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81" r:id="rId24"/>
    <p:sldId id="282" r:id="rId25"/>
    <p:sldId id="283" r:id="rId26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57" y="837"/>
            <a:ext cx="9144057" cy="103123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6529" y="0"/>
            <a:ext cx="4737470" cy="59766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796" y="0"/>
            <a:ext cx="9145939" cy="10208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57" y="837"/>
            <a:ext cx="9144057" cy="103123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6529" y="0"/>
            <a:ext cx="4737470" cy="59766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796" y="0"/>
            <a:ext cx="9145939" cy="10208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-57" y="837"/>
            <a:ext cx="9144057" cy="103123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6529" y="0"/>
            <a:ext cx="4737470" cy="5976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29355" y="965263"/>
            <a:ext cx="2689860" cy="849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4040" y="1578038"/>
            <a:ext cx="7920037" cy="46135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7" y="0"/>
            <a:ext cx="9144635" cy="6858000"/>
            <a:chOff x="-57" y="0"/>
            <a:chExt cx="9144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7" y="837"/>
              <a:ext cx="9144057" cy="10312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6529" y="0"/>
              <a:ext cx="4737470" cy="59766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796" y="0"/>
            <a:ext cx="9145939" cy="102082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89735" y="771778"/>
            <a:ext cx="5492750" cy="884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600" spc="-25" dirty="0">
                <a:latin typeface="Constantia"/>
                <a:cs typeface="Constantia"/>
              </a:rPr>
              <a:t>ПРЕЗЕНТАЦИЯ</a:t>
            </a:r>
            <a:endParaRPr sz="5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4040" y="1983358"/>
            <a:ext cx="7728584" cy="263277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30"/>
              </a:spcBef>
            </a:pPr>
            <a:r>
              <a:rPr sz="3050" b="1" dirty="0">
                <a:solidFill>
                  <a:srgbClr val="0D0D0D"/>
                </a:solidFill>
                <a:latin typeface="Constantia"/>
                <a:cs typeface="Constantia"/>
              </a:rPr>
              <a:t>по</a:t>
            </a:r>
            <a:r>
              <a:rPr sz="3050" b="1" spc="-5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050" b="1" dirty="0">
                <a:solidFill>
                  <a:srgbClr val="0D0D0D"/>
                </a:solidFill>
                <a:latin typeface="Constantia"/>
                <a:cs typeface="Constantia"/>
              </a:rPr>
              <a:t>развитию</a:t>
            </a:r>
            <a:r>
              <a:rPr sz="3050" b="1" spc="95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050" b="1" spc="-20" dirty="0">
                <a:solidFill>
                  <a:srgbClr val="0D0D0D"/>
                </a:solidFill>
                <a:latin typeface="Constantia"/>
                <a:cs typeface="Constantia"/>
              </a:rPr>
              <a:t>речи</a:t>
            </a:r>
            <a:endParaRPr sz="3050" dirty="0">
              <a:latin typeface="Constantia"/>
              <a:cs typeface="Constantia"/>
            </a:endParaRPr>
          </a:p>
          <a:p>
            <a:pPr marR="3175" algn="ctr">
              <a:lnSpc>
                <a:spcPct val="100000"/>
              </a:lnSpc>
              <a:spcBef>
                <a:spcPts val="20"/>
              </a:spcBef>
            </a:pPr>
            <a:r>
              <a:rPr sz="2400" b="1" spc="-45" dirty="0">
                <a:solidFill>
                  <a:srgbClr val="0D0D0D"/>
                </a:solidFill>
                <a:latin typeface="Constantia"/>
                <a:cs typeface="Constantia"/>
              </a:rPr>
              <a:t>Тема:</a:t>
            </a:r>
            <a:r>
              <a:rPr sz="2400" b="1" spc="-95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050" b="1" i="1" dirty="0">
                <a:solidFill>
                  <a:srgbClr val="C00000"/>
                </a:solidFill>
                <a:latin typeface="Constantia"/>
                <a:cs typeface="Constantia"/>
              </a:rPr>
              <a:t>Дикие</a:t>
            </a:r>
            <a:r>
              <a:rPr sz="3050" b="1" i="1" spc="14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3050" b="1" i="1" spc="-10" dirty="0">
                <a:solidFill>
                  <a:srgbClr val="C00000"/>
                </a:solidFill>
                <a:latin typeface="Constantia"/>
                <a:cs typeface="Constantia"/>
              </a:rPr>
              <a:t>животные</a:t>
            </a:r>
            <a:endParaRPr sz="3050" dirty="0">
              <a:latin typeface="Constantia"/>
              <a:cs typeface="Constantia"/>
            </a:endParaRPr>
          </a:p>
          <a:p>
            <a:pPr marR="1905" algn="ctr">
              <a:lnSpc>
                <a:spcPct val="100000"/>
              </a:lnSpc>
              <a:spcBef>
                <a:spcPts val="20"/>
              </a:spcBef>
            </a:pPr>
            <a:r>
              <a:rPr sz="2600" b="1" dirty="0">
                <a:latin typeface="Constantia"/>
                <a:cs typeface="Constantia"/>
              </a:rPr>
              <a:t>Разработала:</a:t>
            </a:r>
            <a:r>
              <a:rPr sz="2600" b="1" spc="-229" dirty="0">
                <a:latin typeface="Constantia"/>
                <a:cs typeface="Constantia"/>
              </a:rPr>
              <a:t> </a:t>
            </a:r>
            <a:r>
              <a:rPr lang="ru-RU" sz="2150" b="1" i="1" dirty="0" smtClean="0">
                <a:solidFill>
                  <a:srgbClr val="03485C"/>
                </a:solidFill>
                <a:latin typeface="Constantia"/>
                <a:cs typeface="Constantia"/>
              </a:rPr>
              <a:t>учитель – логопед МБОУ «</a:t>
            </a:r>
            <a:r>
              <a:rPr lang="ru-RU" sz="2150" b="1" i="1" dirty="0" err="1" smtClean="0">
                <a:solidFill>
                  <a:srgbClr val="03485C"/>
                </a:solidFill>
                <a:latin typeface="Constantia"/>
                <a:cs typeface="Constantia"/>
              </a:rPr>
              <a:t>Марфинская</a:t>
            </a:r>
            <a:r>
              <a:rPr lang="ru-RU" sz="2150" b="1" i="1" smtClean="0">
                <a:solidFill>
                  <a:srgbClr val="03485C"/>
                </a:solidFill>
                <a:latin typeface="Constantia"/>
                <a:cs typeface="Constantia"/>
              </a:rPr>
              <a:t> СОШ»</a:t>
            </a:r>
            <a:endParaRPr sz="2150" dirty="0">
              <a:latin typeface="Constantia"/>
              <a:cs typeface="Constantia"/>
            </a:endParaRPr>
          </a:p>
          <a:p>
            <a:pPr algn="ctr">
              <a:lnSpc>
                <a:spcPts val="4370"/>
              </a:lnSpc>
            </a:pPr>
            <a:r>
              <a:rPr lang="ru-RU" sz="3650" b="1" i="1" dirty="0" smtClean="0">
                <a:solidFill>
                  <a:srgbClr val="C00000"/>
                </a:solidFill>
                <a:latin typeface="Constantia"/>
                <a:cs typeface="Constantia"/>
              </a:rPr>
              <a:t>Земскова Елена Анатольевна</a:t>
            </a:r>
            <a:endParaRPr sz="3650" dirty="0">
              <a:latin typeface="Constantia"/>
              <a:cs typeface="Constantia"/>
            </a:endParaRPr>
          </a:p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latin typeface="Constantia"/>
                <a:cs typeface="Constantia"/>
              </a:rPr>
              <a:t>2025 г.</a:t>
            </a:r>
            <a:endParaRPr sz="24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96" y="0"/>
            <a:ext cx="9145939" cy="26479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2660967"/>
            <a:ext cx="8799830" cy="41535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53670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latin typeface="Constantia"/>
                <a:cs typeface="Constantia"/>
              </a:rPr>
              <a:t>Медведь</a:t>
            </a:r>
            <a:r>
              <a:rPr sz="1800" spc="-1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–</a:t>
            </a:r>
            <a:r>
              <a:rPr sz="1800" spc="5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крупное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хищное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животное,</a:t>
            </a:r>
            <a:r>
              <a:rPr sz="1800" spc="-130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которое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умеет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плавать</a:t>
            </a:r>
            <a:r>
              <a:rPr sz="1800" spc="-1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и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лазить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по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деревьям. </a:t>
            </a:r>
            <a:r>
              <a:rPr sz="1800" dirty="0">
                <a:latin typeface="Constantia"/>
                <a:cs typeface="Constantia"/>
              </a:rPr>
              <a:t>Ноги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у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медведя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толстые,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голова </a:t>
            </a:r>
            <a:r>
              <a:rPr sz="1800" dirty="0">
                <a:latin typeface="Constantia"/>
                <a:cs typeface="Constantia"/>
              </a:rPr>
              <a:t>массивная</a:t>
            </a:r>
            <a:r>
              <a:rPr sz="1800" spc="-1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с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небольшими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ушами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и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глазами,</a:t>
            </a:r>
            <a:r>
              <a:rPr sz="1800" spc="-15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цвет </a:t>
            </a:r>
            <a:r>
              <a:rPr sz="1800" dirty="0">
                <a:latin typeface="Constantia"/>
                <a:cs typeface="Constantia"/>
              </a:rPr>
              <a:t>шерсти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–</a:t>
            </a:r>
            <a:r>
              <a:rPr sz="1800" spc="1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коричневый.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spc="-30" dirty="0">
                <a:latin typeface="Constantia"/>
                <a:cs typeface="Constantia"/>
              </a:rPr>
              <a:t>Хотя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медведь</a:t>
            </a:r>
            <a:r>
              <a:rPr sz="1800" spc="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–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это</a:t>
            </a:r>
            <a:r>
              <a:rPr sz="1800" spc="-13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типичный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хищник,</a:t>
            </a:r>
            <a:r>
              <a:rPr sz="1800" spc="-1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он</a:t>
            </a:r>
            <a:r>
              <a:rPr sz="1800" spc="-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с</a:t>
            </a:r>
            <a:r>
              <a:rPr sz="1800" spc="-14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удовольствием </a:t>
            </a:r>
            <a:r>
              <a:rPr sz="1800" dirty="0">
                <a:latin typeface="Constantia"/>
                <a:cs typeface="Constantia"/>
              </a:rPr>
              <a:t>поедает</a:t>
            </a:r>
            <a:r>
              <a:rPr sz="1800" spc="-20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ягоды,</a:t>
            </a:r>
            <a:r>
              <a:rPr sz="1800" spc="1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плоды,</a:t>
            </a:r>
            <a:r>
              <a:rPr sz="1800" spc="4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зёрна,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траву</a:t>
            </a:r>
            <a:r>
              <a:rPr sz="1800" spc="-12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и</a:t>
            </a:r>
            <a:r>
              <a:rPr sz="1800" spc="37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корешкам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растений.</a:t>
            </a:r>
            <a:endParaRPr sz="1800">
              <a:latin typeface="Constantia"/>
              <a:cs typeface="Constantia"/>
            </a:endParaRPr>
          </a:p>
          <a:p>
            <a:pPr marL="12700" marR="518795" algn="just">
              <a:lnSpc>
                <a:spcPct val="99100"/>
              </a:lnSpc>
              <a:spcBef>
                <a:spcPts val="35"/>
              </a:spcBef>
            </a:pPr>
            <a:r>
              <a:rPr sz="1800" dirty="0">
                <a:latin typeface="Constantia"/>
                <a:cs typeface="Constantia"/>
              </a:rPr>
              <a:t>В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зимний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период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медведь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не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нарушает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тишину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леса,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он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мирно</a:t>
            </a:r>
            <a:r>
              <a:rPr sz="1800" spc="20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спит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до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весны.</a:t>
            </a:r>
            <a:r>
              <a:rPr sz="1800" spc="15" dirty="0">
                <a:latin typeface="Constantia"/>
                <a:cs typeface="Constantia"/>
              </a:rPr>
              <a:t> </a:t>
            </a:r>
            <a:r>
              <a:rPr sz="1800" spc="-50" dirty="0">
                <a:latin typeface="Constantia"/>
                <a:cs typeface="Constantia"/>
              </a:rPr>
              <a:t>В </a:t>
            </a:r>
            <a:r>
              <a:rPr sz="1800" spc="-10" dirty="0">
                <a:latin typeface="Constantia"/>
                <a:cs typeface="Constantia"/>
              </a:rPr>
              <a:t>случае,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если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мишка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недостаточно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откормился</a:t>
            </a:r>
            <a:r>
              <a:rPr sz="1800" spc="3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осенью,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он</a:t>
            </a:r>
            <a:r>
              <a:rPr sz="1800" spc="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просыпается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зимой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50" dirty="0">
                <a:latin typeface="Constantia"/>
                <a:cs typeface="Constantia"/>
              </a:rPr>
              <a:t>и </a:t>
            </a:r>
            <a:r>
              <a:rPr sz="1800" spc="-10" dirty="0">
                <a:latin typeface="Constantia"/>
                <a:cs typeface="Constantia"/>
              </a:rPr>
              <a:t>бродит</a:t>
            </a:r>
            <a:r>
              <a:rPr sz="1800" spc="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в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поисках</a:t>
            </a:r>
            <a:r>
              <a:rPr sz="1800" spc="-12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пищи</a:t>
            </a:r>
            <a:r>
              <a:rPr sz="1800" spc="-1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–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становится</a:t>
            </a:r>
            <a:r>
              <a:rPr sz="1800" spc="-19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шатуном.</a:t>
            </a:r>
            <a:endParaRPr sz="1800">
              <a:latin typeface="Constantia"/>
              <a:cs typeface="Constantia"/>
            </a:endParaRPr>
          </a:p>
          <a:p>
            <a:pPr marL="12700" marR="5080">
              <a:lnSpc>
                <a:spcPct val="100800"/>
              </a:lnSpc>
            </a:pPr>
            <a:r>
              <a:rPr sz="1800" dirty="0">
                <a:latin typeface="Constantia"/>
                <a:cs typeface="Constantia"/>
              </a:rPr>
              <a:t>В</a:t>
            </a:r>
            <a:r>
              <a:rPr sz="1800" spc="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конце</a:t>
            </a:r>
            <a:r>
              <a:rPr sz="1800" spc="-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зимы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в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медвежьих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30" dirty="0">
                <a:latin typeface="Constantia"/>
                <a:cs typeface="Constantia"/>
              </a:rPr>
              <a:t>берлогах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появляются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медвежата.</a:t>
            </a:r>
            <a:r>
              <a:rPr sz="1800" spc="-2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Два-</a:t>
            </a:r>
            <a:r>
              <a:rPr sz="1800" spc="-10" dirty="0">
                <a:latin typeface="Constantia"/>
                <a:cs typeface="Constantia"/>
              </a:rPr>
              <a:t>три,</a:t>
            </a:r>
            <a:r>
              <a:rPr sz="1800" spc="-1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а</a:t>
            </a:r>
            <a:r>
              <a:rPr sz="1800" spc="-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то</a:t>
            </a:r>
            <a:r>
              <a:rPr sz="1800" spc="-1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и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пять </a:t>
            </a:r>
            <a:r>
              <a:rPr sz="1800" dirty="0">
                <a:latin typeface="Constantia"/>
                <a:cs typeface="Constantia"/>
              </a:rPr>
              <a:t>маленьких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косолапых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появляются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на</a:t>
            </a:r>
            <a:r>
              <a:rPr sz="1800" spc="5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свет.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Медвежата</a:t>
            </a:r>
            <a:r>
              <a:rPr sz="1800" spc="-14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–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большие</a:t>
            </a:r>
            <a:r>
              <a:rPr sz="1800" spc="-1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любители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сладкого </a:t>
            </a:r>
            <a:r>
              <a:rPr sz="1800" dirty="0">
                <a:latin typeface="Constantia"/>
                <a:cs typeface="Constantia"/>
              </a:rPr>
              <a:t>мёда,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черники,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малины.</a:t>
            </a:r>
            <a:endParaRPr sz="1800">
              <a:latin typeface="Constantia"/>
              <a:cs typeface="Constantia"/>
            </a:endParaRPr>
          </a:p>
          <a:p>
            <a:pPr marL="12700" marR="44450">
              <a:lnSpc>
                <a:spcPts val="2180"/>
              </a:lnSpc>
            </a:pPr>
            <a:r>
              <a:rPr sz="1800" spc="-10" dirty="0">
                <a:latin typeface="Constantia"/>
                <a:cs typeface="Constantia"/>
              </a:rPr>
              <a:t>Белые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медведи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живут</a:t>
            </a:r>
            <a:r>
              <a:rPr sz="1800" spc="-1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в</a:t>
            </a:r>
            <a:r>
              <a:rPr sz="1800" spc="2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Арктике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,на</a:t>
            </a:r>
            <a:r>
              <a:rPr sz="1800" spc="-2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северном</a:t>
            </a:r>
            <a:r>
              <a:rPr sz="1800" spc="-15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полюсе.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Окрас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меха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от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снежно-белого </a:t>
            </a:r>
            <a:r>
              <a:rPr sz="1800" dirty="0">
                <a:latin typeface="Constantia"/>
                <a:cs typeface="Constantia"/>
              </a:rPr>
              <a:t>до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желтоватого,</a:t>
            </a:r>
            <a:r>
              <a:rPr sz="1800" spc="-145" dirty="0">
                <a:latin typeface="Constantia"/>
                <a:cs typeface="Constantia"/>
              </a:rPr>
              <a:t> </a:t>
            </a:r>
            <a:r>
              <a:rPr sz="1800" spc="-40" dirty="0">
                <a:latin typeface="Constantia"/>
                <a:cs typeface="Constantia"/>
              </a:rPr>
              <a:t>благодаря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этому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медведь</a:t>
            </a:r>
            <a:r>
              <a:rPr sz="1800" spc="-17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почти</a:t>
            </a:r>
            <a:r>
              <a:rPr sz="1800" spc="-20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не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заметен</a:t>
            </a:r>
            <a:r>
              <a:rPr sz="1800" spc="-1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на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снегу,</a:t>
            </a:r>
            <a:r>
              <a:rPr sz="1800" spc="-1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а</a:t>
            </a:r>
            <a:r>
              <a:rPr sz="1800" spc="-10" dirty="0">
                <a:latin typeface="Constantia"/>
                <a:cs typeface="Constantia"/>
              </a:rPr>
              <a:t> вот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кожа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spc="-50" dirty="0">
                <a:latin typeface="Constantia"/>
                <a:cs typeface="Constantia"/>
              </a:rPr>
              <a:t>у </a:t>
            </a:r>
            <a:r>
              <a:rPr sz="1800" spc="-20" dirty="0">
                <a:latin typeface="Constantia"/>
                <a:cs typeface="Constantia"/>
              </a:rPr>
              <a:t>белого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медведя</a:t>
            </a:r>
            <a:r>
              <a:rPr sz="1800" spc="-1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черная,</a:t>
            </a:r>
            <a:r>
              <a:rPr sz="1800" spc="7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но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ее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не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видно</a:t>
            </a:r>
            <a:r>
              <a:rPr sz="1800" spc="-1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сквозь</a:t>
            </a:r>
            <a:r>
              <a:rPr sz="1800" spc="-12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густую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шерсть,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разве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что</a:t>
            </a:r>
            <a:r>
              <a:rPr sz="1800" spc="-14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совсем немного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-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на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носу.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Они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отлично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плавают</a:t>
            </a:r>
            <a:r>
              <a:rPr sz="1800" spc="-2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с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открытыми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глазами</a:t>
            </a:r>
            <a:r>
              <a:rPr sz="1800" spc="-1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под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водой,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поэтому </a:t>
            </a:r>
            <a:r>
              <a:rPr sz="1800" dirty="0">
                <a:latin typeface="Constantia"/>
                <a:cs typeface="Constantia"/>
              </a:rPr>
              <a:t>питаются</a:t>
            </a:r>
            <a:r>
              <a:rPr sz="1800" spc="-18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вв</a:t>
            </a:r>
            <a:r>
              <a:rPr sz="1800" spc="-1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основном</a:t>
            </a:r>
            <a:r>
              <a:rPr sz="1800" spc="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рыбой.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6" y="0"/>
            <a:ext cx="9146540" cy="6286500"/>
            <a:chOff x="-796" y="0"/>
            <a:chExt cx="9146540" cy="628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96" y="0"/>
              <a:ext cx="9145939" cy="10208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549" y="533400"/>
              <a:ext cx="8791575" cy="5753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6" y="0"/>
            <a:ext cx="9146540" cy="6019800"/>
            <a:chOff x="-796" y="0"/>
            <a:chExt cx="9146540" cy="6019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96" y="0"/>
              <a:ext cx="9145939" cy="10208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4800"/>
              <a:ext cx="9144000" cy="5715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0" y="710565"/>
            <a:ext cx="280606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85" dirty="0">
                <a:latin typeface="Constantia"/>
                <a:cs typeface="Constantia"/>
              </a:rPr>
              <a:t>З</a:t>
            </a:r>
            <a:r>
              <a:rPr sz="4800" spc="5" dirty="0">
                <a:latin typeface="Constantia"/>
                <a:cs typeface="Constantia"/>
              </a:rPr>
              <a:t>А</a:t>
            </a:r>
            <a:r>
              <a:rPr sz="4800" spc="-525" dirty="0">
                <a:latin typeface="Constantia"/>
                <a:cs typeface="Constantia"/>
              </a:rPr>
              <a:t>Г</a:t>
            </a:r>
            <a:r>
              <a:rPr sz="4800" spc="160" dirty="0">
                <a:latin typeface="Constantia"/>
                <a:cs typeface="Constantia"/>
              </a:rPr>
              <a:t>А</a:t>
            </a:r>
            <a:r>
              <a:rPr sz="4800" dirty="0">
                <a:latin typeface="Constantia"/>
                <a:cs typeface="Constantia"/>
              </a:rPr>
              <a:t>Д</a:t>
            </a:r>
            <a:r>
              <a:rPr sz="4800" spc="15" dirty="0">
                <a:latin typeface="Constantia"/>
                <a:cs typeface="Constantia"/>
              </a:rPr>
              <a:t>К</a:t>
            </a:r>
            <a:r>
              <a:rPr sz="4800" spc="5" dirty="0">
                <a:latin typeface="Constantia"/>
                <a:cs typeface="Constantia"/>
              </a:rPr>
              <a:t>А</a:t>
            </a:r>
            <a:endParaRPr sz="48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3329" y="1783016"/>
            <a:ext cx="6155690" cy="3390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065" marR="5080" indent="-125095" algn="ctr">
              <a:lnSpc>
                <a:spcPct val="100299"/>
              </a:lnSpc>
              <a:spcBef>
                <a:spcPts val="114"/>
              </a:spcBef>
              <a:tabLst>
                <a:tab pos="1051560" algn="l"/>
              </a:tabLst>
            </a:pPr>
            <a:r>
              <a:rPr sz="4400" spc="-85" dirty="0">
                <a:latin typeface="Constantia"/>
                <a:cs typeface="Constantia"/>
              </a:rPr>
              <a:t>Тяжелы</a:t>
            </a:r>
            <a:r>
              <a:rPr sz="4400" spc="-245" dirty="0">
                <a:latin typeface="Constantia"/>
                <a:cs typeface="Constantia"/>
              </a:rPr>
              <a:t> </a:t>
            </a:r>
            <a:r>
              <a:rPr sz="4400" spc="-20" dirty="0">
                <a:latin typeface="Constantia"/>
                <a:cs typeface="Constantia"/>
              </a:rPr>
              <a:t>рога</a:t>
            </a:r>
            <a:r>
              <a:rPr sz="4400" spc="-245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по</a:t>
            </a:r>
            <a:r>
              <a:rPr sz="4400" spc="-204" dirty="0">
                <a:latin typeface="Constantia"/>
                <a:cs typeface="Constantia"/>
              </a:rPr>
              <a:t> </a:t>
            </a:r>
            <a:r>
              <a:rPr sz="4400" spc="-10" dirty="0">
                <a:latin typeface="Constantia"/>
                <a:cs typeface="Constantia"/>
              </a:rPr>
              <a:t>весу, </a:t>
            </a:r>
            <a:r>
              <a:rPr sz="4400" spc="-55" dirty="0">
                <a:latin typeface="Constantia"/>
                <a:cs typeface="Constantia"/>
              </a:rPr>
              <a:t>Ходит</a:t>
            </a:r>
            <a:r>
              <a:rPr sz="4400" spc="-240" dirty="0">
                <a:latin typeface="Constantia"/>
                <a:cs typeface="Constantia"/>
              </a:rPr>
              <a:t> </a:t>
            </a:r>
            <a:r>
              <a:rPr sz="4400" spc="-10" dirty="0">
                <a:latin typeface="Constantia"/>
                <a:cs typeface="Constantia"/>
              </a:rPr>
              <a:t>важно</a:t>
            </a:r>
            <a:r>
              <a:rPr sz="4400" spc="-204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он</a:t>
            </a:r>
            <a:r>
              <a:rPr sz="4400" spc="-204" dirty="0">
                <a:latin typeface="Constantia"/>
                <a:cs typeface="Constantia"/>
              </a:rPr>
              <a:t> </a:t>
            </a:r>
            <a:r>
              <a:rPr sz="4400" spc="-10" dirty="0">
                <a:latin typeface="Constantia"/>
                <a:cs typeface="Constantia"/>
              </a:rPr>
              <a:t>по</a:t>
            </a:r>
            <a:r>
              <a:rPr sz="4400" spc="-270" dirty="0">
                <a:latin typeface="Constantia"/>
                <a:cs typeface="Constantia"/>
              </a:rPr>
              <a:t> </a:t>
            </a:r>
            <a:r>
              <a:rPr sz="4400" spc="-10" dirty="0">
                <a:latin typeface="Constantia"/>
                <a:cs typeface="Constantia"/>
              </a:rPr>
              <a:t>лесу: </a:t>
            </a:r>
            <a:r>
              <a:rPr sz="4400" spc="-25" dirty="0">
                <a:latin typeface="Constantia"/>
                <a:cs typeface="Constantia"/>
              </a:rPr>
              <a:t>Он</a:t>
            </a:r>
            <a:r>
              <a:rPr sz="4400" dirty="0">
                <a:latin typeface="Constantia"/>
                <a:cs typeface="Constantia"/>
              </a:rPr>
              <a:t>	</a:t>
            </a:r>
            <a:r>
              <a:rPr sz="4400" spc="-30" dirty="0">
                <a:latin typeface="Constantia"/>
                <a:cs typeface="Constantia"/>
              </a:rPr>
              <a:t>хозяин,</a:t>
            </a:r>
            <a:r>
              <a:rPr sz="4400" spc="-235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а</a:t>
            </a:r>
            <a:r>
              <a:rPr sz="4400" spc="-170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не</a:t>
            </a:r>
            <a:r>
              <a:rPr sz="4400" spc="-240" dirty="0">
                <a:latin typeface="Constantia"/>
                <a:cs typeface="Constantia"/>
              </a:rPr>
              <a:t> </a:t>
            </a:r>
            <a:r>
              <a:rPr sz="4400" spc="-10" dirty="0">
                <a:latin typeface="Constantia"/>
                <a:cs typeface="Constantia"/>
              </a:rPr>
              <a:t>гость</a:t>
            </a:r>
            <a:r>
              <a:rPr sz="4400" spc="-240" dirty="0">
                <a:latin typeface="Constantia"/>
                <a:cs typeface="Constantia"/>
              </a:rPr>
              <a:t> </a:t>
            </a:r>
            <a:r>
              <a:rPr sz="4400" spc="-50" dirty="0">
                <a:latin typeface="Constantia"/>
                <a:cs typeface="Constantia"/>
              </a:rPr>
              <a:t>– </a:t>
            </a:r>
            <a:r>
              <a:rPr sz="4400" dirty="0">
                <a:latin typeface="Constantia"/>
                <a:cs typeface="Constantia"/>
              </a:rPr>
              <a:t>Хмурый</a:t>
            </a:r>
            <a:r>
              <a:rPr sz="4400" spc="-275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и</a:t>
            </a:r>
            <a:r>
              <a:rPr sz="4400" spc="-260" dirty="0">
                <a:latin typeface="Constantia"/>
                <a:cs typeface="Constantia"/>
              </a:rPr>
              <a:t> </a:t>
            </a:r>
            <a:r>
              <a:rPr sz="4400" spc="-10" dirty="0">
                <a:latin typeface="Constantia"/>
                <a:cs typeface="Constantia"/>
              </a:rPr>
              <a:t>сердитый</a:t>
            </a:r>
            <a:r>
              <a:rPr sz="4400" spc="-155" dirty="0">
                <a:latin typeface="Constantia"/>
                <a:cs typeface="Constantia"/>
              </a:rPr>
              <a:t> </a:t>
            </a:r>
            <a:r>
              <a:rPr sz="4400" spc="-50" dirty="0">
                <a:latin typeface="Constantia"/>
                <a:cs typeface="Constantia"/>
              </a:rPr>
              <a:t>… </a:t>
            </a:r>
            <a:r>
              <a:rPr sz="4400" spc="-10" dirty="0">
                <a:latin typeface="Constantia"/>
                <a:cs typeface="Constantia"/>
              </a:rPr>
              <a:t>(Лось)</a:t>
            </a:r>
            <a:endParaRPr sz="4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6" y="0"/>
            <a:ext cx="9146540" cy="4219575"/>
            <a:chOff x="-796" y="0"/>
            <a:chExt cx="9146540" cy="4219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96" y="0"/>
              <a:ext cx="9145939" cy="10208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424" y="247650"/>
              <a:ext cx="8505825" cy="397192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64807" y="4592256"/>
            <a:ext cx="8173084" cy="14071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spc="-10" dirty="0">
                <a:latin typeface="Constantia"/>
                <a:cs typeface="Constantia"/>
              </a:rPr>
              <a:t>Лось</a:t>
            </a:r>
            <a:r>
              <a:rPr sz="1800" spc="-12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–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крупное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животное</a:t>
            </a:r>
            <a:r>
              <a:rPr sz="1800" spc="-1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с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мощными ногами,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горбоносой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мордой,</a:t>
            </a:r>
            <a:r>
              <a:rPr sz="1800" spc="3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высокой </a:t>
            </a:r>
            <a:r>
              <a:rPr sz="1800" spc="-30" dirty="0">
                <a:latin typeface="Constantia"/>
                <a:cs typeface="Constantia"/>
              </a:rPr>
              <a:t>холкой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и</a:t>
            </a:r>
            <a:r>
              <a:rPr sz="1800" spc="-2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торчащими</a:t>
            </a:r>
            <a:r>
              <a:rPr sz="1800" spc="-18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ушками.</a:t>
            </a:r>
            <a:r>
              <a:rPr sz="1800" spc="-1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У</a:t>
            </a:r>
            <a:r>
              <a:rPr sz="1800" spc="1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взрослых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самцов</a:t>
            </a:r>
            <a:r>
              <a:rPr sz="1800" spc="-1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есть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крупные,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широкие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рога, </a:t>
            </a:r>
            <a:r>
              <a:rPr sz="1800" spc="-20" dirty="0">
                <a:latin typeface="Constantia"/>
                <a:cs typeface="Constantia"/>
              </a:rPr>
              <a:t>которые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они</a:t>
            </a:r>
            <a:r>
              <a:rPr sz="1800" spc="-1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сбрасывают</a:t>
            </a:r>
            <a:r>
              <a:rPr sz="1800" spc="-1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зимой.</a:t>
            </a:r>
            <a:r>
              <a:rPr sz="1800" spc="2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Шерсть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коричневого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цвета.</a:t>
            </a:r>
            <a:endParaRPr sz="1800">
              <a:latin typeface="Constantia"/>
              <a:cs typeface="Constantia"/>
            </a:endParaRPr>
          </a:p>
          <a:p>
            <a:pPr marL="12700" marR="566420">
              <a:lnSpc>
                <a:spcPct val="100800"/>
              </a:lnSpc>
            </a:pPr>
            <a:r>
              <a:rPr sz="1800" dirty="0">
                <a:latin typeface="Constantia"/>
                <a:cs typeface="Constantia"/>
              </a:rPr>
              <a:t>Питаются</a:t>
            </a:r>
            <a:r>
              <a:rPr sz="1800" spc="-22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лоси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ветками</a:t>
            </a:r>
            <a:r>
              <a:rPr sz="1800" spc="-1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деревьев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и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кустарников,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осока,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а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также</a:t>
            </a:r>
            <a:r>
              <a:rPr sz="1800" spc="-14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болотная растительность.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6" y="0"/>
            <a:ext cx="9146540" cy="5772150"/>
            <a:chOff x="-796" y="0"/>
            <a:chExt cx="9146540" cy="5772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96" y="0"/>
              <a:ext cx="9145939" cy="10208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74" y="866775"/>
              <a:ext cx="8715375" cy="49053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71665" rIns="0" bIns="0" rtlCol="0">
            <a:spAutoFit/>
          </a:bodyPr>
          <a:lstStyle/>
          <a:p>
            <a:pPr marL="367030" marR="269875" algn="ctr">
              <a:lnSpc>
                <a:spcPts val="5270"/>
              </a:lnSpc>
              <a:spcBef>
                <a:spcPts val="130"/>
              </a:spcBef>
            </a:pPr>
            <a:r>
              <a:rPr spc="-20" dirty="0"/>
              <a:t>Вместо</a:t>
            </a:r>
            <a:r>
              <a:rPr spc="-265" dirty="0"/>
              <a:t> </a:t>
            </a:r>
            <a:r>
              <a:rPr spc="-10" dirty="0"/>
              <a:t>шубки</a:t>
            </a:r>
            <a:r>
              <a:rPr spc="-240" dirty="0"/>
              <a:t> </a:t>
            </a:r>
            <a:r>
              <a:rPr dirty="0"/>
              <a:t>лишь</a:t>
            </a:r>
            <a:r>
              <a:rPr spc="-280" dirty="0"/>
              <a:t> </a:t>
            </a:r>
            <a:r>
              <a:rPr spc="-10" dirty="0"/>
              <a:t>иголки.</a:t>
            </a:r>
          </a:p>
          <a:p>
            <a:pPr marL="367030" algn="ctr">
              <a:lnSpc>
                <a:spcPts val="5270"/>
              </a:lnSpc>
            </a:pPr>
            <a:r>
              <a:rPr spc="-25" dirty="0"/>
              <a:t>Не</a:t>
            </a:r>
            <a:r>
              <a:rPr spc="-310" dirty="0"/>
              <a:t> </a:t>
            </a:r>
            <a:r>
              <a:rPr spc="-10" dirty="0"/>
              <a:t>страшны</a:t>
            </a:r>
            <a:r>
              <a:rPr spc="-245" dirty="0"/>
              <a:t> </a:t>
            </a:r>
            <a:r>
              <a:rPr dirty="0"/>
              <a:t>ему</a:t>
            </a:r>
            <a:r>
              <a:rPr spc="-229" dirty="0"/>
              <a:t> </a:t>
            </a:r>
            <a:r>
              <a:rPr dirty="0"/>
              <a:t>и</a:t>
            </a:r>
            <a:r>
              <a:rPr spc="-110" dirty="0"/>
              <a:t> </a:t>
            </a:r>
            <a:r>
              <a:rPr spc="-10" dirty="0"/>
              <a:t>волки.</a:t>
            </a:r>
          </a:p>
          <a:p>
            <a:pPr marL="379730" marR="5080" algn="ctr">
              <a:lnSpc>
                <a:spcPts val="5260"/>
              </a:lnSpc>
              <a:spcBef>
                <a:spcPts val="244"/>
              </a:spcBef>
            </a:pPr>
            <a:r>
              <a:rPr spc="-40" dirty="0"/>
              <a:t>Колкий</a:t>
            </a:r>
            <a:r>
              <a:rPr spc="-245" dirty="0"/>
              <a:t> </a:t>
            </a:r>
            <a:r>
              <a:rPr dirty="0"/>
              <a:t>шар,</a:t>
            </a:r>
            <a:r>
              <a:rPr spc="-175" dirty="0"/>
              <a:t> </a:t>
            </a:r>
            <a:r>
              <a:rPr dirty="0"/>
              <a:t>не</a:t>
            </a:r>
            <a:r>
              <a:rPr spc="-270" dirty="0"/>
              <a:t> </a:t>
            </a:r>
            <a:r>
              <a:rPr dirty="0"/>
              <a:t>видно</a:t>
            </a:r>
            <a:r>
              <a:rPr spc="-240" dirty="0"/>
              <a:t> </a:t>
            </a:r>
            <a:r>
              <a:rPr spc="-10" dirty="0"/>
              <a:t>ножек, </a:t>
            </a:r>
            <a:r>
              <a:rPr spc="-20" dirty="0"/>
              <a:t>Звать</a:t>
            </a:r>
            <a:r>
              <a:rPr spc="-290" dirty="0"/>
              <a:t> </a:t>
            </a:r>
            <a:r>
              <a:rPr spc="-45" dirty="0"/>
              <a:t>его</a:t>
            </a:r>
            <a:r>
              <a:rPr spc="-235" dirty="0"/>
              <a:t> </a:t>
            </a:r>
            <a:r>
              <a:rPr spc="-10" dirty="0"/>
              <a:t>конечно...</a:t>
            </a:r>
          </a:p>
          <a:p>
            <a:pPr marL="366395" marR="6350" algn="ctr">
              <a:lnSpc>
                <a:spcPts val="5160"/>
              </a:lnSpc>
            </a:pPr>
            <a:r>
              <a:rPr spc="-20" dirty="0"/>
              <a:t>(Ёж)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9414" y="781621"/>
            <a:ext cx="280670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85" dirty="0">
                <a:latin typeface="Constantia"/>
                <a:cs typeface="Constantia"/>
              </a:rPr>
              <a:t>З</a:t>
            </a:r>
            <a:r>
              <a:rPr sz="4800" spc="10" dirty="0">
                <a:latin typeface="Constantia"/>
                <a:cs typeface="Constantia"/>
              </a:rPr>
              <a:t>А</a:t>
            </a:r>
            <a:r>
              <a:rPr sz="4800" spc="-520" dirty="0">
                <a:latin typeface="Constantia"/>
                <a:cs typeface="Constantia"/>
              </a:rPr>
              <a:t>Г</a:t>
            </a:r>
            <a:r>
              <a:rPr sz="4800" spc="165" dirty="0">
                <a:latin typeface="Constantia"/>
                <a:cs typeface="Constantia"/>
              </a:rPr>
              <a:t>А</a:t>
            </a:r>
            <a:r>
              <a:rPr sz="4800" spc="5" dirty="0">
                <a:latin typeface="Constantia"/>
                <a:cs typeface="Constantia"/>
              </a:rPr>
              <a:t>Д</a:t>
            </a:r>
            <a:r>
              <a:rPr sz="4800" spc="15" dirty="0">
                <a:latin typeface="Constantia"/>
                <a:cs typeface="Constantia"/>
              </a:rPr>
              <a:t>К</a:t>
            </a:r>
            <a:r>
              <a:rPr sz="4800" spc="10" dirty="0">
                <a:latin typeface="Constantia"/>
                <a:cs typeface="Constantia"/>
              </a:rPr>
              <a:t>А</a:t>
            </a:r>
            <a:endParaRPr sz="4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6" y="0"/>
            <a:ext cx="9146540" cy="4648200"/>
            <a:chOff x="-796" y="0"/>
            <a:chExt cx="9146540" cy="4648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96" y="0"/>
              <a:ext cx="9145939" cy="10208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9674" y="285750"/>
              <a:ext cx="6581775" cy="436245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8739" y="4592256"/>
            <a:ext cx="8838565" cy="16738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0795" indent="57150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latin typeface="Constantia"/>
                <a:cs typeface="Constantia"/>
              </a:rPr>
              <a:t>Спина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ежика</a:t>
            </a:r>
            <a:r>
              <a:rPr sz="1800" spc="-18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покрыта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иглами.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30" dirty="0">
                <a:latin typeface="Constantia"/>
                <a:cs typeface="Constantia"/>
              </a:rPr>
              <a:t>Иголочки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на</a:t>
            </a:r>
            <a:r>
              <a:rPr sz="1800" spc="42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спине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белые</a:t>
            </a:r>
            <a:r>
              <a:rPr sz="1800" spc="43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у</a:t>
            </a:r>
            <a:r>
              <a:rPr sz="1800" spc="-12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основания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и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на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кончике, </a:t>
            </a:r>
            <a:r>
              <a:rPr sz="1800" dirty="0">
                <a:latin typeface="Constantia"/>
                <a:cs typeface="Constantia"/>
              </a:rPr>
              <a:t>а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в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середине</a:t>
            </a:r>
            <a:r>
              <a:rPr sz="1800" spc="-1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черные, животик</a:t>
            </a:r>
            <a:r>
              <a:rPr sz="1800" spc="-20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покрыт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шерсткой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коричневого</a:t>
            </a:r>
            <a:r>
              <a:rPr sz="1800" spc="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или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белого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цвета.</a:t>
            </a:r>
            <a:endParaRPr sz="1800">
              <a:latin typeface="Constantia"/>
              <a:cs typeface="Constantia"/>
            </a:endParaRPr>
          </a:p>
          <a:p>
            <a:pPr marL="12700" marR="332740">
              <a:lnSpc>
                <a:spcPts val="2180"/>
              </a:lnSpc>
              <a:spcBef>
                <a:spcPts val="70"/>
              </a:spcBef>
            </a:pPr>
            <a:r>
              <a:rPr sz="1800" spc="-25" dirty="0">
                <a:latin typeface="Constantia"/>
                <a:cs typeface="Constantia"/>
              </a:rPr>
              <a:t>Мордочка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вытянутая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и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заканчивается</a:t>
            </a:r>
            <a:r>
              <a:rPr sz="1800" spc="-2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острым</a:t>
            </a:r>
            <a:r>
              <a:rPr sz="1800" spc="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носиком.</a:t>
            </a:r>
            <a:r>
              <a:rPr sz="1800" spc="10" dirty="0">
                <a:latin typeface="Constantia"/>
                <a:cs typeface="Constantia"/>
              </a:rPr>
              <a:t> </a:t>
            </a:r>
            <a:r>
              <a:rPr sz="1800" spc="-55" dirty="0">
                <a:latin typeface="Constantia"/>
                <a:cs typeface="Constantia"/>
              </a:rPr>
              <a:t>Глазки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spc="-35" dirty="0">
                <a:latin typeface="Constantia"/>
                <a:cs typeface="Constantia"/>
              </a:rPr>
              <a:t>круглые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и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черные. Ушки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мелкие,</a:t>
            </a:r>
            <a:r>
              <a:rPr sz="1800" spc="-1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зубки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острые.</a:t>
            </a:r>
            <a:endParaRPr sz="1800">
              <a:latin typeface="Constantia"/>
              <a:cs typeface="Constantia"/>
            </a:endParaRPr>
          </a:p>
          <a:p>
            <a:pPr marL="12700" marR="5080">
              <a:lnSpc>
                <a:spcPts val="2100"/>
              </a:lnSpc>
              <a:spcBef>
                <a:spcPts val="65"/>
              </a:spcBef>
            </a:pPr>
            <a:r>
              <a:rPr sz="1800" dirty="0">
                <a:latin typeface="Constantia"/>
                <a:cs typeface="Constantia"/>
              </a:rPr>
              <a:t>Питается</a:t>
            </a:r>
            <a:r>
              <a:rPr sz="1800" spc="-24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личинками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насекомых,</a:t>
            </a:r>
            <a:r>
              <a:rPr sz="1800" spc="28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улитками,</a:t>
            </a:r>
            <a:r>
              <a:rPr sz="1800" spc="-21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червями,</a:t>
            </a:r>
            <a:r>
              <a:rPr sz="1800" spc="4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слизняками,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многоножками,</a:t>
            </a:r>
            <a:r>
              <a:rPr sz="1800" spc="-50" dirty="0">
                <a:latin typeface="Constantia"/>
                <a:cs typeface="Constantia"/>
              </a:rPr>
              <a:t> а </a:t>
            </a:r>
            <a:r>
              <a:rPr sz="1800" dirty="0">
                <a:latin typeface="Constantia"/>
                <a:cs typeface="Constantia"/>
              </a:rPr>
              <a:t>также</a:t>
            </a:r>
            <a:r>
              <a:rPr sz="1800" spc="-254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ягодами,</a:t>
            </a:r>
            <a:r>
              <a:rPr sz="1800" spc="2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желудями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и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грибами.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6" y="0"/>
            <a:ext cx="9146540" cy="6086475"/>
            <a:chOff x="-796" y="0"/>
            <a:chExt cx="9146540" cy="60864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96" y="0"/>
              <a:ext cx="9145939" cy="10208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424" y="428625"/>
              <a:ext cx="8486775" cy="56578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173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105"/>
              </a:spcBef>
            </a:pPr>
            <a:r>
              <a:rPr sz="4800" spc="-55" dirty="0"/>
              <a:t>ЗАГАДКА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833879" y="1866645"/>
            <a:ext cx="5626100" cy="43249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61009" marR="488315" indent="-257175" algn="ctr">
              <a:lnSpc>
                <a:spcPts val="4730"/>
              </a:lnSpc>
              <a:spcBef>
                <a:spcPts val="745"/>
              </a:spcBef>
            </a:pPr>
            <a:r>
              <a:rPr sz="4400" spc="-10" dirty="0">
                <a:latin typeface="Constantia"/>
                <a:cs typeface="Constantia"/>
              </a:rPr>
              <a:t>Хвост</a:t>
            </a:r>
            <a:r>
              <a:rPr sz="4400" spc="-220" dirty="0">
                <a:latin typeface="Constantia"/>
                <a:cs typeface="Constantia"/>
              </a:rPr>
              <a:t> </a:t>
            </a:r>
            <a:r>
              <a:rPr sz="4400" spc="-40" dirty="0">
                <a:latin typeface="Constantia"/>
                <a:cs typeface="Constantia"/>
              </a:rPr>
              <a:t>короче</a:t>
            </a:r>
            <a:r>
              <a:rPr sz="4400" spc="-265" dirty="0">
                <a:latin typeface="Constantia"/>
                <a:cs typeface="Constantia"/>
              </a:rPr>
              <a:t> </a:t>
            </a:r>
            <a:r>
              <a:rPr sz="4400" spc="-20" dirty="0">
                <a:latin typeface="Constantia"/>
                <a:cs typeface="Constantia"/>
              </a:rPr>
              <a:t>уха, </a:t>
            </a:r>
            <a:r>
              <a:rPr sz="4400" dirty="0">
                <a:latin typeface="Constantia"/>
                <a:cs typeface="Constantia"/>
              </a:rPr>
              <a:t>Быстрые</a:t>
            </a:r>
            <a:r>
              <a:rPr sz="4400" spc="-275" dirty="0">
                <a:latin typeface="Constantia"/>
                <a:cs typeface="Constantia"/>
              </a:rPr>
              <a:t> </a:t>
            </a:r>
            <a:r>
              <a:rPr sz="4400" spc="-10" dirty="0">
                <a:latin typeface="Constantia"/>
                <a:cs typeface="Constantia"/>
              </a:rPr>
              <a:t>повадки.</a:t>
            </a:r>
            <a:endParaRPr sz="4400">
              <a:latin typeface="Constantia"/>
              <a:cs typeface="Constantia"/>
            </a:endParaRPr>
          </a:p>
          <a:p>
            <a:pPr marL="12065" marR="5080" algn="ctr">
              <a:lnSpc>
                <a:spcPts val="4730"/>
              </a:lnSpc>
              <a:spcBef>
                <a:spcPts val="75"/>
              </a:spcBef>
            </a:pPr>
            <a:r>
              <a:rPr sz="4400" spc="-75" dirty="0">
                <a:latin typeface="Constantia"/>
                <a:cs typeface="Constantia"/>
              </a:rPr>
              <a:t>Мчусь</a:t>
            </a:r>
            <a:r>
              <a:rPr sz="4400" spc="-210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я,</a:t>
            </a:r>
            <a:r>
              <a:rPr sz="4400" spc="-180" dirty="0">
                <a:latin typeface="Constantia"/>
                <a:cs typeface="Constantia"/>
              </a:rPr>
              <a:t> </a:t>
            </a:r>
            <a:r>
              <a:rPr sz="4400" spc="-30" dirty="0">
                <a:latin typeface="Constantia"/>
                <a:cs typeface="Constantia"/>
              </a:rPr>
              <a:t>что</a:t>
            </a:r>
            <a:r>
              <a:rPr sz="4400" spc="-240" dirty="0">
                <a:latin typeface="Constantia"/>
                <a:cs typeface="Constantia"/>
              </a:rPr>
              <a:t> </a:t>
            </a:r>
            <a:r>
              <a:rPr sz="4400" spc="-10" dirty="0">
                <a:latin typeface="Constantia"/>
                <a:cs typeface="Constantia"/>
              </a:rPr>
              <a:t>есть</a:t>
            </a:r>
            <a:r>
              <a:rPr sz="4400" spc="-275" dirty="0">
                <a:latin typeface="Constantia"/>
                <a:cs typeface="Constantia"/>
              </a:rPr>
              <a:t> </a:t>
            </a:r>
            <a:r>
              <a:rPr sz="4400" spc="-35" dirty="0">
                <a:latin typeface="Constantia"/>
                <a:cs typeface="Constantia"/>
              </a:rPr>
              <a:t>духу, </a:t>
            </a:r>
            <a:r>
              <a:rPr sz="4400" spc="-70" dirty="0">
                <a:latin typeface="Constantia"/>
                <a:cs typeface="Constantia"/>
              </a:rPr>
              <a:t>Мчусь</a:t>
            </a:r>
            <a:r>
              <a:rPr sz="4400" spc="-225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я</a:t>
            </a:r>
            <a:r>
              <a:rPr sz="4400" spc="-160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без</a:t>
            </a:r>
            <a:r>
              <a:rPr sz="4400" spc="-185" dirty="0">
                <a:latin typeface="Constantia"/>
                <a:cs typeface="Constantia"/>
              </a:rPr>
              <a:t> </a:t>
            </a:r>
            <a:r>
              <a:rPr sz="4400" spc="-10" dirty="0">
                <a:latin typeface="Constantia"/>
                <a:cs typeface="Constantia"/>
              </a:rPr>
              <a:t>оглядки.</a:t>
            </a:r>
            <a:endParaRPr sz="4400">
              <a:latin typeface="Constantia"/>
              <a:cs typeface="Constantia"/>
            </a:endParaRPr>
          </a:p>
          <a:p>
            <a:pPr marR="2540" algn="ctr">
              <a:lnSpc>
                <a:spcPts val="4430"/>
              </a:lnSpc>
            </a:pPr>
            <a:r>
              <a:rPr sz="4400" spc="-55" dirty="0">
                <a:latin typeface="Constantia"/>
                <a:cs typeface="Constantia"/>
              </a:rPr>
              <a:t>Кто</a:t>
            </a:r>
            <a:r>
              <a:rPr sz="4400" spc="-250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он,</a:t>
            </a:r>
            <a:r>
              <a:rPr sz="4400" spc="-190" dirty="0">
                <a:latin typeface="Constantia"/>
                <a:cs typeface="Constantia"/>
              </a:rPr>
              <a:t> </a:t>
            </a:r>
            <a:r>
              <a:rPr sz="4400" spc="-35" dirty="0">
                <a:latin typeface="Constantia"/>
                <a:cs typeface="Constantia"/>
              </a:rPr>
              <a:t>угадай-</a:t>
            </a:r>
            <a:r>
              <a:rPr sz="4400" spc="-25" dirty="0">
                <a:latin typeface="Constantia"/>
                <a:cs typeface="Constantia"/>
              </a:rPr>
              <a:t>ка!</a:t>
            </a:r>
            <a:endParaRPr sz="4400">
              <a:latin typeface="Constantia"/>
              <a:cs typeface="Constantia"/>
            </a:endParaRPr>
          </a:p>
          <a:p>
            <a:pPr marL="927735" marR="920750" algn="ctr">
              <a:lnSpc>
                <a:spcPts val="4730"/>
              </a:lnSpc>
              <a:spcBef>
                <a:spcPts val="380"/>
              </a:spcBef>
            </a:pPr>
            <a:r>
              <a:rPr sz="4400" spc="-10" dirty="0">
                <a:latin typeface="Constantia"/>
                <a:cs typeface="Constantia"/>
              </a:rPr>
              <a:t>Ну</a:t>
            </a:r>
            <a:r>
              <a:rPr sz="4400" spc="-250" dirty="0">
                <a:latin typeface="Constantia"/>
                <a:cs typeface="Constantia"/>
              </a:rPr>
              <a:t> </a:t>
            </a:r>
            <a:r>
              <a:rPr sz="4400" spc="-20" dirty="0">
                <a:latin typeface="Constantia"/>
                <a:cs typeface="Constantia"/>
              </a:rPr>
              <a:t>конечно</a:t>
            </a:r>
            <a:r>
              <a:rPr sz="4400" spc="-215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…</a:t>
            </a:r>
            <a:r>
              <a:rPr sz="4400" spc="-35" dirty="0">
                <a:latin typeface="Constantia"/>
                <a:cs typeface="Constantia"/>
              </a:rPr>
              <a:t> </a:t>
            </a:r>
            <a:r>
              <a:rPr sz="4400" spc="-50" dirty="0">
                <a:latin typeface="Constantia"/>
                <a:cs typeface="Constantia"/>
              </a:rPr>
              <a:t>! </a:t>
            </a:r>
            <a:r>
              <a:rPr sz="4400" spc="-10" dirty="0">
                <a:latin typeface="Constantia"/>
                <a:cs typeface="Constantia"/>
              </a:rPr>
              <a:t>(Зайка)</a:t>
            </a:r>
            <a:endParaRPr sz="4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96" y="0"/>
            <a:ext cx="9145939" cy="102082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6575" y="571780"/>
            <a:ext cx="8011159" cy="55105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600" b="1" spc="-10" dirty="0">
                <a:solidFill>
                  <a:srgbClr val="C00000"/>
                </a:solidFill>
                <a:latin typeface="Constantia"/>
                <a:cs typeface="Constantia"/>
              </a:rPr>
              <a:t>Цель</a:t>
            </a:r>
            <a:r>
              <a:rPr sz="2600" spc="-10" dirty="0">
                <a:solidFill>
                  <a:srgbClr val="C00000"/>
                </a:solidFill>
                <a:latin typeface="Constantia"/>
                <a:cs typeface="Constantia"/>
              </a:rPr>
              <a:t>:</a:t>
            </a:r>
            <a:r>
              <a:rPr sz="2600" spc="-114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Дать</a:t>
            </a:r>
            <a:r>
              <a:rPr sz="2600" spc="-25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детям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представление</a:t>
            </a:r>
            <a:r>
              <a:rPr sz="2600" spc="-3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о</a:t>
            </a:r>
            <a:r>
              <a:rPr sz="2600" spc="-1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диких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животных.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2600" b="1" spc="-10" dirty="0">
                <a:solidFill>
                  <a:srgbClr val="C00000"/>
                </a:solidFill>
                <a:latin typeface="Constantia"/>
                <a:cs typeface="Constantia"/>
              </a:rPr>
              <a:t>Задачи</a:t>
            </a:r>
            <a:r>
              <a:rPr sz="2600" spc="-10" dirty="0">
                <a:solidFill>
                  <a:srgbClr val="C00000"/>
                </a:solidFill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  <a:p>
            <a:pPr marL="288925" marR="387985" indent="-276860">
              <a:lnSpc>
                <a:spcPct val="90300"/>
              </a:lnSpc>
              <a:spcBef>
                <a:spcPts val="635"/>
              </a:spcBef>
            </a:pPr>
            <a:r>
              <a:rPr sz="2600" b="1" spc="-10" dirty="0">
                <a:solidFill>
                  <a:srgbClr val="C00000"/>
                </a:solidFill>
                <a:latin typeface="Constantia"/>
                <a:cs typeface="Constantia"/>
              </a:rPr>
              <a:t>Образовательная</a:t>
            </a:r>
            <a:r>
              <a:rPr sz="2600" spc="-10" dirty="0">
                <a:solidFill>
                  <a:srgbClr val="C00000"/>
                </a:solidFill>
                <a:latin typeface="Constantia"/>
                <a:cs typeface="Constantia"/>
              </a:rPr>
              <a:t>:</a:t>
            </a:r>
            <a:r>
              <a:rPr sz="2600" spc="-14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продолжать</a:t>
            </a:r>
            <a:r>
              <a:rPr sz="2600" spc="-20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знакомить</a:t>
            </a:r>
            <a:r>
              <a:rPr sz="2600" spc="-2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детей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0" dirty="0">
                <a:latin typeface="Constantia"/>
                <a:cs typeface="Constantia"/>
              </a:rPr>
              <a:t>с </a:t>
            </a:r>
            <a:r>
              <a:rPr sz="2600" dirty="0">
                <a:latin typeface="Constantia"/>
                <a:cs typeface="Constantia"/>
              </a:rPr>
              <a:t>дикими</a:t>
            </a:r>
            <a:r>
              <a:rPr sz="2600" spc="-1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животными,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их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внешним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видом, </a:t>
            </a:r>
            <a:r>
              <a:rPr sz="2600" dirty="0">
                <a:latin typeface="Constantia"/>
                <a:cs typeface="Constantia"/>
              </a:rPr>
              <a:t>характерными</a:t>
            </a:r>
            <a:r>
              <a:rPr sz="2600" spc="-2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признаками.</a:t>
            </a:r>
            <a:endParaRPr sz="2600">
              <a:latin typeface="Constantia"/>
              <a:cs typeface="Constantia"/>
            </a:endParaRPr>
          </a:p>
          <a:p>
            <a:pPr marL="288925" marR="268605" indent="-276860">
              <a:lnSpc>
                <a:spcPct val="90300"/>
              </a:lnSpc>
              <a:spcBef>
                <a:spcPts val="565"/>
              </a:spcBef>
            </a:pPr>
            <a:r>
              <a:rPr sz="2600" b="1" dirty="0">
                <a:solidFill>
                  <a:srgbClr val="C00000"/>
                </a:solidFill>
                <a:latin typeface="Constantia"/>
                <a:cs typeface="Constantia"/>
              </a:rPr>
              <a:t>Развивающие</a:t>
            </a:r>
            <a:r>
              <a:rPr sz="2600" dirty="0">
                <a:solidFill>
                  <a:srgbClr val="C00000"/>
                </a:solidFill>
                <a:latin typeface="Constantia"/>
                <a:cs typeface="Constantia"/>
              </a:rPr>
              <a:t>:</a:t>
            </a:r>
            <a:r>
              <a:rPr sz="2600" spc="-17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развивать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внимание,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память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детей, </a:t>
            </a:r>
            <a:r>
              <a:rPr sz="2600" spc="-30" dirty="0">
                <a:latin typeface="Constantia"/>
                <a:cs typeface="Constantia"/>
              </a:rPr>
              <a:t>наблюдательность,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умение</a:t>
            </a:r>
            <a:r>
              <a:rPr sz="2600" spc="-204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слушать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взрослого, отвечать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на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вопросы.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ts val="2985"/>
              </a:lnSpc>
              <a:spcBef>
                <a:spcPts val="335"/>
              </a:spcBef>
            </a:pPr>
            <a:r>
              <a:rPr sz="2600" b="1" spc="-10" dirty="0">
                <a:solidFill>
                  <a:srgbClr val="C00000"/>
                </a:solidFill>
                <a:latin typeface="Constantia"/>
                <a:cs typeface="Constantia"/>
              </a:rPr>
              <a:t>Воспитательная</a:t>
            </a:r>
            <a:r>
              <a:rPr sz="2600" spc="-10" dirty="0">
                <a:solidFill>
                  <a:srgbClr val="C00000"/>
                </a:solidFill>
                <a:latin typeface="Constantia"/>
                <a:cs typeface="Constantia"/>
              </a:rPr>
              <a:t>:</a:t>
            </a:r>
            <a:r>
              <a:rPr sz="2600" spc="-19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воспитывать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отзывчивость,</a:t>
            </a:r>
            <a:endParaRPr sz="2600">
              <a:latin typeface="Constantia"/>
              <a:cs typeface="Constantia"/>
            </a:endParaRPr>
          </a:p>
          <a:p>
            <a:pPr marL="288925" marR="5080">
              <a:lnSpc>
                <a:spcPts val="2780"/>
              </a:lnSpc>
              <a:spcBef>
                <a:spcPts val="240"/>
              </a:spcBef>
            </a:pPr>
            <a:r>
              <a:rPr sz="2600" spc="-25" dirty="0">
                <a:latin typeface="Constantia"/>
                <a:cs typeface="Constantia"/>
              </a:rPr>
              <a:t>доброжелательность,</a:t>
            </a:r>
            <a:r>
              <a:rPr sz="2600" spc="-2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любознательность,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бережное </a:t>
            </a:r>
            <a:r>
              <a:rPr sz="2600" dirty="0">
                <a:latin typeface="Constantia"/>
                <a:cs typeface="Constantia"/>
              </a:rPr>
              <a:t>отношение</a:t>
            </a:r>
            <a:r>
              <a:rPr sz="2600" spc="-2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к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животным.</a:t>
            </a:r>
            <a:endParaRPr sz="2600">
              <a:latin typeface="Constantia"/>
              <a:cs typeface="Constantia"/>
            </a:endParaRPr>
          </a:p>
          <a:p>
            <a:pPr marL="288925" marR="129539" indent="-276860">
              <a:lnSpc>
                <a:spcPct val="90300"/>
              </a:lnSpc>
              <a:spcBef>
                <a:spcPts val="605"/>
              </a:spcBef>
              <a:tabLst>
                <a:tab pos="1754505" algn="l"/>
              </a:tabLst>
            </a:pPr>
            <a:r>
              <a:rPr sz="2600" b="1" spc="-20" dirty="0">
                <a:solidFill>
                  <a:srgbClr val="C00000"/>
                </a:solidFill>
                <a:latin typeface="Constantia"/>
                <a:cs typeface="Constantia"/>
              </a:rPr>
              <a:t>Оборудование:</a:t>
            </a:r>
            <a:r>
              <a:rPr sz="2600" b="1" spc="-11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Игрушки</a:t>
            </a:r>
            <a:r>
              <a:rPr sz="2600" spc="-1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заяц,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волк,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лиса, медведь,</a:t>
            </a:r>
            <a:r>
              <a:rPr sz="2600" dirty="0">
                <a:latin typeface="Constantia"/>
                <a:cs typeface="Constantia"/>
              </a:rPr>
              <a:t>	кабан,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ёжик,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белка,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лось.</a:t>
            </a:r>
            <a:r>
              <a:rPr sz="2600" spc="-10" dirty="0">
                <a:latin typeface="Constantia"/>
                <a:cs typeface="Constantia"/>
              </a:rPr>
              <a:t> Распечатанные </a:t>
            </a:r>
            <a:r>
              <a:rPr sz="2600" dirty="0">
                <a:latin typeface="Constantia"/>
                <a:cs typeface="Constantia"/>
              </a:rPr>
              <a:t>образцы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норы,</a:t>
            </a:r>
            <a:r>
              <a:rPr sz="2600" spc="-1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берлоги,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конуры,</a:t>
            </a:r>
            <a:r>
              <a:rPr sz="2600" spc="-2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дупла,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кустов.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6" y="0"/>
            <a:ext cx="9146540" cy="4429125"/>
            <a:chOff x="-796" y="0"/>
            <a:chExt cx="9146540" cy="4429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96" y="0"/>
              <a:ext cx="9145939" cy="10208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42975"/>
              <a:ext cx="4648200" cy="34861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8674" y="923925"/>
              <a:ext cx="4505325" cy="34671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-12700" y="4621847"/>
            <a:ext cx="8846820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dirty="0">
                <a:latin typeface="Constantia"/>
                <a:cs typeface="Constantia"/>
              </a:rPr>
              <a:t>Заяц</a:t>
            </a:r>
            <a:r>
              <a:rPr sz="1400" spc="-1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–</a:t>
            </a:r>
            <a:r>
              <a:rPr sz="1400" spc="-4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старый</a:t>
            </a:r>
            <a:r>
              <a:rPr sz="1400" spc="-5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наш</a:t>
            </a:r>
            <a:r>
              <a:rPr sz="1400" spc="-10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знакомый.</a:t>
            </a:r>
            <a:r>
              <a:rPr sz="1400" spc="-80" dirty="0">
                <a:latin typeface="Constantia"/>
                <a:cs typeface="Constantia"/>
              </a:rPr>
              <a:t> </a:t>
            </a:r>
            <a:r>
              <a:rPr sz="1400" spc="-25" dirty="0">
                <a:latin typeface="Constantia"/>
                <a:cs typeface="Constantia"/>
              </a:rPr>
              <a:t>Уши</a:t>
            </a:r>
            <a:r>
              <a:rPr sz="1400" spc="-5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длинные,</a:t>
            </a:r>
            <a:r>
              <a:rPr sz="1400" spc="-8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хвостик</a:t>
            </a:r>
            <a:r>
              <a:rPr sz="1400" spc="-100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не</a:t>
            </a:r>
            <a:r>
              <a:rPr sz="1400" spc="-10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велик,</a:t>
            </a:r>
            <a:r>
              <a:rPr sz="1400" spc="-8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задние</a:t>
            </a:r>
            <a:r>
              <a:rPr sz="1400" spc="-10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лапы</a:t>
            </a:r>
            <a:r>
              <a:rPr sz="1400" spc="2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–</a:t>
            </a:r>
            <a:r>
              <a:rPr sz="1400" spc="-5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сильные.</a:t>
            </a:r>
            <a:r>
              <a:rPr sz="1400" spc="-80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Летом</a:t>
            </a:r>
            <a:r>
              <a:rPr sz="1400" spc="-8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заяц</a:t>
            </a:r>
            <a:r>
              <a:rPr sz="1400" spc="-8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–</a:t>
            </a:r>
            <a:r>
              <a:rPr sz="1400" spc="-45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серый, </a:t>
            </a:r>
            <a:r>
              <a:rPr sz="1400" dirty="0">
                <a:latin typeface="Constantia"/>
                <a:cs typeface="Constantia"/>
              </a:rPr>
              <a:t>рыжевато-</a:t>
            </a:r>
            <a:r>
              <a:rPr sz="1400" spc="-10" dirty="0">
                <a:latin typeface="Constantia"/>
                <a:cs typeface="Constantia"/>
              </a:rPr>
              <a:t>серый,</a:t>
            </a:r>
            <a:r>
              <a:rPr sz="1400" spc="-8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грифельный.</a:t>
            </a:r>
            <a:r>
              <a:rPr sz="1400" spc="-16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Зимой</a:t>
            </a:r>
            <a:r>
              <a:rPr sz="1400" spc="-1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–</a:t>
            </a:r>
            <a:r>
              <a:rPr sz="1400" spc="-4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белый.</a:t>
            </a:r>
            <a:r>
              <a:rPr sz="1400" spc="-75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Врагов</a:t>
            </a:r>
            <a:r>
              <a:rPr sz="1400" spc="-12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у</a:t>
            </a:r>
            <a:r>
              <a:rPr sz="1400" spc="-1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зайца</a:t>
            </a:r>
            <a:r>
              <a:rPr sz="1400" spc="-7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–</a:t>
            </a:r>
            <a:r>
              <a:rPr sz="1400" spc="-5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хоть</a:t>
            </a:r>
            <a:r>
              <a:rPr sz="1400" spc="-1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отбавляй.</a:t>
            </a:r>
            <a:r>
              <a:rPr sz="1400" spc="-75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Волки,</a:t>
            </a:r>
            <a:r>
              <a:rPr sz="1400" spc="-8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лисы,</a:t>
            </a:r>
            <a:r>
              <a:rPr sz="1400" spc="-8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хищные</a:t>
            </a:r>
            <a:r>
              <a:rPr sz="1400" spc="-95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птицы, </a:t>
            </a:r>
            <a:r>
              <a:rPr sz="1400" dirty="0">
                <a:latin typeface="Constantia"/>
                <a:cs typeface="Constantia"/>
              </a:rPr>
              <a:t>всех</a:t>
            </a:r>
            <a:r>
              <a:rPr sz="1400" spc="-12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он</a:t>
            </a:r>
            <a:r>
              <a:rPr sz="1400" spc="3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опасается.</a:t>
            </a:r>
            <a:r>
              <a:rPr sz="1400" spc="-10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Но</a:t>
            </a:r>
            <a:r>
              <a:rPr sz="1400" spc="-135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догнать</a:t>
            </a:r>
            <a:r>
              <a:rPr sz="1400" spc="-4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и</a:t>
            </a:r>
            <a:r>
              <a:rPr sz="1400" spc="1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поймать</a:t>
            </a:r>
            <a:r>
              <a:rPr sz="1400" spc="-12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зайца</a:t>
            </a:r>
            <a:r>
              <a:rPr sz="1400" spc="-120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непросто.</a:t>
            </a:r>
            <a:r>
              <a:rPr sz="1400" spc="-40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Лапы</a:t>
            </a:r>
            <a:r>
              <a:rPr sz="1400" spc="-8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у</a:t>
            </a:r>
            <a:r>
              <a:rPr sz="1400" spc="-40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него</a:t>
            </a:r>
            <a:r>
              <a:rPr sz="1400" spc="-5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сильные</a:t>
            </a:r>
            <a:r>
              <a:rPr sz="1400" spc="-114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и</a:t>
            </a:r>
            <a:r>
              <a:rPr sz="1400" spc="-70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прыгучие.</a:t>
            </a:r>
            <a:endParaRPr sz="1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6" y="0"/>
            <a:ext cx="9146540" cy="6057900"/>
            <a:chOff x="-796" y="0"/>
            <a:chExt cx="9146540" cy="6057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96" y="0"/>
              <a:ext cx="9145939" cy="10208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49" y="571500"/>
              <a:ext cx="8572500" cy="5486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7577" y="2069147"/>
            <a:ext cx="7556500" cy="33909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-280670" algn="ctr">
              <a:lnSpc>
                <a:spcPct val="100099"/>
              </a:lnSpc>
              <a:spcBef>
                <a:spcPts val="125"/>
              </a:spcBef>
            </a:pPr>
            <a:r>
              <a:rPr sz="4400" dirty="0">
                <a:latin typeface="Constantia"/>
                <a:cs typeface="Constantia"/>
              </a:rPr>
              <a:t>Рыжий</a:t>
            </a:r>
            <a:r>
              <a:rPr sz="4400" spc="-260" dirty="0">
                <a:latin typeface="Constantia"/>
                <a:cs typeface="Constantia"/>
              </a:rPr>
              <a:t> </a:t>
            </a:r>
            <a:r>
              <a:rPr sz="4400" spc="-10" dirty="0">
                <a:latin typeface="Constantia"/>
                <a:cs typeface="Constantia"/>
              </a:rPr>
              <a:t>хвостик</a:t>
            </a:r>
            <a:r>
              <a:rPr sz="4400" spc="-290" dirty="0">
                <a:latin typeface="Constantia"/>
                <a:cs typeface="Constantia"/>
              </a:rPr>
              <a:t> </a:t>
            </a:r>
            <a:r>
              <a:rPr sz="4400" spc="50" dirty="0">
                <a:latin typeface="Constantia"/>
                <a:cs typeface="Constantia"/>
              </a:rPr>
              <a:t>тут</a:t>
            </a:r>
            <a:r>
              <a:rPr sz="4400" spc="-250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и</a:t>
            </a:r>
            <a:r>
              <a:rPr sz="4400" spc="-190" dirty="0">
                <a:latin typeface="Constantia"/>
                <a:cs typeface="Constantia"/>
              </a:rPr>
              <a:t> </a:t>
            </a:r>
            <a:r>
              <a:rPr sz="4400" spc="-25" dirty="0">
                <a:latin typeface="Constantia"/>
                <a:cs typeface="Constantia"/>
              </a:rPr>
              <a:t>там </a:t>
            </a:r>
            <a:r>
              <a:rPr sz="4400" spc="-55" dirty="0">
                <a:latin typeface="Constantia"/>
                <a:cs typeface="Constantia"/>
              </a:rPr>
              <a:t>Промелькнул</a:t>
            </a:r>
            <a:r>
              <a:rPr sz="4400" spc="-175" dirty="0">
                <a:latin typeface="Constantia"/>
                <a:cs typeface="Constantia"/>
              </a:rPr>
              <a:t> </a:t>
            </a:r>
            <a:r>
              <a:rPr sz="4400" spc="-25" dirty="0">
                <a:latin typeface="Constantia"/>
                <a:cs typeface="Constantia"/>
              </a:rPr>
              <a:t>вдруг</a:t>
            </a:r>
            <a:r>
              <a:rPr sz="4400" spc="-200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по</a:t>
            </a:r>
            <a:r>
              <a:rPr sz="4400" spc="-250" dirty="0">
                <a:latin typeface="Constantia"/>
                <a:cs typeface="Constantia"/>
              </a:rPr>
              <a:t> </a:t>
            </a:r>
            <a:r>
              <a:rPr sz="4400" spc="-10" dirty="0">
                <a:latin typeface="Constantia"/>
                <a:cs typeface="Constantia"/>
              </a:rPr>
              <a:t>кустам Смотрит</a:t>
            </a:r>
            <a:r>
              <a:rPr sz="4400" spc="-315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в</a:t>
            </a:r>
            <a:r>
              <a:rPr sz="4400" spc="-170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след</a:t>
            </a:r>
            <a:r>
              <a:rPr sz="4400" spc="-95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ей</a:t>
            </a:r>
            <a:r>
              <a:rPr sz="4400" spc="-200" dirty="0">
                <a:latin typeface="Constantia"/>
                <a:cs typeface="Constantia"/>
              </a:rPr>
              <a:t> </a:t>
            </a:r>
            <a:r>
              <a:rPr sz="4400" spc="-10" dirty="0">
                <a:latin typeface="Constantia"/>
                <a:cs typeface="Constantia"/>
              </a:rPr>
              <a:t>девочка, Знает</a:t>
            </a:r>
            <a:r>
              <a:rPr sz="4400" spc="-245" dirty="0">
                <a:latin typeface="Constantia"/>
                <a:cs typeface="Constantia"/>
              </a:rPr>
              <a:t> </a:t>
            </a:r>
            <a:r>
              <a:rPr sz="4400" spc="-10" dirty="0">
                <a:latin typeface="Constantia"/>
                <a:cs typeface="Constantia"/>
              </a:rPr>
              <a:t>это...</a:t>
            </a:r>
            <a:endParaRPr sz="4400">
              <a:latin typeface="Constantia"/>
              <a:cs typeface="Constantia"/>
            </a:endParaRPr>
          </a:p>
          <a:p>
            <a:pPr marR="2540" algn="ctr">
              <a:lnSpc>
                <a:spcPct val="100000"/>
              </a:lnSpc>
              <a:spcBef>
                <a:spcPts val="55"/>
              </a:spcBef>
            </a:pPr>
            <a:r>
              <a:rPr sz="4400" spc="-10" dirty="0">
                <a:latin typeface="Constantia"/>
                <a:cs typeface="Constantia"/>
              </a:rPr>
              <a:t>(Белка)</a:t>
            </a:r>
            <a:endParaRPr sz="44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6301" y="853122"/>
            <a:ext cx="280670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85" dirty="0">
                <a:latin typeface="Constantia"/>
                <a:cs typeface="Constantia"/>
              </a:rPr>
              <a:t>З</a:t>
            </a:r>
            <a:r>
              <a:rPr sz="4800" spc="10" dirty="0">
                <a:latin typeface="Constantia"/>
                <a:cs typeface="Constantia"/>
              </a:rPr>
              <a:t>А</a:t>
            </a:r>
            <a:r>
              <a:rPr sz="4800" spc="-520" dirty="0">
                <a:latin typeface="Constantia"/>
                <a:cs typeface="Constantia"/>
              </a:rPr>
              <a:t>Г</a:t>
            </a:r>
            <a:r>
              <a:rPr sz="4800" spc="165" dirty="0">
                <a:latin typeface="Constantia"/>
                <a:cs typeface="Constantia"/>
              </a:rPr>
              <a:t>А</a:t>
            </a:r>
            <a:r>
              <a:rPr sz="4800" spc="5" dirty="0">
                <a:latin typeface="Constantia"/>
                <a:cs typeface="Constantia"/>
              </a:rPr>
              <a:t>Д</a:t>
            </a:r>
            <a:r>
              <a:rPr sz="4800" spc="15" dirty="0">
                <a:latin typeface="Constantia"/>
                <a:cs typeface="Constantia"/>
              </a:rPr>
              <a:t>К</a:t>
            </a:r>
            <a:r>
              <a:rPr sz="4800" spc="10" dirty="0">
                <a:latin typeface="Constantia"/>
                <a:cs typeface="Constantia"/>
              </a:rPr>
              <a:t>А</a:t>
            </a:r>
            <a:endParaRPr sz="4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6" y="0"/>
            <a:ext cx="9146540" cy="4714875"/>
            <a:chOff x="-796" y="0"/>
            <a:chExt cx="9146540" cy="4714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96" y="0"/>
              <a:ext cx="9145939" cy="10208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" y="352425"/>
              <a:ext cx="7743825" cy="436245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21932" y="4878387"/>
            <a:ext cx="8333740" cy="14071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05740" algn="just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latin typeface="Constantia"/>
                <a:cs typeface="Constantia"/>
              </a:rPr>
              <a:t>Белка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–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это</a:t>
            </a:r>
            <a:r>
              <a:rPr sz="1800" spc="3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не</a:t>
            </a:r>
            <a:r>
              <a:rPr sz="1800" spc="-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большой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грызун,</a:t>
            </a:r>
            <a:r>
              <a:rPr sz="1800" spc="3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обладательница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пушистого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хвоста,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торчащих </a:t>
            </a:r>
            <a:r>
              <a:rPr sz="1800" dirty="0">
                <a:latin typeface="Constantia"/>
                <a:cs typeface="Constantia"/>
              </a:rPr>
              <a:t>ушек</a:t>
            </a:r>
            <a:r>
              <a:rPr sz="1800" spc="-12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с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кисточками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и</a:t>
            </a:r>
            <a:r>
              <a:rPr sz="1800" spc="-1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ловких</a:t>
            </a:r>
            <a:r>
              <a:rPr sz="1800" spc="-18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лапок.</a:t>
            </a:r>
            <a:endParaRPr sz="1800">
              <a:latin typeface="Constantia"/>
              <a:cs typeface="Constantia"/>
            </a:endParaRPr>
          </a:p>
          <a:p>
            <a:pPr marL="12700" marR="5080" indent="57150" algn="just">
              <a:lnSpc>
                <a:spcPct val="100800"/>
              </a:lnSpc>
            </a:pPr>
            <a:r>
              <a:rPr sz="1800" dirty="0">
                <a:latin typeface="Constantia"/>
                <a:cs typeface="Constantia"/>
              </a:rPr>
              <a:t>Питается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белочка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растительной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пищей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–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грибами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,ягодами,</a:t>
            </a:r>
            <a:r>
              <a:rPr sz="1800" spc="3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плодами</a:t>
            </a:r>
            <a:r>
              <a:rPr sz="1800" spc="-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деревьев, орехами,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желудями.</a:t>
            </a:r>
            <a:r>
              <a:rPr sz="1800" spc="21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Зверек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очень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забывчивый,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на зиму</a:t>
            </a:r>
            <a:r>
              <a:rPr sz="1800" spc="-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запасая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орешки,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она </a:t>
            </a:r>
            <a:r>
              <a:rPr sz="1800" spc="-25" dirty="0">
                <a:latin typeface="Constantia"/>
                <a:cs typeface="Constantia"/>
              </a:rPr>
              <a:t>их </a:t>
            </a:r>
            <a:r>
              <a:rPr sz="1800" spc="-10" dirty="0">
                <a:latin typeface="Constantia"/>
                <a:cs typeface="Constantia"/>
              </a:rPr>
              <a:t>зарывает</a:t>
            </a:r>
            <a:r>
              <a:rPr sz="1800" spc="-1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в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землю,</a:t>
            </a:r>
            <a:r>
              <a:rPr sz="1800" spc="-2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а</a:t>
            </a:r>
            <a:r>
              <a:rPr sz="1800" spc="-1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потом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не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помнит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где</a:t>
            </a:r>
            <a:r>
              <a:rPr sz="1800" spc="-19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они.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6" y="0"/>
            <a:ext cx="9146540" cy="6486525"/>
            <a:chOff x="-796" y="0"/>
            <a:chExt cx="9146540" cy="6486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96" y="0"/>
              <a:ext cx="9145939" cy="10208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625" y="352425"/>
              <a:ext cx="8429625" cy="6134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64" y="2061210"/>
            <a:ext cx="4192270" cy="14922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46050" marR="5080" indent="-133985">
              <a:lnSpc>
                <a:spcPct val="100400"/>
              </a:lnSpc>
              <a:spcBef>
                <a:spcPts val="80"/>
              </a:spcBef>
            </a:pPr>
            <a:r>
              <a:rPr sz="4800" dirty="0"/>
              <a:t>ВСЕМ</a:t>
            </a:r>
            <a:r>
              <a:rPr sz="4800" spc="-100" dirty="0"/>
              <a:t> </a:t>
            </a:r>
            <a:r>
              <a:rPr sz="4800" spc="-10" dirty="0"/>
              <a:t>СПАСИБО </a:t>
            </a:r>
            <a:r>
              <a:rPr sz="4800" dirty="0"/>
              <a:t>ЗА</a:t>
            </a:r>
            <a:r>
              <a:rPr sz="4800" spc="-55" dirty="0"/>
              <a:t> </a:t>
            </a:r>
            <a:r>
              <a:rPr sz="4800" spc="-10" dirty="0"/>
              <a:t>ВНИМАНИЕ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8650" y="710565"/>
            <a:ext cx="280670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85" dirty="0">
                <a:latin typeface="Constantia"/>
                <a:cs typeface="Constantia"/>
              </a:rPr>
              <a:t>З</a:t>
            </a:r>
            <a:r>
              <a:rPr sz="4800" spc="10" dirty="0">
                <a:latin typeface="Constantia"/>
                <a:cs typeface="Constantia"/>
              </a:rPr>
              <a:t>А</a:t>
            </a:r>
            <a:r>
              <a:rPr sz="4800" spc="-535" dirty="0">
                <a:latin typeface="Constantia"/>
                <a:cs typeface="Constantia"/>
              </a:rPr>
              <a:t>Г</a:t>
            </a:r>
            <a:r>
              <a:rPr sz="4800" spc="160" dirty="0">
                <a:latin typeface="Constantia"/>
                <a:cs typeface="Constantia"/>
              </a:rPr>
              <a:t>А</a:t>
            </a:r>
            <a:r>
              <a:rPr sz="4800" dirty="0">
                <a:latin typeface="Constantia"/>
                <a:cs typeface="Constantia"/>
              </a:rPr>
              <a:t>Д</a:t>
            </a:r>
            <a:r>
              <a:rPr sz="4800" spc="20" dirty="0">
                <a:latin typeface="Constantia"/>
                <a:cs typeface="Constantia"/>
              </a:rPr>
              <a:t>К</a:t>
            </a:r>
            <a:r>
              <a:rPr sz="4800" spc="5" dirty="0">
                <a:latin typeface="Constantia"/>
                <a:cs typeface="Constantia"/>
              </a:rPr>
              <a:t>А</a:t>
            </a:r>
            <a:endParaRPr sz="48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414780" marR="368935" indent="-438784">
              <a:lnSpc>
                <a:spcPts val="5260"/>
              </a:lnSpc>
              <a:spcBef>
                <a:spcPts val="325"/>
              </a:spcBef>
            </a:pPr>
            <a:r>
              <a:rPr spc="-10" dirty="0"/>
              <a:t>Всех</a:t>
            </a:r>
            <a:r>
              <a:rPr spc="-220" dirty="0"/>
              <a:t> </a:t>
            </a:r>
            <a:r>
              <a:rPr dirty="0"/>
              <a:t>зверей</a:t>
            </a:r>
            <a:r>
              <a:rPr spc="-235" dirty="0"/>
              <a:t> </a:t>
            </a:r>
            <a:r>
              <a:rPr dirty="0"/>
              <a:t>она</a:t>
            </a:r>
            <a:r>
              <a:rPr spc="-275" dirty="0"/>
              <a:t> </a:t>
            </a:r>
            <a:r>
              <a:rPr spc="-10" dirty="0"/>
              <a:t>хитрей, </a:t>
            </a:r>
            <a:r>
              <a:rPr spc="-25" dirty="0"/>
              <a:t>Шубка</a:t>
            </a:r>
            <a:r>
              <a:rPr spc="-250" dirty="0"/>
              <a:t> </a:t>
            </a:r>
            <a:r>
              <a:rPr dirty="0"/>
              <a:t>рыжая</a:t>
            </a:r>
            <a:r>
              <a:rPr spc="-185" dirty="0"/>
              <a:t> </a:t>
            </a:r>
            <a:r>
              <a:rPr dirty="0"/>
              <a:t>на</a:t>
            </a:r>
            <a:r>
              <a:rPr spc="-250" dirty="0"/>
              <a:t> </a:t>
            </a:r>
            <a:r>
              <a:rPr spc="-20" dirty="0"/>
              <a:t>ней.</a:t>
            </a:r>
          </a:p>
          <a:p>
            <a:pPr marL="890905">
              <a:lnSpc>
                <a:spcPts val="5145"/>
              </a:lnSpc>
            </a:pPr>
            <a:r>
              <a:rPr dirty="0"/>
              <a:t>Пышный</a:t>
            </a:r>
            <a:r>
              <a:rPr spc="-285" dirty="0"/>
              <a:t> </a:t>
            </a:r>
            <a:r>
              <a:rPr dirty="0"/>
              <a:t>хвост</a:t>
            </a:r>
            <a:r>
              <a:rPr spc="-200" dirty="0"/>
              <a:t> </a:t>
            </a:r>
            <a:r>
              <a:rPr dirty="0"/>
              <a:t>-</a:t>
            </a:r>
            <a:r>
              <a:rPr spc="-90" dirty="0"/>
              <a:t> </a:t>
            </a:r>
            <a:r>
              <a:rPr dirty="0"/>
              <a:t>ее</a:t>
            </a:r>
            <a:r>
              <a:rPr spc="-250" dirty="0"/>
              <a:t> </a:t>
            </a:r>
            <a:r>
              <a:rPr spc="-10" dirty="0"/>
              <a:t>краса.</a:t>
            </a:r>
          </a:p>
          <a:p>
            <a:pPr marL="3293745" marR="495934" indent="-2050414">
              <a:lnSpc>
                <a:spcPts val="5260"/>
              </a:lnSpc>
              <a:spcBef>
                <a:spcPts val="110"/>
              </a:spcBef>
            </a:pPr>
            <a:r>
              <a:rPr spc="-10" dirty="0"/>
              <a:t>Этот</a:t>
            </a:r>
            <a:r>
              <a:rPr spc="-260" dirty="0"/>
              <a:t> </a:t>
            </a:r>
            <a:r>
              <a:rPr spc="-10" dirty="0"/>
              <a:t>зверь</a:t>
            </a:r>
            <a:r>
              <a:rPr spc="-385" dirty="0"/>
              <a:t> </a:t>
            </a:r>
            <a:r>
              <a:rPr dirty="0"/>
              <a:t>лесной</a:t>
            </a:r>
            <a:r>
              <a:rPr spc="-40" dirty="0"/>
              <a:t> </a:t>
            </a:r>
            <a:r>
              <a:rPr dirty="0"/>
              <a:t>-</a:t>
            </a:r>
            <a:r>
              <a:rPr spc="-80" dirty="0"/>
              <a:t> </a:t>
            </a:r>
            <a:r>
              <a:rPr spc="-25" dirty="0"/>
              <a:t>…. </a:t>
            </a:r>
            <a:r>
              <a:rPr spc="-10" dirty="0"/>
              <a:t>(Лиса)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6" y="0"/>
            <a:ext cx="9146540" cy="4857750"/>
            <a:chOff x="-796" y="0"/>
            <a:chExt cx="9146540" cy="4857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96" y="0"/>
              <a:ext cx="9145939" cy="10208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5849" y="428625"/>
              <a:ext cx="6943725" cy="442912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93370" y="4878387"/>
            <a:ext cx="8098155" cy="16738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52400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latin typeface="Constantia"/>
                <a:cs typeface="Constantia"/>
              </a:rPr>
              <a:t>Лиса</a:t>
            </a:r>
            <a:r>
              <a:rPr sz="1800" spc="-12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имеет</a:t>
            </a:r>
            <a:r>
              <a:rPr sz="1800" spc="-20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оранжевый</a:t>
            </a:r>
            <a:r>
              <a:rPr sz="1800" spc="-1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окрас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шкурки,</a:t>
            </a:r>
            <a:r>
              <a:rPr sz="1800" spc="30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вытянутую,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узкую</a:t>
            </a:r>
            <a:r>
              <a:rPr sz="1800" spc="-12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морду,</a:t>
            </a:r>
            <a:r>
              <a:rPr sz="1800" spc="3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длинный</a:t>
            </a:r>
            <a:r>
              <a:rPr sz="1800" spc="10" dirty="0">
                <a:latin typeface="Constantia"/>
                <a:cs typeface="Constantia"/>
              </a:rPr>
              <a:t> </a:t>
            </a:r>
            <a:r>
              <a:rPr sz="1800" spc="-50" dirty="0">
                <a:latin typeface="Constantia"/>
                <a:cs typeface="Constantia"/>
              </a:rPr>
              <a:t>и </a:t>
            </a:r>
            <a:r>
              <a:rPr sz="1800" spc="-10" dirty="0">
                <a:latin typeface="Constantia"/>
                <a:cs typeface="Constantia"/>
              </a:rPr>
              <a:t>пушистый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хвост.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onstantia"/>
                <a:cs typeface="Constantia"/>
              </a:rPr>
              <a:t>Она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живет</a:t>
            </a:r>
            <a:r>
              <a:rPr sz="1800" spc="-2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в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spc="-30" dirty="0">
                <a:latin typeface="Constantia"/>
                <a:cs typeface="Constantia"/>
              </a:rPr>
              <a:t>глубокой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норе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,которую</a:t>
            </a:r>
            <a:r>
              <a:rPr sz="1800" spc="-1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роет</a:t>
            </a:r>
            <a:r>
              <a:rPr sz="1800" spc="38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в</a:t>
            </a:r>
            <a:r>
              <a:rPr sz="1800" spc="3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овраге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или</a:t>
            </a:r>
            <a:r>
              <a:rPr sz="1800" spc="-1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под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кустом.</a:t>
            </a:r>
            <a:r>
              <a:rPr sz="1800" spc="3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Для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того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spc="-20" dirty="0">
                <a:latin typeface="Constantia"/>
                <a:cs typeface="Constantia"/>
              </a:rPr>
              <a:t>,чтобы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там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было</a:t>
            </a:r>
            <a:r>
              <a:rPr sz="1800" spc="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тепло</a:t>
            </a:r>
            <a:r>
              <a:rPr sz="1800" spc="-155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она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ее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устилает</a:t>
            </a:r>
            <a:r>
              <a:rPr sz="1800" spc="-19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мохом</a:t>
            </a:r>
            <a:r>
              <a:rPr sz="1800" spc="-1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,</a:t>
            </a:r>
            <a:r>
              <a:rPr sz="1800" spc="-10" dirty="0">
                <a:latin typeface="Constantia"/>
                <a:cs typeface="Constantia"/>
              </a:rPr>
              <a:t> сухой</a:t>
            </a:r>
            <a:r>
              <a:rPr sz="1800" spc="-12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травой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и</a:t>
            </a:r>
            <a:r>
              <a:rPr sz="1800" spc="-12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шерстью.</a:t>
            </a:r>
            <a:endParaRPr sz="1800">
              <a:latin typeface="Constantia"/>
              <a:cs typeface="Constantia"/>
            </a:endParaRPr>
          </a:p>
          <a:p>
            <a:pPr marL="12700" marR="147320">
              <a:lnSpc>
                <a:spcPts val="2100"/>
              </a:lnSpc>
              <a:spcBef>
                <a:spcPts val="140"/>
              </a:spcBef>
            </a:pPr>
            <a:r>
              <a:rPr sz="1800" dirty="0">
                <a:latin typeface="Constantia"/>
                <a:cs typeface="Constantia"/>
              </a:rPr>
              <a:t>Лисица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–</a:t>
            </a:r>
            <a:r>
              <a:rPr sz="1800" spc="8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настоящий</a:t>
            </a:r>
            <a:r>
              <a:rPr sz="1800" spc="-14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охотник, </a:t>
            </a:r>
            <a:r>
              <a:rPr sz="1800" dirty="0">
                <a:latin typeface="Constantia"/>
                <a:cs typeface="Constantia"/>
              </a:rPr>
              <a:t>хищница,</a:t>
            </a:r>
            <a:r>
              <a:rPr sz="1800" spc="-1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которая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питается</a:t>
            </a:r>
            <a:r>
              <a:rPr sz="1800" spc="-1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зайцами,</a:t>
            </a:r>
            <a:r>
              <a:rPr sz="1800" spc="-20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утками, </a:t>
            </a:r>
            <a:r>
              <a:rPr sz="1800" dirty="0">
                <a:latin typeface="Constantia"/>
                <a:cs typeface="Constantia"/>
              </a:rPr>
              <a:t>ежами,</a:t>
            </a:r>
            <a:r>
              <a:rPr sz="1800" spc="-1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мышами,</a:t>
            </a:r>
            <a:r>
              <a:rPr sz="1800" spc="1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в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деревнях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ворует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кур</a:t>
            </a:r>
            <a:r>
              <a:rPr sz="1800" spc="-18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и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яйца.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96" y="0"/>
            <a:ext cx="914593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6589" y="776922"/>
            <a:ext cx="280860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85" dirty="0">
                <a:latin typeface="Constantia"/>
                <a:cs typeface="Constantia"/>
              </a:rPr>
              <a:t>З</a:t>
            </a:r>
            <a:r>
              <a:rPr sz="4800" spc="5" dirty="0">
                <a:latin typeface="Constantia"/>
                <a:cs typeface="Constantia"/>
              </a:rPr>
              <a:t>А</a:t>
            </a:r>
            <a:r>
              <a:rPr sz="4800" spc="-520" dirty="0">
                <a:latin typeface="Constantia"/>
                <a:cs typeface="Constantia"/>
              </a:rPr>
              <a:t>Г</a:t>
            </a:r>
            <a:r>
              <a:rPr sz="4800" spc="160" dirty="0">
                <a:latin typeface="Constantia"/>
                <a:cs typeface="Constantia"/>
              </a:rPr>
              <a:t>А</a:t>
            </a:r>
            <a:r>
              <a:rPr sz="4800" dirty="0">
                <a:latin typeface="Constantia"/>
                <a:cs typeface="Constantia"/>
              </a:rPr>
              <a:t>Д</a:t>
            </a:r>
            <a:r>
              <a:rPr sz="4800" spc="20" dirty="0">
                <a:latin typeface="Constantia"/>
                <a:cs typeface="Constantia"/>
              </a:rPr>
              <a:t>К</a:t>
            </a:r>
            <a:r>
              <a:rPr sz="4800" spc="5" dirty="0">
                <a:latin typeface="Constantia"/>
                <a:cs typeface="Constantia"/>
              </a:rPr>
              <a:t>А</a:t>
            </a:r>
            <a:endParaRPr sz="48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4567" y="1578038"/>
            <a:ext cx="7186295" cy="312420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065" marR="5080" algn="ctr">
              <a:lnSpc>
                <a:spcPts val="4730"/>
              </a:lnSpc>
              <a:spcBef>
                <a:spcPts val="745"/>
              </a:spcBef>
            </a:pPr>
            <a:r>
              <a:rPr sz="4400" spc="-30" dirty="0">
                <a:latin typeface="Constantia"/>
                <a:cs typeface="Constantia"/>
              </a:rPr>
              <a:t>Все</a:t>
            </a:r>
            <a:r>
              <a:rPr sz="4400" spc="-229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время</a:t>
            </a:r>
            <a:r>
              <a:rPr sz="4400" spc="-165" dirty="0">
                <a:latin typeface="Constantia"/>
                <a:cs typeface="Constantia"/>
              </a:rPr>
              <a:t> </a:t>
            </a:r>
            <a:r>
              <a:rPr sz="4400" spc="-10" dirty="0">
                <a:latin typeface="Constantia"/>
                <a:cs typeface="Constantia"/>
              </a:rPr>
              <a:t>по</a:t>
            </a:r>
            <a:r>
              <a:rPr sz="4400" spc="-270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лесу</a:t>
            </a:r>
            <a:r>
              <a:rPr sz="4400" spc="-310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он</a:t>
            </a:r>
            <a:r>
              <a:rPr sz="4400" spc="-135" dirty="0">
                <a:latin typeface="Constantia"/>
                <a:cs typeface="Constantia"/>
              </a:rPr>
              <a:t> </a:t>
            </a:r>
            <a:r>
              <a:rPr sz="4400" spc="-10" dirty="0">
                <a:latin typeface="Constantia"/>
                <a:cs typeface="Constantia"/>
              </a:rPr>
              <a:t>рыщет, </a:t>
            </a:r>
            <a:r>
              <a:rPr sz="4400" dirty="0">
                <a:latin typeface="Constantia"/>
                <a:cs typeface="Constantia"/>
              </a:rPr>
              <a:t>Он</a:t>
            </a:r>
            <a:r>
              <a:rPr sz="4400" spc="-155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в</a:t>
            </a:r>
            <a:r>
              <a:rPr sz="4400" spc="-70" dirty="0">
                <a:latin typeface="Constantia"/>
                <a:cs typeface="Constantia"/>
              </a:rPr>
              <a:t> </a:t>
            </a:r>
            <a:r>
              <a:rPr sz="4400" spc="-35" dirty="0">
                <a:latin typeface="Constantia"/>
                <a:cs typeface="Constantia"/>
              </a:rPr>
              <a:t>кустах</a:t>
            </a:r>
            <a:r>
              <a:rPr sz="4400" spc="-229" dirty="0">
                <a:latin typeface="Constantia"/>
                <a:cs typeface="Constantia"/>
              </a:rPr>
              <a:t> </a:t>
            </a:r>
            <a:r>
              <a:rPr sz="4400" spc="-45" dirty="0">
                <a:latin typeface="Constantia"/>
                <a:cs typeface="Constantia"/>
              </a:rPr>
              <a:t>кого-</a:t>
            </a:r>
            <a:r>
              <a:rPr sz="4400" spc="-20" dirty="0">
                <a:latin typeface="Constantia"/>
                <a:cs typeface="Constantia"/>
              </a:rPr>
              <a:t>то</a:t>
            </a:r>
            <a:r>
              <a:rPr sz="4400" spc="-275" dirty="0">
                <a:latin typeface="Constantia"/>
                <a:cs typeface="Constantia"/>
              </a:rPr>
              <a:t> </a:t>
            </a:r>
            <a:r>
              <a:rPr sz="4400" spc="-10" dirty="0">
                <a:latin typeface="Constantia"/>
                <a:cs typeface="Constantia"/>
              </a:rPr>
              <a:t>ищет.</a:t>
            </a:r>
            <a:endParaRPr sz="4400">
              <a:latin typeface="Constantia"/>
              <a:cs typeface="Constantia"/>
            </a:endParaRPr>
          </a:p>
          <a:p>
            <a:pPr marL="276860" algn="ctr">
              <a:lnSpc>
                <a:spcPts val="4470"/>
              </a:lnSpc>
            </a:pPr>
            <a:r>
              <a:rPr sz="4400" dirty="0">
                <a:latin typeface="Constantia"/>
                <a:cs typeface="Constantia"/>
              </a:rPr>
              <a:t>Он</a:t>
            </a:r>
            <a:r>
              <a:rPr sz="4400" spc="-210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из</a:t>
            </a:r>
            <a:r>
              <a:rPr sz="4400" spc="-155" dirty="0">
                <a:latin typeface="Constantia"/>
                <a:cs typeface="Constantia"/>
              </a:rPr>
              <a:t> </a:t>
            </a:r>
            <a:r>
              <a:rPr sz="4400" spc="-10" dirty="0">
                <a:latin typeface="Constantia"/>
                <a:cs typeface="Constantia"/>
              </a:rPr>
              <a:t>кустов</a:t>
            </a:r>
            <a:r>
              <a:rPr sz="4400" spc="-165" dirty="0">
                <a:latin typeface="Constantia"/>
                <a:cs typeface="Constantia"/>
              </a:rPr>
              <a:t> </a:t>
            </a:r>
            <a:r>
              <a:rPr sz="4400" spc="-10" dirty="0">
                <a:latin typeface="Constantia"/>
                <a:cs typeface="Constantia"/>
              </a:rPr>
              <a:t>зубами</a:t>
            </a:r>
            <a:r>
              <a:rPr sz="4400" spc="-265" dirty="0">
                <a:latin typeface="Constantia"/>
                <a:cs typeface="Constantia"/>
              </a:rPr>
              <a:t> </a:t>
            </a:r>
            <a:r>
              <a:rPr sz="4400" spc="-10" dirty="0">
                <a:latin typeface="Constantia"/>
                <a:cs typeface="Constantia"/>
              </a:rPr>
              <a:t>щелк,</a:t>
            </a:r>
            <a:endParaRPr sz="4400">
              <a:latin typeface="Constantia"/>
              <a:cs typeface="Constantia"/>
            </a:endParaRPr>
          </a:p>
          <a:p>
            <a:pPr marL="1242695" marR="971550" algn="ctr">
              <a:lnSpc>
                <a:spcPts val="4810"/>
              </a:lnSpc>
              <a:spcBef>
                <a:spcPts val="280"/>
              </a:spcBef>
            </a:pPr>
            <a:r>
              <a:rPr sz="4400" spc="-60" dirty="0">
                <a:latin typeface="Constantia"/>
                <a:cs typeface="Constantia"/>
              </a:rPr>
              <a:t>Кто</a:t>
            </a:r>
            <a:r>
              <a:rPr sz="4400" spc="-270" dirty="0">
                <a:latin typeface="Constantia"/>
                <a:cs typeface="Constantia"/>
              </a:rPr>
              <a:t> </a:t>
            </a:r>
            <a:r>
              <a:rPr sz="4400" spc="-15" dirty="0">
                <a:latin typeface="Constantia"/>
                <a:cs typeface="Constantia"/>
              </a:rPr>
              <a:t>скажите</a:t>
            </a:r>
            <a:r>
              <a:rPr sz="4400" spc="-300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это</a:t>
            </a:r>
            <a:r>
              <a:rPr sz="4400" spc="-175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-</a:t>
            </a:r>
            <a:r>
              <a:rPr sz="4400" spc="-20" dirty="0">
                <a:latin typeface="Constantia"/>
                <a:cs typeface="Constantia"/>
              </a:rPr>
              <a:t> </a:t>
            </a:r>
            <a:r>
              <a:rPr sz="4400" spc="-50" dirty="0">
                <a:latin typeface="Constantia"/>
                <a:cs typeface="Constantia"/>
              </a:rPr>
              <a:t>… </a:t>
            </a:r>
            <a:r>
              <a:rPr sz="4400" spc="-10" dirty="0">
                <a:latin typeface="Constantia"/>
                <a:cs typeface="Constantia"/>
              </a:rPr>
              <a:t>(Волк)</a:t>
            </a:r>
            <a:endParaRPr sz="4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96" y="0"/>
            <a:ext cx="9145939" cy="102082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0175" y="4866957"/>
            <a:ext cx="8736965" cy="14566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5720">
              <a:lnSpc>
                <a:spcPct val="129700"/>
              </a:lnSpc>
              <a:spcBef>
                <a:spcPts val="90"/>
              </a:spcBef>
            </a:pPr>
            <a:r>
              <a:rPr sz="1400" spc="-10" dirty="0">
                <a:latin typeface="Constantia"/>
                <a:cs typeface="Constantia"/>
              </a:rPr>
              <a:t>Волк</a:t>
            </a:r>
            <a:r>
              <a:rPr sz="1400" spc="-2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–</a:t>
            </a:r>
            <a:r>
              <a:rPr sz="1400" spc="-6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стайное</a:t>
            </a:r>
            <a:r>
              <a:rPr sz="1400" spc="-10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животное,</a:t>
            </a:r>
            <a:r>
              <a:rPr sz="1400" spc="-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которое</a:t>
            </a:r>
            <a:r>
              <a:rPr sz="1400" spc="-10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живет</a:t>
            </a:r>
            <a:r>
              <a:rPr sz="1400" spc="-12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как</a:t>
            </a:r>
            <a:r>
              <a:rPr sz="1400" spc="-1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большими,</a:t>
            </a:r>
            <a:r>
              <a:rPr sz="1400" spc="-9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так</a:t>
            </a:r>
            <a:r>
              <a:rPr sz="1400" spc="-10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и</a:t>
            </a:r>
            <a:r>
              <a:rPr sz="1400" spc="-6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маленькими</a:t>
            </a:r>
            <a:r>
              <a:rPr sz="1400" spc="-14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семьями.</a:t>
            </a:r>
            <a:r>
              <a:rPr sz="1400" spc="-90" dirty="0">
                <a:latin typeface="Constantia"/>
                <a:cs typeface="Constantia"/>
              </a:rPr>
              <a:t> </a:t>
            </a:r>
            <a:r>
              <a:rPr sz="1400" spc="-20" dirty="0">
                <a:latin typeface="Constantia"/>
                <a:cs typeface="Constantia"/>
              </a:rPr>
              <a:t>Морда</a:t>
            </a:r>
            <a:r>
              <a:rPr sz="1400" spc="-11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у</a:t>
            </a:r>
            <a:r>
              <a:rPr sz="1400" spc="-114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волка </a:t>
            </a:r>
            <a:r>
              <a:rPr sz="1400" dirty="0">
                <a:latin typeface="Constantia"/>
                <a:cs typeface="Constantia"/>
              </a:rPr>
              <a:t>вытянутая,</a:t>
            </a:r>
            <a:r>
              <a:rPr sz="1400" spc="-5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зубы</a:t>
            </a:r>
            <a:r>
              <a:rPr sz="1400" spc="-3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острые</a:t>
            </a:r>
            <a:r>
              <a:rPr sz="1400" spc="-7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и</a:t>
            </a:r>
            <a:r>
              <a:rPr sz="1400" spc="-2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крепкие.</a:t>
            </a:r>
            <a:r>
              <a:rPr sz="1400" spc="-5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Шерсть</a:t>
            </a:r>
            <a:r>
              <a:rPr sz="1400" spc="-7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обычно</a:t>
            </a:r>
            <a:r>
              <a:rPr sz="1400" spc="-90" dirty="0">
                <a:latin typeface="Constantia"/>
                <a:cs typeface="Constantia"/>
              </a:rPr>
              <a:t> </a:t>
            </a:r>
            <a:r>
              <a:rPr sz="1400" spc="-20" dirty="0">
                <a:latin typeface="Constantia"/>
                <a:cs typeface="Constantia"/>
              </a:rPr>
              <a:t>светло-</a:t>
            </a:r>
            <a:r>
              <a:rPr sz="1400" spc="-10" dirty="0">
                <a:latin typeface="Constantia"/>
                <a:cs typeface="Constantia"/>
              </a:rPr>
              <a:t>серая,</a:t>
            </a:r>
            <a:r>
              <a:rPr sz="1400" spc="-15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бывает</a:t>
            </a:r>
            <a:r>
              <a:rPr sz="1400" spc="-8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с</a:t>
            </a:r>
            <a:r>
              <a:rPr sz="1400" spc="-4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черным,</a:t>
            </a:r>
            <a:r>
              <a:rPr sz="1400" spc="-5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белым</a:t>
            </a:r>
            <a:r>
              <a:rPr sz="1400" spc="-14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или</a:t>
            </a:r>
            <a:r>
              <a:rPr sz="1400" spc="-120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рыжеватым </a:t>
            </a:r>
            <a:r>
              <a:rPr sz="1400" dirty="0">
                <a:latin typeface="Constantia"/>
                <a:cs typeface="Constantia"/>
              </a:rPr>
              <a:t>оттенком, встречаются</a:t>
            </a:r>
            <a:r>
              <a:rPr sz="1400" spc="-80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волки</a:t>
            </a:r>
            <a:r>
              <a:rPr sz="1400" spc="-5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с</a:t>
            </a:r>
            <a:r>
              <a:rPr sz="1400" spc="-7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абсолютно</a:t>
            </a:r>
            <a:r>
              <a:rPr sz="1400" spc="-120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черной</a:t>
            </a:r>
            <a:r>
              <a:rPr sz="1400" spc="-5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и</a:t>
            </a:r>
            <a:r>
              <a:rPr sz="1400" spc="-60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абсолютно</a:t>
            </a:r>
            <a:r>
              <a:rPr sz="1400" spc="-114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белой</a:t>
            </a:r>
            <a:r>
              <a:rPr sz="1400" spc="-135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шерстью.</a:t>
            </a:r>
            <a:endParaRPr sz="1400">
              <a:latin typeface="Constantia"/>
              <a:cs typeface="Constantia"/>
            </a:endParaRPr>
          </a:p>
          <a:p>
            <a:pPr marL="12700" marR="5080">
              <a:lnSpc>
                <a:spcPct val="129600"/>
              </a:lnSpc>
              <a:spcBef>
                <a:spcPts val="375"/>
              </a:spcBef>
            </a:pPr>
            <a:r>
              <a:rPr sz="1400" spc="-10" dirty="0">
                <a:latin typeface="Constantia"/>
                <a:cs typeface="Constantia"/>
              </a:rPr>
              <a:t>Волки</a:t>
            </a:r>
            <a:r>
              <a:rPr sz="1400" spc="-6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–</a:t>
            </a:r>
            <a:r>
              <a:rPr sz="1400" spc="4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хищники.</a:t>
            </a:r>
            <a:r>
              <a:rPr sz="1400" spc="-8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Их</a:t>
            </a:r>
            <a:r>
              <a:rPr sz="1400" spc="-10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добычею</a:t>
            </a:r>
            <a:r>
              <a:rPr sz="1400" spc="-65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могут</a:t>
            </a:r>
            <a:r>
              <a:rPr sz="1400" spc="-2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стать</a:t>
            </a:r>
            <a:r>
              <a:rPr sz="1400" spc="-10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лоси,</a:t>
            </a:r>
            <a:r>
              <a:rPr sz="1400" spc="-8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кабаны,</a:t>
            </a:r>
            <a:r>
              <a:rPr sz="1400" spc="-7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бараны,</a:t>
            </a:r>
            <a:r>
              <a:rPr sz="1400" spc="-80" dirty="0">
                <a:latin typeface="Constantia"/>
                <a:cs typeface="Constantia"/>
              </a:rPr>
              <a:t> </a:t>
            </a:r>
            <a:r>
              <a:rPr sz="1400" spc="-20" dirty="0">
                <a:latin typeface="Constantia"/>
                <a:cs typeface="Constantia"/>
              </a:rPr>
              <a:t>косули,</a:t>
            </a:r>
            <a:r>
              <a:rPr sz="1400" spc="-7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зайцы,</a:t>
            </a:r>
            <a:r>
              <a:rPr sz="1400" spc="-17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белки,</a:t>
            </a:r>
            <a:r>
              <a:rPr sz="1400" spc="-7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птицы</a:t>
            </a:r>
            <a:r>
              <a:rPr sz="1400" spc="-6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и</a:t>
            </a:r>
            <a:r>
              <a:rPr sz="1400" spc="-50" dirty="0">
                <a:latin typeface="Constantia"/>
                <a:cs typeface="Constantia"/>
              </a:rPr>
              <a:t> </a:t>
            </a:r>
            <a:r>
              <a:rPr sz="1400" spc="-30" dirty="0">
                <a:latin typeface="Constantia"/>
                <a:cs typeface="Constantia"/>
              </a:rPr>
              <a:t>т.д.</a:t>
            </a:r>
            <a:r>
              <a:rPr sz="1400" spc="-80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Кроме </a:t>
            </a:r>
            <a:r>
              <a:rPr sz="1400" dirty="0">
                <a:latin typeface="Constantia"/>
                <a:cs typeface="Constantia"/>
              </a:rPr>
              <a:t>мяса</a:t>
            </a:r>
            <a:r>
              <a:rPr sz="1400" spc="-114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они</a:t>
            </a:r>
            <a:r>
              <a:rPr sz="1400" spc="-6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также</a:t>
            </a:r>
            <a:r>
              <a:rPr sz="1400" spc="-11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могут</a:t>
            </a:r>
            <a:r>
              <a:rPr sz="1400" spc="-3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поедать</a:t>
            </a:r>
            <a:r>
              <a:rPr sz="1400" spc="-2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грибы,</a:t>
            </a:r>
            <a:r>
              <a:rPr sz="1400" spc="-95" dirty="0">
                <a:latin typeface="Constantia"/>
                <a:cs typeface="Constantia"/>
              </a:rPr>
              <a:t> </a:t>
            </a:r>
            <a:r>
              <a:rPr sz="1400" spc="-20" dirty="0">
                <a:latin typeface="Constantia"/>
                <a:cs typeface="Constantia"/>
              </a:rPr>
              <a:t>ягоды,</a:t>
            </a:r>
            <a:r>
              <a:rPr sz="1400" spc="-9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траву</a:t>
            </a:r>
            <a:r>
              <a:rPr sz="1400" spc="-2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и</a:t>
            </a:r>
            <a:r>
              <a:rPr sz="1400" spc="-70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лисья.</a:t>
            </a:r>
            <a:endParaRPr sz="1400">
              <a:latin typeface="Constantia"/>
              <a:cs typeface="Constant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75" y="209550"/>
            <a:ext cx="7048500" cy="4676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6" y="0"/>
            <a:ext cx="9146540" cy="6286500"/>
            <a:chOff x="-796" y="0"/>
            <a:chExt cx="9146540" cy="628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96" y="0"/>
              <a:ext cx="9145939" cy="10208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57250"/>
              <a:ext cx="9144000" cy="54292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7954" y="781621"/>
            <a:ext cx="280670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85" dirty="0">
                <a:latin typeface="Constantia"/>
                <a:cs typeface="Constantia"/>
              </a:rPr>
              <a:t>З</a:t>
            </a:r>
            <a:r>
              <a:rPr sz="4800" spc="10" dirty="0">
                <a:latin typeface="Constantia"/>
                <a:cs typeface="Constantia"/>
              </a:rPr>
              <a:t>А</a:t>
            </a:r>
            <a:r>
              <a:rPr sz="4800" spc="-520" dirty="0">
                <a:latin typeface="Constantia"/>
                <a:cs typeface="Constantia"/>
              </a:rPr>
              <a:t>Г</a:t>
            </a:r>
            <a:r>
              <a:rPr sz="4800" spc="165" dirty="0">
                <a:latin typeface="Constantia"/>
                <a:cs typeface="Constantia"/>
              </a:rPr>
              <a:t>А</a:t>
            </a:r>
            <a:r>
              <a:rPr sz="4800" spc="5" dirty="0">
                <a:latin typeface="Constantia"/>
                <a:cs typeface="Constantia"/>
              </a:rPr>
              <a:t>Д</a:t>
            </a:r>
            <a:r>
              <a:rPr sz="4800" spc="15" dirty="0">
                <a:latin typeface="Constantia"/>
                <a:cs typeface="Constantia"/>
              </a:rPr>
              <a:t>К</a:t>
            </a:r>
            <a:r>
              <a:rPr sz="4800" spc="10" dirty="0">
                <a:latin typeface="Constantia"/>
                <a:cs typeface="Constantia"/>
              </a:rPr>
              <a:t>А</a:t>
            </a:r>
            <a:endParaRPr sz="48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3449" y="1650111"/>
            <a:ext cx="6565265" cy="3380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55575">
              <a:lnSpc>
                <a:spcPts val="5270"/>
              </a:lnSpc>
              <a:spcBef>
                <a:spcPts val="130"/>
              </a:spcBef>
            </a:pPr>
            <a:r>
              <a:rPr sz="4400" spc="-50" dirty="0">
                <a:latin typeface="Constantia"/>
                <a:cs typeface="Constantia"/>
              </a:rPr>
              <a:t>Косолапый</a:t>
            </a:r>
            <a:r>
              <a:rPr sz="4400" spc="-330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он</a:t>
            </a:r>
            <a:r>
              <a:rPr sz="4400" spc="-100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и</a:t>
            </a:r>
            <a:r>
              <a:rPr sz="4400" spc="-85" dirty="0">
                <a:latin typeface="Constantia"/>
                <a:cs typeface="Constantia"/>
              </a:rPr>
              <a:t> </a:t>
            </a:r>
            <a:r>
              <a:rPr sz="4400" spc="-10" dirty="0">
                <a:latin typeface="Constantia"/>
                <a:cs typeface="Constantia"/>
              </a:rPr>
              <a:t>бурый.</a:t>
            </a:r>
            <a:endParaRPr sz="4400">
              <a:latin typeface="Constantia"/>
              <a:cs typeface="Constantia"/>
            </a:endParaRPr>
          </a:p>
          <a:p>
            <a:pPr marL="12700">
              <a:lnSpc>
                <a:spcPts val="5270"/>
              </a:lnSpc>
            </a:pPr>
            <a:r>
              <a:rPr sz="4400" dirty="0">
                <a:latin typeface="Constantia"/>
                <a:cs typeface="Constantia"/>
              </a:rPr>
              <a:t>Если</a:t>
            </a:r>
            <a:r>
              <a:rPr sz="4400" spc="-180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мёда</a:t>
            </a:r>
            <a:r>
              <a:rPr sz="4400" spc="-270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нет</a:t>
            </a:r>
            <a:r>
              <a:rPr sz="4400" spc="-135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–</a:t>
            </a:r>
            <a:r>
              <a:rPr sz="4400" spc="-140" dirty="0">
                <a:latin typeface="Constantia"/>
                <a:cs typeface="Constantia"/>
              </a:rPr>
              <a:t> </a:t>
            </a:r>
            <a:r>
              <a:rPr sz="4400" spc="-10" dirty="0">
                <a:latin typeface="Constantia"/>
                <a:cs typeface="Constantia"/>
              </a:rPr>
              <a:t>понурый.</a:t>
            </a:r>
            <a:endParaRPr sz="4400">
              <a:latin typeface="Constantia"/>
              <a:cs typeface="Constantia"/>
            </a:endParaRPr>
          </a:p>
          <a:p>
            <a:pPr marL="317500" marR="313055" algn="ctr">
              <a:lnSpc>
                <a:spcPts val="5260"/>
              </a:lnSpc>
              <a:spcBef>
                <a:spcPts val="170"/>
              </a:spcBef>
            </a:pPr>
            <a:r>
              <a:rPr sz="4400" dirty="0">
                <a:latin typeface="Constantia"/>
                <a:cs typeface="Constantia"/>
              </a:rPr>
              <a:t>Любит</a:t>
            </a:r>
            <a:r>
              <a:rPr sz="4400" spc="-360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сызмала</a:t>
            </a:r>
            <a:r>
              <a:rPr sz="4400" spc="-265" dirty="0">
                <a:latin typeface="Constantia"/>
                <a:cs typeface="Constantia"/>
              </a:rPr>
              <a:t> </a:t>
            </a:r>
            <a:r>
              <a:rPr sz="4400" spc="-10" dirty="0">
                <a:latin typeface="Constantia"/>
                <a:cs typeface="Constantia"/>
              </a:rPr>
              <a:t>реветь, </a:t>
            </a:r>
            <a:r>
              <a:rPr sz="4400" spc="-35" dirty="0">
                <a:latin typeface="Constantia"/>
                <a:cs typeface="Constantia"/>
              </a:rPr>
              <a:t>Потому</a:t>
            </a:r>
            <a:r>
              <a:rPr sz="4400" spc="-380" dirty="0">
                <a:latin typeface="Constantia"/>
                <a:cs typeface="Constantia"/>
              </a:rPr>
              <a:t> </a:t>
            </a:r>
            <a:r>
              <a:rPr sz="4400" spc="-25" dirty="0">
                <a:latin typeface="Constantia"/>
                <a:cs typeface="Constantia"/>
              </a:rPr>
              <a:t>что</a:t>
            </a:r>
            <a:r>
              <a:rPr sz="4400" spc="-265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он</a:t>
            </a:r>
            <a:r>
              <a:rPr sz="4400" spc="-120" dirty="0">
                <a:latin typeface="Constantia"/>
                <a:cs typeface="Constantia"/>
              </a:rPr>
              <a:t> </a:t>
            </a:r>
            <a:r>
              <a:rPr sz="4400" spc="-50" dirty="0">
                <a:latin typeface="Constantia"/>
                <a:cs typeface="Constantia"/>
              </a:rPr>
              <a:t>… </a:t>
            </a:r>
            <a:r>
              <a:rPr sz="4400" spc="-10" dirty="0">
                <a:latin typeface="Constantia"/>
                <a:cs typeface="Constantia"/>
              </a:rPr>
              <a:t>(Медведь)</a:t>
            </a:r>
            <a:endParaRPr sz="4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847</Words>
  <Application>Microsoft Office PowerPoint</Application>
  <PresentationFormat>Экран (4:3)</PresentationFormat>
  <Paragraphs>59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</vt:lpstr>
      <vt:lpstr>Слайд 2</vt:lpstr>
      <vt:lpstr>ЗАГАДКА</vt:lpstr>
      <vt:lpstr>Слайд 4</vt:lpstr>
      <vt:lpstr>Слайд 5</vt:lpstr>
      <vt:lpstr>ЗАГАДКА</vt:lpstr>
      <vt:lpstr>Слайд 7</vt:lpstr>
      <vt:lpstr>Слайд 8</vt:lpstr>
      <vt:lpstr>ЗАГАДКА</vt:lpstr>
      <vt:lpstr>Слайд 10</vt:lpstr>
      <vt:lpstr>Слайд 11</vt:lpstr>
      <vt:lpstr>Слайд 12</vt:lpstr>
      <vt:lpstr>ЗАГАДКА</vt:lpstr>
      <vt:lpstr>Слайд 14</vt:lpstr>
      <vt:lpstr>Слайд 15</vt:lpstr>
      <vt:lpstr>ЗАГАДКА</vt:lpstr>
      <vt:lpstr>Слайд 17</vt:lpstr>
      <vt:lpstr>Слайд 18</vt:lpstr>
      <vt:lpstr>ЗАГАДКА</vt:lpstr>
      <vt:lpstr>Слайд 20</vt:lpstr>
      <vt:lpstr>Слайд 21</vt:lpstr>
      <vt:lpstr>ЗАГАДКА</vt:lpstr>
      <vt:lpstr>Слайд 23</vt:lpstr>
      <vt:lpstr>Слайд 24</vt:lpstr>
      <vt:lpstr>ВСЕМ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cp:lastModifiedBy>Полина</cp:lastModifiedBy>
  <cp:revision>2</cp:revision>
  <dcterms:created xsi:type="dcterms:W3CDTF">2025-01-20T08:26:58Z</dcterms:created>
  <dcterms:modified xsi:type="dcterms:W3CDTF">2025-01-23T06:17:07Z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2020-02-13T00:00:00Z</vt:filetime>
  </property>
  <property fmtid="{D5CDD505-2E9C-101B-9397-08002B2CF9AE}" pid="3" name="LastSaved">
    <vt:filetime>2025-01-20T00:00:00Z</vt:filetime>
  </property>
</Properties>
</file>