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92" r:id="rId18"/>
    <p:sldId id="293" r:id="rId19"/>
    <p:sldId id="294" r:id="rId20"/>
    <p:sldId id="295" r:id="rId21"/>
    <p:sldId id="271" r:id="rId22"/>
    <p:sldId id="272" r:id="rId23"/>
    <p:sldId id="273" r:id="rId24"/>
    <p:sldId id="274" r:id="rId25"/>
    <p:sldId id="275" r:id="rId26"/>
    <p:sldId id="278" r:id="rId27"/>
    <p:sldId id="285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1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6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48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8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8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95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7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8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EF892E-0B88-451F-B1A6-3F16FA2C3D4B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E55EFC-F55B-4A74-86AE-961CBF3F062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DADC9-AC86-703F-16B4-B74942789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8759"/>
            <a:ext cx="9144000" cy="2248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гимнастика: </a:t>
            </a:r>
            <a: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значимость </a:t>
            </a:r>
            <a:r>
              <a:rPr lang="ru-RU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рекомендации.</a:t>
            </a:r>
            <a:br>
              <a:rPr lang="ru-RU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795" y="5227455"/>
            <a:ext cx="368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Подготовила: учитель-логопед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6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3FF3BD-17AC-08EA-F2CE-0804832AE554}"/>
              </a:ext>
            </a:extLst>
          </p:cNvPr>
          <p:cNvSpPr txBox="1"/>
          <p:nvPr/>
        </p:nvSpPr>
        <p:spPr>
          <a:xfrm>
            <a:off x="335902" y="233265"/>
            <a:ext cx="67460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4.«Грибок»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улыбнуться, показать зубы, приоткрыть рот и, прижав широкий язык всей плоскостью к нёбу, широко открыть рот. (Язык будет напоминать тонкую шляпку гриба, а растянутая подъязычная связка - его ножку.)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Следить, чтобы губы были в положении улыбки.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Боковые края языка должны быть прижаты одинаково плотно - ни одна половина не должна опускаться.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При повторении упражнения надо открывать рот шире.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170" name="Picture 2" descr="Артикуляционная гимнастика - Грибок - YouTube">
            <a:extLst>
              <a:ext uri="{FF2B5EF4-FFF2-40B4-BE49-F238E27FC236}">
                <a16:creationId xmlns="" xmlns:a16="http://schemas.microsoft.com/office/drawing/2014/main" id="{A4B607A2-C223-CC6F-F73E-0E69CAC6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52" y="2463282"/>
            <a:ext cx="4545046" cy="303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5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C07ED7-580A-414A-F707-183661EE19E8}"/>
              </a:ext>
            </a:extLst>
          </p:cNvPr>
          <p:cNvSpPr txBox="1"/>
          <p:nvPr/>
        </p:nvSpPr>
        <p:spPr>
          <a:xfrm>
            <a:off x="133739" y="155072"/>
            <a:ext cx="1192452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Динамические упражнения для языка </a:t>
            </a:r>
            <a:r>
              <a:rPr lang="ru-RU" sz="20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ритмичное повторение движений) вырабатывают подвижность языка,  координацию и  переключаемость.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1.«</a:t>
            </a:r>
            <a:r>
              <a:rPr lang="ru-RU" sz="20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Наказать непослушный язычок»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немного приоткрыть рот, спокойно положить язык на нижнюю губу и, пошлёпывая его губами, произносить звуки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пя-пя-пя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 Удерживать широкий язык в спокойном положении, при открытом рте под счёт от одного до пяти - десяти.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Нижнюю губу не следует подворачивать и натягивать на нижние зубы.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2.Язык должен быть широким, края его касаются уголков рта.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3.Похлопывать язык губами надо несколько раз на одном выдохе. Следить, чтобы ребёнок не задерживал при этом выдыхаемый воздух.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2.«Чистим зубки»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широко открыть рот и кончиком языка "почистить" нижние зубы с внутренней стороны, делая движения языком из стороны в сторону.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Губы в улыбке, верхние и нижние зубы видны.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Следить, чтобы кончик языка не высовывался, не загибался внутрь, а находился у корней нижних зубов.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Нижняя челюсть неподвижна; работает только язык.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933AE0-AD51-EE3D-A215-75B20D481AF7}"/>
              </a:ext>
            </a:extLst>
          </p:cNvPr>
          <p:cNvSpPr txBox="1"/>
          <p:nvPr/>
        </p:nvSpPr>
        <p:spPr>
          <a:xfrm>
            <a:off x="214604" y="158620"/>
            <a:ext cx="116539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3.«Качели»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улыбнуться, показать зубы, приоткрыть рот, положить широкий язык за нижние зубы (с внутренней стороны) и удерживать в таком положении под счет от одного до пяти. Так поочередно менять положение языка 4-6 раз.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Следить, чтобы работал только язык, а нижняя челюсть и губы оставались неподвижными.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4.«Часики» (Маятник)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Рот приоткрыт. Губы растянуты в улыбку. Кончиком узкого языка попеременно тянуться под счет педагога к уголкам рта.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AutoShape 2" descr="Артикуляционная гимнастика на шипящие звуки">
            <a:extLst>
              <a:ext uri="{FF2B5EF4-FFF2-40B4-BE49-F238E27FC236}">
                <a16:creationId xmlns="" xmlns:a16="http://schemas.microsoft.com/office/drawing/2014/main" id="{68D599E4-9621-6818-845A-EB0140F333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Артикуляционная гимнастика для звука «Л»: комплекс упражнений на развитие и  закрепление произношения">
            <a:extLst>
              <a:ext uri="{FF2B5EF4-FFF2-40B4-BE49-F238E27FC236}">
                <a16:creationId xmlns="" xmlns:a16="http://schemas.microsoft.com/office/drawing/2014/main" id="{E010A537-75BC-B5E7-7D02-C8BEC0BC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0" y="3944272"/>
            <a:ext cx="3810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Артикуляционная гимнастика - презентация онлайн">
            <a:extLst>
              <a:ext uri="{FF2B5EF4-FFF2-40B4-BE49-F238E27FC236}">
                <a16:creationId xmlns="" xmlns:a16="http://schemas.microsoft.com/office/drawing/2014/main" id="{59019C39-D5D1-E38A-6B2A-DCDC3392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71" y="3581400"/>
            <a:ext cx="4163080" cy="311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2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6A247F-F045-A223-1500-1F4703979C91}"/>
              </a:ext>
            </a:extLst>
          </p:cNvPr>
          <p:cNvSpPr txBox="1"/>
          <p:nvPr/>
        </p:nvSpPr>
        <p:spPr>
          <a:xfrm>
            <a:off x="139960" y="186612"/>
            <a:ext cx="6923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5.«Вкусное варенье»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слегка приоткрыть рот и широким передним краем языка облизать верхнюю губу, делая движение языком сверху вниз, но не из стороны в сторону.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Следить, чтобы работал только язык, а нижняя челюсть не помогала, не "подсаживала" язык наверх - она должна быть неподвижной (можно придерживать её пальцем).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Язык должен быть широким, боковые края его касаются углов рта.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Если упражнение не получается, нужно вернуться к упражнению "Наказать непослушный язык". Как только язык станет распластанным, нужно поднять его наверх и завернуть на верхнюю губу.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218" name="Picture 2" descr="Артикуляционная гимнастика - презентация онлайн">
            <a:extLst>
              <a:ext uri="{FF2B5EF4-FFF2-40B4-BE49-F238E27FC236}">
                <a16:creationId xmlns="" xmlns:a16="http://schemas.microsoft.com/office/drawing/2014/main" id="{0F37D3B3-F565-1561-B791-92E4BC72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3" y="1371600"/>
            <a:ext cx="4861407" cy="364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16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63AC38-F0F6-811B-F493-818A6FB7AC3C}"/>
              </a:ext>
            </a:extLst>
          </p:cNvPr>
          <p:cNvSpPr txBox="1"/>
          <p:nvPr/>
        </p:nvSpPr>
        <p:spPr>
          <a:xfrm>
            <a:off x="158620" y="0"/>
            <a:ext cx="670871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6.«Лошадка»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улыбнуться, показать зубы, приоткрыть рот и пощелкать кончиком языка (как лошадка цокает копытами).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Упражнение сначала выполняется в медленном темпе, потом быстрее.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Нижняя челюсть не должна двигаться; работает только язык.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Следить, чтобы кончик языка не подворачивался внутрь, т.е. чтобы ребенок щелкал языком, а не чмокал.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7.«Барабанщики» (Дятел)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улыбнуться, открыть рот и постучать кончиком языка по верхним альвеолам, многократно и отчетливо произнося звук, напоминающий английский звук "д". Сначала звук "д" произносить медленно, постепенно увеличивать темп.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Рот должен быть все время открыт, губы в улыбке, нижняя челюсть неподвижна; работает только язык.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Следить, чтобы звук "д" носил характер четкого удара, не был         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Кончик языка не должен подворачиваться.</a:t>
            </a:r>
            <a:endParaRPr lang="ru-RU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42" name="Picture 2" descr="Артикуляционное упражнение Лошадка. Артикуляционная гимнастика упражнение  Лошадка. Детский логопед смотреть онлайн видео от Оксана Мальгина и Алиса в  хорошем качестве.">
            <a:extLst>
              <a:ext uri="{FF2B5EF4-FFF2-40B4-BE49-F238E27FC236}">
                <a16:creationId xmlns="" xmlns:a16="http://schemas.microsoft.com/office/drawing/2014/main" id="{71A46E3D-196F-F549-25A8-205523D3B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31" y="429208"/>
            <a:ext cx="5100736" cy="286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ртикуляционная гимнастика для детей и взрослых">
            <a:extLst>
              <a:ext uri="{FF2B5EF4-FFF2-40B4-BE49-F238E27FC236}">
                <a16:creationId xmlns="" xmlns:a16="http://schemas.microsoft.com/office/drawing/2014/main" id="{92EFA2D8-C2BC-6A3B-7EFC-9B1273C5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52" y="3630371"/>
            <a:ext cx="4937448" cy="290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5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F9996E-F7FD-C7A7-AEF8-2BC6B0C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4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«Речевое развитие»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BCB9CB-0508-FEC7-6850-CB46AEC7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5064"/>
            <a:ext cx="10058400" cy="40233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направлено на совершенствование всех сторон речи, развитие звуковой и интонационной культуры речи, фонематического слуха, формирование предпосылок обучения грамоте, овладение речью как средством общения, развитие речевого творчества. Знакомство с книжной культурой, детской литературой.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9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A09F01F2-C6AF-CDFA-F3A1-C7D8D958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5" y="270587"/>
            <a:ext cx="11262048" cy="64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09BAA336-B471-38DE-C64C-12619E13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3" y="200607"/>
            <a:ext cx="10702212" cy="65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1BE83278-0D9F-357C-31B0-A22D964A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9" y="326571"/>
            <a:ext cx="11299371" cy="62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7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9C27F67D-1D4A-353B-985E-D5FB335D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7" y="200607"/>
            <a:ext cx="11597951" cy="64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12D82C-C719-EAEA-F001-17027B1B1D1D}"/>
              </a:ext>
            </a:extLst>
          </p:cNvPr>
          <p:cNvSpPr txBox="1"/>
          <p:nvPr/>
        </p:nvSpPr>
        <p:spPr>
          <a:xfrm>
            <a:off x="317241" y="251927"/>
            <a:ext cx="8829091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Роль артикуляционной гимнастики  в речевом развитии речи ребенка.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4958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Формирование правильного произношения у детей - сложный процесс, ребенку предстоит научиться управлять своими органами речи, воспринимать обращенную к нему речь, осуществлять контроль за речью окружающих и собственный. В результате такой работы к четырем – пяти годам ребенок должен овладеть четким произношением всех звуков речи, но у многих детей этот процесс задерживается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indent="449580" algn="just"/>
            <a:endParaRPr lang="ru-RU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114BAC-0769-A525-47F0-0F82E91D2C39}"/>
              </a:ext>
            </a:extLst>
          </p:cNvPr>
          <p:cNvSpPr txBox="1"/>
          <p:nvPr/>
        </p:nvSpPr>
        <p:spPr>
          <a:xfrm>
            <a:off x="382555" y="3837523"/>
            <a:ext cx="87637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Дефекты звукопроизношения сами собой не исчезают. Внятность и чистота произношения звуков зависит от многих факторов и, в первую очередь, от анатомического строения артикуляционного аппарата, от того, как действуют язык, губы, челюсти, от умения человека ощущать, чувствовать движения органов артикуляции.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73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EFDE11AC-58CE-6230-DD66-07BAF7B4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6" y="391887"/>
            <a:ext cx="11234057" cy="62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2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9E1B00-C223-A7F2-2B7F-28978BE1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C00000"/>
                </a:solidFill>
                <a:effectLst/>
                <a:latin typeface="Open Sans"/>
              </a:rPr>
              <a:t>Процесс усвоения ребенком родного языка (А. Гвоздев)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72C89C-B432-752B-26CB-2FBB54DABBD4}"/>
              </a:ext>
            </a:extLst>
          </p:cNvPr>
          <p:cNvSpPr txBox="1"/>
          <p:nvPr/>
        </p:nvSpPr>
        <p:spPr>
          <a:xfrm>
            <a:off x="1097279" y="2164701"/>
            <a:ext cx="8047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Крики (1,5-2 мес.)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Что такое маленький ребенок. Выпуск 2011-02-07 - Психологос">
            <a:extLst>
              <a:ext uri="{FF2B5EF4-FFF2-40B4-BE49-F238E27FC236}">
                <a16:creationId xmlns="" xmlns:a16="http://schemas.microsoft.com/office/drawing/2014/main" id="{FCCEE07F-96CC-003E-AFD2-A6802AAE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52" y="1894114"/>
            <a:ext cx="6179347" cy="412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2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404984-9B3A-F69F-162C-1073C91482FC}"/>
              </a:ext>
            </a:extLst>
          </p:cNvPr>
          <p:cNvSpPr txBox="1"/>
          <p:nvPr/>
        </p:nvSpPr>
        <p:spPr>
          <a:xfrm>
            <a:off x="410548" y="251927"/>
            <a:ext cx="61955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Гуление</a:t>
            </a:r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(3-4 мес.)</a:t>
            </a:r>
          </a:p>
          <a:p>
            <a:endParaRPr lang="en-US" sz="4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протяжные негромкие певучие звуки или слоги-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какправило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цепочки гласных, близких 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а,у,ы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в сочетании с согласными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г,м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 descr="Когда ребенок начинает гулить - КГБУЗ Горбольница №12">
            <a:extLst>
              <a:ext uri="{FF2B5EF4-FFF2-40B4-BE49-F238E27FC236}">
                <a16:creationId xmlns="" xmlns:a16="http://schemas.microsoft.com/office/drawing/2014/main" id="{042E803D-C1FE-C8BD-C2CB-E3335F84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48" y="1375836"/>
            <a:ext cx="5480904" cy="410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2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809F35-F62D-0D80-7079-96934904E10B}"/>
              </a:ext>
            </a:extLst>
          </p:cNvPr>
          <p:cNvSpPr txBox="1"/>
          <p:nvPr/>
        </p:nvSpPr>
        <p:spPr>
          <a:xfrm>
            <a:off x="492191" y="445150"/>
            <a:ext cx="107325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Лепет (5-6 </a:t>
            </a:r>
            <a:r>
              <a:rPr lang="ru-RU" sz="4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гласных и согласных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ма-ма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ба-ба, та-та). Не смотря на то, что лепет бывает похож на слова, малыш не вкладывает в эти звуки никакого значения.</a:t>
            </a:r>
          </a:p>
        </p:txBody>
      </p:sp>
      <p:pic>
        <p:nvPicPr>
          <p:cNvPr id="13314" name="Picture 2" descr="Когда ребёнок начинает гулить и агукать: во сколько месяцев">
            <a:extLst>
              <a:ext uri="{FF2B5EF4-FFF2-40B4-BE49-F238E27FC236}">
                <a16:creationId xmlns="" xmlns:a16="http://schemas.microsoft.com/office/drawing/2014/main" id="{CFBB7097-0F15-88BF-C8A2-149FDA07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85" y="2876451"/>
            <a:ext cx="6521268" cy="320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742972-A1A8-E732-E0B0-E66229F03A3A}"/>
              </a:ext>
            </a:extLst>
          </p:cNvPr>
          <p:cNvSpPr txBox="1"/>
          <p:nvPr/>
        </p:nvSpPr>
        <p:spPr>
          <a:xfrm>
            <a:off x="429208" y="401216"/>
            <a:ext cx="8717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 (1 год)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Сколько слов и какие должен говорить ребенок в 1 год?">
            <a:extLst>
              <a:ext uri="{FF2B5EF4-FFF2-40B4-BE49-F238E27FC236}">
                <a16:creationId xmlns="" xmlns:a16="http://schemas.microsoft.com/office/drawing/2014/main" id="{CC834E50-12AE-FA70-31BE-8E864510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8" y="1386332"/>
            <a:ext cx="6625318" cy="439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8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C5FD98-FF0C-DA74-0E03-77C0C9503523}"/>
              </a:ext>
            </a:extLst>
          </p:cNvPr>
          <p:cNvSpPr txBox="1"/>
          <p:nvPr/>
        </p:nvSpPr>
        <p:spPr>
          <a:xfrm>
            <a:off x="251927" y="335902"/>
            <a:ext cx="889440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идут:</a:t>
            </a:r>
          </a:p>
          <a:p>
            <a:r>
              <a:rPr lang="ru-RU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-Словосочетания;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-фразы (1.5-2 года);</a:t>
            </a:r>
          </a:p>
          <a:p>
            <a:r>
              <a:rPr lang="ru-RU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связная речь;</a:t>
            </a:r>
          </a:p>
          <a:p>
            <a:endParaRPr lang="ru-RU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4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FAE2A4F-3046-4D92-59D7-81E8445B86AB}"/>
              </a:ext>
            </a:extLst>
          </p:cNvPr>
          <p:cNvSpPr txBox="1"/>
          <p:nvPr/>
        </p:nvSpPr>
        <p:spPr>
          <a:xfrm>
            <a:off x="177282" y="335902"/>
            <a:ext cx="8875744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жизни: развивать понимание речи.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год жизни: стимулировать развитие речи.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год жизни: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Open Sans"/>
              </a:rPr>
              <a:t>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речь, использовать звукоподражательные слова, упражнять детей в их произнесении с разной громкостью и скоростью, в правильном произношении гласных и простых согласных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год жизни: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речь, развивать артикуляционный аппарат и готовить его к правильному произношению шипящих звуков.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Пятый год жизни: организовать эффективную систематическую работу по освоению норм русского языка в области фонетики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год жизни: обогащение словаря, развитие грамматически правильной речи.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год: развитие самостоятельной связной речи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26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F715DE-FE7F-C7B3-69D3-F1179B355BF1}"/>
              </a:ext>
            </a:extLst>
          </p:cNvPr>
          <p:cNvSpPr txBox="1"/>
          <p:nvPr/>
        </p:nvSpPr>
        <p:spPr>
          <a:xfrm>
            <a:off x="242596" y="195944"/>
            <a:ext cx="89037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Критические периоды развития речи</a:t>
            </a:r>
            <a:endParaRPr lang="en-US" sz="3200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речевого развития от года до шести считается </a:t>
            </a:r>
            <a:r>
              <a:rPr lang="ru-RU" sz="2400" b="1" i="0" u="sng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сензитивным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т.е. особо чувствительным как к восприятию речи окружающих, так и к влиянию разных факторов внешней и внутренней среды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F704BD-4662-61F7-BB1A-D56B94B7696C}"/>
              </a:ext>
            </a:extLst>
          </p:cNvPr>
          <p:cNvSpPr txBox="1"/>
          <p:nvPr/>
        </p:nvSpPr>
        <p:spPr>
          <a:xfrm>
            <a:off x="242596" y="2453951"/>
            <a:ext cx="8903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гиперсензитивная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 1 года до 1,5-2 лет - период накопления первых 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 в словарном запасе ребёнка.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EF82EF-90EE-373E-992E-4D8239F5E841}"/>
              </a:ext>
            </a:extLst>
          </p:cNvPr>
          <p:cNvSpPr txBox="1"/>
          <p:nvPr/>
        </p:nvSpPr>
        <p:spPr>
          <a:xfrm>
            <a:off x="242596" y="3564294"/>
            <a:ext cx="8903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гиперсензитивная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фаза 2,5-3,5 года – период овладения развернутой </a:t>
            </a:r>
            <a:r>
              <a:rPr lang="ru-RU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фразовой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речью</a:t>
            </a:r>
            <a:r>
              <a:rPr lang="ru-RU" sz="24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0B9693-1124-BDD8-0C7F-0EF5BCD56FC6}"/>
              </a:ext>
            </a:extLst>
          </p:cNvPr>
          <p:cNvSpPr txBox="1"/>
          <p:nvPr/>
        </p:nvSpPr>
        <p:spPr>
          <a:xfrm>
            <a:off x="242597" y="4488024"/>
            <a:ext cx="8903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гиперсензитивная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фаза 5-6 лет – период формирования контекстной речи, т.е. самостоятельного порождения текста.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2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4B5465-E151-6556-070E-5F204E1A079F}"/>
              </a:ext>
            </a:extLst>
          </p:cNvPr>
          <p:cNvSpPr txBox="1"/>
          <p:nvPr/>
        </p:nvSpPr>
        <p:spPr>
          <a:xfrm>
            <a:off x="1844985" y="1632857"/>
            <a:ext cx="77842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нельзя упускать </a:t>
            </a: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время…. необходимо </a:t>
            </a:r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развиваться ребёнку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возрасте</a:t>
            </a:r>
            <a:r>
              <a:rPr lang="ru-RU" sz="4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5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D63ED3-846A-0D2A-B3AA-109A1755FD33}"/>
              </a:ext>
            </a:extLst>
          </p:cNvPr>
          <p:cNvSpPr txBox="1"/>
          <p:nvPr/>
        </p:nvSpPr>
        <p:spPr>
          <a:xfrm>
            <a:off x="233265" y="149290"/>
            <a:ext cx="891306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Артикуляционная гимнастика -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это зарядка для губ, языка, щек, направленная на исправление недостатков произношения.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 артикуляционной гимнастики -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30 лучших упражнений для развития дикции - Телеканал «О!»">
            <a:extLst>
              <a:ext uri="{FF2B5EF4-FFF2-40B4-BE49-F238E27FC236}">
                <a16:creationId xmlns="" xmlns:a16="http://schemas.microsoft.com/office/drawing/2014/main" id="{F0BB68B7-2A74-CB49-AEC8-FB70F1D2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2280"/>
            <a:ext cx="5739364" cy="32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витие артикуляционной моторики у детей с нарушением речи как эффективное  средство коррекции звукопроизношения | Дефектология Проф">
            <a:extLst>
              <a:ext uri="{FF2B5EF4-FFF2-40B4-BE49-F238E27FC236}">
                <a16:creationId xmlns="" xmlns:a16="http://schemas.microsoft.com/office/drawing/2014/main" id="{4E9975D4-5D3D-171F-DB76-11058E2C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0" y="2642280"/>
            <a:ext cx="5008034" cy="332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2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E02051-5F9D-31C5-C5F7-CCF0CA29EEBB}"/>
              </a:ext>
            </a:extLst>
          </p:cNvPr>
          <p:cNvSpPr txBox="1"/>
          <p:nvPr/>
        </p:nvSpPr>
        <p:spPr>
          <a:xfrm>
            <a:off x="167952" y="93306"/>
            <a:ext cx="1172858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Методические рекомендации по проведению артикуляционной гимнастики: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Проводить артикуляционную гимнастику нужно ежедневно, чтобы вырабатываемые у детей навыки закреплялись. Лучше выполнять упражнения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3 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раза в день по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3-5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минут. 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Каждое упражнение выполняется по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5-7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раз.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Статические упражнения выполняются по 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7-10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секунд (удержание артикуляционной позы в одном положении).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Начинать гимнастику лучше с упражнений для губ.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Ребенок должен хорошо видеть лицо педагога, а также свое лицо, чтобы самостоятельно контролировать правильность выполнения упражнений. Поэтому ребенок и воспитатель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зеркалом, но тогда воспитатель должен находиться напротив ребенка лицом к нему.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8505C2-0A60-A87D-8D45-B0CA2ABE5604}"/>
              </a:ext>
            </a:extLst>
          </p:cNvPr>
          <p:cNvSpPr txBox="1"/>
          <p:nvPr/>
        </p:nvSpPr>
        <p:spPr>
          <a:xfrm>
            <a:off x="298579" y="289249"/>
            <a:ext cx="11541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Знакомство с видами артикуляционных упражнений: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0E81B9-60E2-BB0F-A582-CE2DBB1BA837}"/>
              </a:ext>
            </a:extLst>
          </p:cNvPr>
          <p:cNvSpPr txBox="1"/>
          <p:nvPr/>
        </p:nvSpPr>
        <p:spPr>
          <a:xfrm>
            <a:off x="298580" y="1670180"/>
            <a:ext cx="884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Упражнения для губ: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EC5C83-D2C8-36D2-9AFE-B532A6C24B62}"/>
              </a:ext>
            </a:extLst>
          </p:cNvPr>
          <p:cNvSpPr txBox="1"/>
          <p:nvPr/>
        </p:nvSpPr>
        <p:spPr>
          <a:xfrm>
            <a:off x="223935" y="2312447"/>
            <a:ext cx="3359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1.«</a:t>
            </a:r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Улыбка»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0" name="Picture 2" descr="Артикуляційна гімнастика для дітей | Розвиток дітей">
            <a:extLst>
              <a:ext uri="{FF2B5EF4-FFF2-40B4-BE49-F238E27FC236}">
                <a16:creationId xmlns="" xmlns:a16="http://schemas.microsoft.com/office/drawing/2014/main" id="{1D5AFFEF-0093-95B9-C677-EAC9DA6D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28" y="2131844"/>
            <a:ext cx="6827899" cy="379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2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749017-D797-C4C3-DBC9-107C2C8F9567}"/>
              </a:ext>
            </a:extLst>
          </p:cNvPr>
          <p:cNvSpPr txBox="1"/>
          <p:nvPr/>
        </p:nvSpPr>
        <p:spPr>
          <a:xfrm>
            <a:off x="676988" y="298580"/>
            <a:ext cx="81404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2.«Хоботок»</a:t>
            </a:r>
            <a:endParaRPr lang="ru-RU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Вытягивание губ вперед длинной трубочкой.</a:t>
            </a:r>
            <a:endParaRPr lang="ru-RU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74" name="Picture 2" descr="Артикуляционное упражнение Хоботок. Артикуляционная гимнастика для губ.  Детский логопед смотреть онлайн видео от Оксана Мальгина и Алиса в хорошем  качестве.">
            <a:extLst>
              <a:ext uri="{FF2B5EF4-FFF2-40B4-BE49-F238E27FC236}">
                <a16:creationId xmlns="" xmlns:a16="http://schemas.microsoft.com/office/drawing/2014/main" id="{D6865198-267F-A95B-3A48-5C7DAD4E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7" y="2026672"/>
            <a:ext cx="6619551" cy="376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09339E-FE55-296C-FF88-9AB27921B2E2}"/>
              </a:ext>
            </a:extLst>
          </p:cNvPr>
          <p:cNvSpPr txBox="1"/>
          <p:nvPr/>
        </p:nvSpPr>
        <p:spPr>
          <a:xfrm>
            <a:off x="261257" y="205275"/>
            <a:ext cx="888507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Упражнения для развития подвижности губ</a:t>
            </a:r>
            <a:endParaRPr lang="ru-RU" sz="3200" b="0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1. </a:t>
            </a:r>
            <a:r>
              <a:rPr lang="ru-RU" sz="32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«Улыбка» - «Хоботок»</a:t>
            </a:r>
            <a:endParaRPr lang="ru-RU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Вытянуть вперед губы трубочкой, затем растянуть губы в улыбку.</a:t>
            </a:r>
          </a:p>
          <a:p>
            <a:pPr algn="just"/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32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«Недовольная лошадка»</a:t>
            </a:r>
            <a:endParaRPr lang="ru-RU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 выдыхаемого воздуха легко и активно посылать к губам, пока они не станут вибрировать. Получается звук, похожий на фырканье лошади.</a:t>
            </a:r>
            <a:endParaRPr lang="ru-RU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098" name="Picture 2" descr="Для чего нужна артикуляционная гимнастика?">
            <a:extLst>
              <a:ext uri="{FF2B5EF4-FFF2-40B4-BE49-F238E27FC236}">
                <a16:creationId xmlns="" xmlns:a16="http://schemas.microsoft.com/office/drawing/2014/main" id="{729A3FC9-EF67-ADBE-29BC-53D2462A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32" y="290265"/>
            <a:ext cx="2569127" cy="453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8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AE8661-614E-7BC9-5B25-3CD48B62776A}"/>
              </a:ext>
            </a:extLst>
          </p:cNvPr>
          <p:cNvSpPr txBox="1"/>
          <p:nvPr/>
        </p:nvSpPr>
        <p:spPr>
          <a:xfrm>
            <a:off x="121298" y="223935"/>
            <a:ext cx="756712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Статические упражнения для языка</a:t>
            </a:r>
            <a:r>
              <a:rPr lang="ru-RU" sz="28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направлены на то, чтобы ребенок научился удерживать артикуляционную позицию.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1.«Лопатка»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Описание: улыбнуться, приоткрыть рот, положить широкий передний край языка на нижнюю губу. Удерживать его в таком положении под счёт от одного до пяти-десяти.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Внимание!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Губы не растягивать в сильную улыбку, чтобы не было напряжения.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Следить, чтобы не подворачивалась нижняя губа.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Не высовывать язык далеко, он должен только накрывать нижнюю губу.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Боковые края языка должны касаться углов рта.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122" name="Picture 2" descr="Артикуляционная гимнастика для детей 3-4 лет">
            <a:extLst>
              <a:ext uri="{FF2B5EF4-FFF2-40B4-BE49-F238E27FC236}">
                <a16:creationId xmlns="" xmlns:a16="http://schemas.microsoft.com/office/drawing/2014/main" id="{3F461E21-7F48-BA08-B387-92BA66B8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05" y="2593910"/>
            <a:ext cx="4120914" cy="303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3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E8C5C7-9685-6D7A-56D1-CB74536545BE}"/>
              </a:ext>
            </a:extLst>
          </p:cNvPr>
          <p:cNvSpPr txBox="1"/>
          <p:nvPr/>
        </p:nvSpPr>
        <p:spPr>
          <a:xfrm>
            <a:off x="233265" y="242596"/>
            <a:ext cx="8913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2.«Иголочка»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Рот открыт. Узкий напряженный язык выдвинут вперед.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 «Чашечка»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Рот широко открыт. Передний и боковой края широкого языка подняты, но не касаются зубов.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146" name="Picture 2" descr="Артикуляционные упражнения. - Логопедия - Презентации - 1 класс">
            <a:extLst>
              <a:ext uri="{FF2B5EF4-FFF2-40B4-BE49-F238E27FC236}">
                <a16:creationId xmlns="" xmlns:a16="http://schemas.microsoft.com/office/drawing/2014/main" id="{6DB906BA-B250-6334-AACF-CC3DA3BD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2" y="2227684"/>
            <a:ext cx="4836367" cy="362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ашечка | Артикуляциионные упражнения, Гимнастика, Логопедические игры">
            <a:extLst>
              <a:ext uri="{FF2B5EF4-FFF2-40B4-BE49-F238E27FC236}">
                <a16:creationId xmlns="" xmlns:a16="http://schemas.microsoft.com/office/drawing/2014/main" id="{234CEC93-05F2-E2F4-D811-165A2384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7684"/>
            <a:ext cx="5440913" cy="362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3905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3101</TotalTime>
  <Words>851</Words>
  <Application>Microsoft Office PowerPoint</Application>
  <PresentationFormat>Произвольный</PresentationFormat>
  <Paragraphs>115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Ретро</vt:lpstr>
      <vt:lpstr>Артикуляционная гимнастика: значимость и рекомендации.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область «Речевое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усвоения ребенком родного языка (А. Гвоздев)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1.Артикуляционная гимнастика: значимость и рекомендации. 2.Речевое развитие детей</dc:title>
  <dc:creator>юлька батошкина</dc:creator>
  <cp:lastModifiedBy>Lena</cp:lastModifiedBy>
  <cp:revision>11</cp:revision>
  <dcterms:created xsi:type="dcterms:W3CDTF">2022-12-11T13:31:09Z</dcterms:created>
  <dcterms:modified xsi:type="dcterms:W3CDTF">2022-12-14T10:17:21Z</dcterms:modified>
</cp:coreProperties>
</file>