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17"/>
  </p:notesMasterIdLst>
  <p:sldIdLst>
    <p:sldId id="256" r:id="rId2"/>
    <p:sldId id="284" r:id="rId3"/>
    <p:sldId id="272" r:id="rId4"/>
    <p:sldId id="273" r:id="rId5"/>
    <p:sldId id="286" r:id="rId6"/>
    <p:sldId id="287" r:id="rId7"/>
    <p:sldId id="288" r:id="rId8"/>
    <p:sldId id="291" r:id="rId9"/>
    <p:sldId id="274" r:id="rId10"/>
    <p:sldId id="292" r:id="rId11"/>
    <p:sldId id="279" r:id="rId12"/>
    <p:sldId id="297" r:id="rId13"/>
    <p:sldId id="296" r:id="rId14"/>
    <p:sldId id="294" r:id="rId15"/>
    <p:sldId id="283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9900"/>
    <a:srgbClr val="E1E3E7"/>
    <a:srgbClr val="0033CC"/>
    <a:srgbClr val="0066CC"/>
    <a:srgbClr val="99FF66"/>
    <a:srgbClr val="FEC4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62" autoAdjust="0"/>
    <p:restoredTop sz="94660"/>
  </p:normalViewPr>
  <p:slideViewPr>
    <p:cSldViewPr>
      <p:cViewPr varScale="1">
        <p:scale>
          <a:sx n="66" d="100"/>
          <a:sy n="66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E2088E9-C937-4DCD-8119-89B04A221FFB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FDDA9C7-1A53-49EB-BE5B-E9CB87D3BD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561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anose="020B0604020202020204" pitchFamily="34" charset="0"/>
              </a:rPr>
              <a:t>Создание условий для коррекции речевых нарушений у детей путем использования логоритмических игр и упражнений в процессе музыкальной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4505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649B8-7F41-47E8-8E5B-A35D7A00A72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175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F0D7-CCC1-4800-BF2C-CEF9FD20E6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085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F0D7-CCC1-4800-BF2C-CEF9FD20E6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7129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F0D7-CCC1-4800-BF2C-CEF9FD20E6E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8658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F0D7-CCC1-4800-BF2C-CEF9FD20E6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8947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F0D7-CCC1-4800-BF2C-CEF9FD20E6E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749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F0D7-CCC1-4800-BF2C-CEF9FD20E6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7596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20A5-A4C0-4020-8A64-E159B7D4EFA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9738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CAA9-0769-46E0-A47F-72FBE497F1C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045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EFA6C-9DB1-495F-8F34-873583C0AC9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542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312A2-B3F9-4314-863D-09597809E2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783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9D90-B481-467B-B7ED-BB017FB90A2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65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D1809-44D1-466B-850D-E71F65D60DA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327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06E12-67E2-4BBF-9270-3D11704D1E5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058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C3DD7-3186-43E1-8C2E-B3B1F008C3E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9528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24AE-907F-4688-91EE-24FF14C1FAD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809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59B1B-9784-4308-B039-D62C9CD2491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174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EEF0D7-CCC1-4800-BF2C-CEF9FD20E6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8371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Рисунок 7" descr="Teremok%20cop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84984"/>
            <a:ext cx="3189585" cy="3189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WordArt 9"/>
          <p:cNvSpPr>
            <a:spLocks noChangeArrowheads="1" noChangeShapeType="1" noTextEdit="1"/>
          </p:cNvSpPr>
          <p:nvPr/>
        </p:nvSpPr>
        <p:spPr bwMode="auto">
          <a:xfrm>
            <a:off x="251520" y="620688"/>
            <a:ext cx="7871346" cy="309604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1000" i="1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Goudy Stout"/>
              </a:rPr>
              <a:t>          Коррекция </a:t>
            </a:r>
          </a:p>
          <a:p>
            <a:pPr algn="ctr"/>
            <a:r>
              <a:rPr lang="ru-RU" sz="1000" i="1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Goudy Stout"/>
              </a:rPr>
              <a:t>      речевых нарушений у детей </a:t>
            </a:r>
          </a:p>
          <a:p>
            <a:pPr algn="ctr"/>
            <a:r>
              <a:rPr lang="ru-RU" sz="1000" i="1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Goudy Stout"/>
              </a:rPr>
              <a:t>         посредством использования </a:t>
            </a:r>
          </a:p>
          <a:p>
            <a:pPr algn="ctr"/>
            <a:r>
              <a:rPr lang="ru-RU" sz="1000" i="1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Goudy Stout"/>
              </a:rPr>
              <a:t>   </a:t>
            </a:r>
            <a:r>
              <a:rPr lang="ru-RU" sz="1000" i="1" kern="10" dirty="0" err="1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Goudy Stout"/>
              </a:rPr>
              <a:t>логоритмических</a:t>
            </a:r>
            <a:r>
              <a:rPr lang="ru-RU" sz="1000" i="1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Goudy Stout"/>
              </a:rPr>
              <a:t> игр и упражнений </a:t>
            </a:r>
          </a:p>
          <a:p>
            <a:pPr algn="ctr"/>
            <a:r>
              <a:rPr lang="ru-RU" sz="1000" i="1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Goudy Stout"/>
              </a:rPr>
              <a:t>в процессе музыкальной деятельности</a:t>
            </a:r>
          </a:p>
          <a:p>
            <a:pPr algn="ctr"/>
            <a:r>
              <a:rPr lang="ru-RU" sz="1000" i="1" kern="10" dirty="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Goudy Stout"/>
              </a:rPr>
              <a:t>       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/>
          <p:cNvSpPr>
            <a:spLocks noChangeArrowheads="1" noChangeShapeType="1" noTextEdit="1"/>
          </p:cNvSpPr>
          <p:nvPr/>
        </p:nvSpPr>
        <p:spPr bwMode="auto">
          <a:xfrm>
            <a:off x="2124075" y="188913"/>
            <a:ext cx="4714875" cy="1412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Модель взаимодействия  со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специалистами ДОУ</a:t>
            </a:r>
          </a:p>
        </p:txBody>
      </p:sp>
      <p:pic>
        <p:nvPicPr>
          <p:cNvPr id="17411" name="Picture 8" descr="дети 00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CE8E5"/>
              </a:clrFrom>
              <a:clrTo>
                <a:srgbClr val="ECE8E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708275"/>
            <a:ext cx="153193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Oval 7"/>
          <p:cNvSpPr>
            <a:spLocks noChangeArrowheads="1"/>
          </p:cNvSpPr>
          <p:nvPr/>
        </p:nvSpPr>
        <p:spPr bwMode="auto">
          <a:xfrm>
            <a:off x="468313" y="1268413"/>
            <a:ext cx="1871662" cy="64928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rgbClr val="FF0000"/>
                </a:solidFill>
              </a:rPr>
              <a:t>Учитель - логопед</a:t>
            </a:r>
          </a:p>
        </p:txBody>
      </p:sp>
      <p:sp>
        <p:nvSpPr>
          <p:cNvPr id="17413" name="Oval 8"/>
          <p:cNvSpPr>
            <a:spLocks noChangeArrowheads="1"/>
          </p:cNvSpPr>
          <p:nvPr/>
        </p:nvSpPr>
        <p:spPr bwMode="auto">
          <a:xfrm>
            <a:off x="6084888" y="1196975"/>
            <a:ext cx="2232025" cy="647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rgbClr val="FF0000"/>
                </a:solidFill>
              </a:rPr>
              <a:t>Музыкальный </a:t>
            </a:r>
          </a:p>
          <a:p>
            <a:pPr algn="ctr" eaLnBrk="1" hangingPunct="1"/>
            <a:r>
              <a:rPr lang="ru-RU" altLang="ru-RU" sz="1400" b="1">
                <a:solidFill>
                  <a:srgbClr val="FF0000"/>
                </a:solidFill>
              </a:rPr>
              <a:t>руководитель</a:t>
            </a:r>
          </a:p>
        </p:txBody>
      </p:sp>
      <p:sp>
        <p:nvSpPr>
          <p:cNvPr id="17414" name="Oval 9"/>
          <p:cNvSpPr>
            <a:spLocks noChangeArrowheads="1"/>
          </p:cNvSpPr>
          <p:nvPr/>
        </p:nvSpPr>
        <p:spPr bwMode="auto">
          <a:xfrm>
            <a:off x="684213" y="4149725"/>
            <a:ext cx="2233612" cy="7921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rgbClr val="FF0000"/>
                </a:solidFill>
              </a:rPr>
              <a:t>Инструктор по </a:t>
            </a:r>
          </a:p>
          <a:p>
            <a:pPr algn="ctr" eaLnBrk="1" hangingPunct="1"/>
            <a:r>
              <a:rPr lang="ru-RU" altLang="ru-RU" sz="1400" b="1">
                <a:solidFill>
                  <a:srgbClr val="FF0000"/>
                </a:solidFill>
              </a:rPr>
              <a:t>физической культуре</a:t>
            </a:r>
          </a:p>
        </p:txBody>
      </p:sp>
      <p:sp>
        <p:nvSpPr>
          <p:cNvPr id="17415" name="Oval 10"/>
          <p:cNvSpPr>
            <a:spLocks noChangeArrowheads="1"/>
          </p:cNvSpPr>
          <p:nvPr/>
        </p:nvSpPr>
        <p:spPr bwMode="auto">
          <a:xfrm>
            <a:off x="6516688" y="4149725"/>
            <a:ext cx="2160587" cy="72072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rgbClr val="FF0000"/>
                </a:solidFill>
              </a:rPr>
              <a:t>Воспитатель</a:t>
            </a:r>
            <a:r>
              <a:rPr lang="ru-RU" altLang="ru-RU"/>
              <a:t> </a:t>
            </a:r>
          </a:p>
        </p:txBody>
      </p:sp>
      <p:sp>
        <p:nvSpPr>
          <p:cNvPr id="17416" name="Rectangle 11"/>
          <p:cNvSpPr>
            <a:spLocks noChangeArrowheads="1"/>
          </p:cNvSpPr>
          <p:nvPr/>
        </p:nvSpPr>
        <p:spPr bwMode="auto">
          <a:xfrm>
            <a:off x="250825" y="2060575"/>
            <a:ext cx="2736850" cy="15843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sz="1200"/>
              <a:t>Проводит диагностическое</a:t>
            </a:r>
          </a:p>
          <a:p>
            <a:pPr eaLnBrk="1" hangingPunct="1"/>
            <a:r>
              <a:rPr lang="ru-RU" altLang="ru-RU" sz="1200"/>
              <a:t> обследование детей, </a:t>
            </a:r>
          </a:p>
          <a:p>
            <a:pPr eaLnBrk="1" hangingPunct="1"/>
            <a:r>
              <a:rPr lang="ru-RU" altLang="ru-RU" sz="1200"/>
              <a:t>разрабатывает рекомендации </a:t>
            </a:r>
          </a:p>
          <a:p>
            <a:pPr eaLnBrk="1" hangingPunct="1"/>
            <a:r>
              <a:rPr lang="ru-RU" altLang="ru-RU" sz="1200"/>
              <a:t>по развитию речедвигательной </a:t>
            </a:r>
          </a:p>
          <a:p>
            <a:pPr eaLnBrk="1" hangingPunct="1"/>
            <a:r>
              <a:rPr lang="ru-RU" altLang="ru-RU" sz="1200"/>
              <a:t>сферы детей.</a:t>
            </a:r>
          </a:p>
          <a:p>
            <a:pPr eaLnBrk="1" hangingPunct="1"/>
            <a:r>
              <a:rPr lang="ru-RU" altLang="ru-RU" sz="1200"/>
              <a:t>Включает логоритмические игры</a:t>
            </a:r>
          </a:p>
          <a:p>
            <a:pPr eaLnBrk="1" hangingPunct="1"/>
            <a:r>
              <a:rPr lang="ru-RU" altLang="ru-RU" sz="1200"/>
              <a:t> и упражнения  в содержание </a:t>
            </a:r>
          </a:p>
          <a:p>
            <a:pPr eaLnBrk="1" hangingPunct="1"/>
            <a:r>
              <a:rPr lang="ru-RU" altLang="ru-RU" sz="1200"/>
              <a:t>занятий.</a:t>
            </a:r>
          </a:p>
          <a:p>
            <a:pPr eaLnBrk="1" hangingPunct="1"/>
            <a:endParaRPr lang="ru-RU" altLang="ru-RU" sz="1200"/>
          </a:p>
        </p:txBody>
      </p:sp>
      <p:sp>
        <p:nvSpPr>
          <p:cNvPr id="17417" name="Rectangle 12"/>
          <p:cNvSpPr>
            <a:spLocks noChangeArrowheads="1"/>
          </p:cNvSpPr>
          <p:nvPr/>
        </p:nvSpPr>
        <p:spPr bwMode="auto">
          <a:xfrm>
            <a:off x="755650" y="5013325"/>
            <a:ext cx="2736850" cy="16557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sz="1200"/>
              <a:t>Проводит диагностическое</a:t>
            </a:r>
          </a:p>
          <a:p>
            <a:pPr eaLnBrk="1" hangingPunct="1"/>
            <a:r>
              <a:rPr lang="ru-RU" altLang="ru-RU" sz="1200"/>
              <a:t> обследование детей, </a:t>
            </a:r>
          </a:p>
          <a:p>
            <a:pPr eaLnBrk="1" hangingPunct="1"/>
            <a:r>
              <a:rPr lang="ru-RU" altLang="ru-RU" sz="1200"/>
              <a:t>разрабатывает рекомендации </a:t>
            </a:r>
          </a:p>
          <a:p>
            <a:pPr eaLnBrk="1" hangingPunct="1"/>
            <a:r>
              <a:rPr lang="ru-RU" altLang="ru-RU" sz="1200"/>
              <a:t>по развитию двигательной </a:t>
            </a:r>
          </a:p>
          <a:p>
            <a:pPr eaLnBrk="1" hangingPunct="1"/>
            <a:r>
              <a:rPr lang="ru-RU" altLang="ru-RU" sz="1200"/>
              <a:t>сферы детей.</a:t>
            </a:r>
          </a:p>
          <a:p>
            <a:pPr eaLnBrk="1" hangingPunct="1"/>
            <a:r>
              <a:rPr lang="ru-RU" altLang="ru-RU" sz="1200"/>
              <a:t>Включает логоритмические игры</a:t>
            </a:r>
          </a:p>
          <a:p>
            <a:pPr eaLnBrk="1" hangingPunct="1"/>
            <a:r>
              <a:rPr lang="ru-RU" altLang="ru-RU" sz="1200"/>
              <a:t> и упражнения  в комплексы </a:t>
            </a:r>
          </a:p>
          <a:p>
            <a:pPr eaLnBrk="1" hangingPunct="1"/>
            <a:r>
              <a:rPr lang="ru-RU" altLang="ru-RU" sz="1200"/>
              <a:t>утренней гимнастики, в содержание </a:t>
            </a:r>
          </a:p>
          <a:p>
            <a:pPr eaLnBrk="1" hangingPunct="1"/>
            <a:r>
              <a:rPr lang="ru-RU" altLang="ru-RU" sz="1200"/>
              <a:t>занятий.</a:t>
            </a:r>
          </a:p>
        </p:txBody>
      </p:sp>
      <p:sp>
        <p:nvSpPr>
          <p:cNvPr id="17418" name="Rectangle 13"/>
          <p:cNvSpPr>
            <a:spLocks noChangeArrowheads="1"/>
          </p:cNvSpPr>
          <p:nvPr/>
        </p:nvSpPr>
        <p:spPr bwMode="auto">
          <a:xfrm>
            <a:off x="6084888" y="1916113"/>
            <a:ext cx="2879725" cy="15128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sz="1000"/>
              <a:t>Проводит диагностическое</a:t>
            </a:r>
          </a:p>
          <a:p>
            <a:pPr eaLnBrk="1" hangingPunct="1"/>
            <a:r>
              <a:rPr lang="ru-RU" altLang="ru-RU" sz="1000"/>
              <a:t> обследование детей, знакомится с </a:t>
            </a:r>
          </a:p>
          <a:p>
            <a:pPr eaLnBrk="1" hangingPunct="1"/>
            <a:r>
              <a:rPr lang="ru-RU" altLang="ru-RU" sz="1000"/>
              <a:t>рекомендациями специалистов.</a:t>
            </a:r>
          </a:p>
          <a:p>
            <a:pPr eaLnBrk="1" hangingPunct="1"/>
            <a:r>
              <a:rPr lang="ru-RU" altLang="ru-RU" sz="1000"/>
              <a:t>Составляет перспективные планы с </a:t>
            </a:r>
          </a:p>
          <a:p>
            <a:pPr eaLnBrk="1" hangingPunct="1"/>
            <a:r>
              <a:rPr lang="ru-RU" altLang="ru-RU" sz="1000"/>
              <a:t>учетом рекомендаций специалистов.</a:t>
            </a:r>
          </a:p>
          <a:p>
            <a:pPr eaLnBrk="1" hangingPunct="1"/>
            <a:r>
              <a:rPr lang="ru-RU" altLang="ru-RU" sz="1000"/>
              <a:t>Разрабатывает рекомендации и консультации </a:t>
            </a:r>
          </a:p>
          <a:p>
            <a:pPr eaLnBrk="1" hangingPunct="1"/>
            <a:r>
              <a:rPr lang="ru-RU" altLang="ru-RU" sz="1000"/>
              <a:t>Для воспитателей и родителей.</a:t>
            </a:r>
          </a:p>
          <a:p>
            <a:pPr eaLnBrk="1" hangingPunct="1"/>
            <a:r>
              <a:rPr lang="ru-RU" altLang="ru-RU" sz="1000"/>
              <a:t>Включает логоритмические игры и </a:t>
            </a:r>
          </a:p>
          <a:p>
            <a:pPr eaLnBrk="1" hangingPunct="1"/>
            <a:r>
              <a:rPr lang="ru-RU" altLang="ru-RU" sz="1000"/>
              <a:t>упражнения в содержание занятий, </a:t>
            </a:r>
          </a:p>
          <a:p>
            <a:pPr eaLnBrk="1" hangingPunct="1"/>
            <a:r>
              <a:rPr lang="ru-RU" altLang="ru-RU" sz="1000"/>
              <a:t>праздников, развлечений.</a:t>
            </a:r>
          </a:p>
        </p:txBody>
      </p:sp>
      <p:sp>
        <p:nvSpPr>
          <p:cNvPr id="17419" name="Rectangle 14"/>
          <p:cNvSpPr>
            <a:spLocks noChangeArrowheads="1"/>
          </p:cNvSpPr>
          <p:nvPr/>
        </p:nvSpPr>
        <p:spPr bwMode="auto">
          <a:xfrm>
            <a:off x="6084888" y="4868863"/>
            <a:ext cx="2735262" cy="16557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sz="1400"/>
              <a:t>Включают логоритмические </a:t>
            </a:r>
          </a:p>
          <a:p>
            <a:pPr eaLnBrk="1" hangingPunct="1"/>
            <a:r>
              <a:rPr lang="ru-RU" altLang="ru-RU" sz="1400"/>
              <a:t>игры и упражнения в утренние</a:t>
            </a:r>
          </a:p>
          <a:p>
            <a:pPr eaLnBrk="1" hangingPunct="1"/>
            <a:r>
              <a:rPr lang="ru-RU" altLang="ru-RU" sz="1400"/>
              <a:t> ритуалы </a:t>
            </a:r>
          </a:p>
          <a:p>
            <a:pPr eaLnBrk="1" hangingPunct="1"/>
            <a:r>
              <a:rPr lang="ru-RU" altLang="ru-RU" sz="1400"/>
              <a:t>приветствия, минутки здоровья, </a:t>
            </a:r>
          </a:p>
          <a:p>
            <a:pPr eaLnBrk="1" hangingPunct="1"/>
            <a:r>
              <a:rPr lang="ru-RU" altLang="ru-RU" sz="1400"/>
              <a:t>используют как </a:t>
            </a:r>
          </a:p>
          <a:p>
            <a:pPr eaLnBrk="1" hangingPunct="1"/>
            <a:r>
              <a:rPr lang="ru-RU" altLang="ru-RU" sz="1400"/>
              <a:t>физминутки на занятиях. </a:t>
            </a:r>
          </a:p>
        </p:txBody>
      </p:sp>
      <p:sp>
        <p:nvSpPr>
          <p:cNvPr id="17420" name="Line 15"/>
          <p:cNvSpPr>
            <a:spLocks noChangeShapeType="1"/>
          </p:cNvSpPr>
          <p:nvPr/>
        </p:nvSpPr>
        <p:spPr bwMode="auto">
          <a:xfrm flipV="1">
            <a:off x="4932363" y="2060575"/>
            <a:ext cx="10795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1" name="Line 16"/>
          <p:cNvSpPr>
            <a:spLocks noChangeShapeType="1"/>
          </p:cNvSpPr>
          <p:nvPr/>
        </p:nvSpPr>
        <p:spPr bwMode="auto">
          <a:xfrm flipH="1" flipV="1">
            <a:off x="2700338" y="1989138"/>
            <a:ext cx="15113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2" name="Line 17"/>
          <p:cNvSpPr>
            <a:spLocks noChangeShapeType="1"/>
          </p:cNvSpPr>
          <p:nvPr/>
        </p:nvSpPr>
        <p:spPr bwMode="auto">
          <a:xfrm flipH="1">
            <a:off x="2916238" y="43656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3" name="Line 18"/>
          <p:cNvSpPr>
            <a:spLocks noChangeShapeType="1"/>
          </p:cNvSpPr>
          <p:nvPr/>
        </p:nvSpPr>
        <p:spPr bwMode="auto">
          <a:xfrm>
            <a:off x="5508625" y="4365625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4" name="Line 19"/>
          <p:cNvSpPr>
            <a:spLocks noChangeShapeType="1"/>
          </p:cNvSpPr>
          <p:nvPr/>
        </p:nvSpPr>
        <p:spPr bwMode="auto">
          <a:xfrm flipH="1">
            <a:off x="2771775" y="1916113"/>
            <a:ext cx="3311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5" name="Line 20"/>
          <p:cNvSpPr>
            <a:spLocks noChangeShapeType="1"/>
          </p:cNvSpPr>
          <p:nvPr/>
        </p:nvSpPr>
        <p:spPr bwMode="auto">
          <a:xfrm>
            <a:off x="2843213" y="1916113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6" name="Line 21"/>
          <p:cNvSpPr>
            <a:spLocks noChangeShapeType="1"/>
          </p:cNvSpPr>
          <p:nvPr/>
        </p:nvSpPr>
        <p:spPr bwMode="auto">
          <a:xfrm flipH="1">
            <a:off x="4932363" y="2060575"/>
            <a:ext cx="10080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7" name="Line 22"/>
          <p:cNvSpPr>
            <a:spLocks noChangeShapeType="1"/>
          </p:cNvSpPr>
          <p:nvPr/>
        </p:nvSpPr>
        <p:spPr bwMode="auto">
          <a:xfrm>
            <a:off x="2771775" y="1989138"/>
            <a:ext cx="14398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8" name="Line 23"/>
          <p:cNvSpPr>
            <a:spLocks noChangeShapeType="1"/>
          </p:cNvSpPr>
          <p:nvPr/>
        </p:nvSpPr>
        <p:spPr bwMode="auto">
          <a:xfrm>
            <a:off x="2987675" y="43656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9" name="Line 25"/>
          <p:cNvSpPr>
            <a:spLocks noChangeShapeType="1"/>
          </p:cNvSpPr>
          <p:nvPr/>
        </p:nvSpPr>
        <p:spPr bwMode="auto">
          <a:xfrm flipH="1">
            <a:off x="5508625" y="43656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0" name="Line 26"/>
          <p:cNvSpPr>
            <a:spLocks noChangeShapeType="1"/>
          </p:cNvSpPr>
          <p:nvPr/>
        </p:nvSpPr>
        <p:spPr bwMode="auto">
          <a:xfrm>
            <a:off x="2843213" y="4724400"/>
            <a:ext cx="3673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1" name="Line 27"/>
          <p:cNvSpPr>
            <a:spLocks noChangeShapeType="1"/>
          </p:cNvSpPr>
          <p:nvPr/>
        </p:nvSpPr>
        <p:spPr bwMode="auto">
          <a:xfrm flipH="1">
            <a:off x="2843213" y="4724400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2" name="Line 28"/>
          <p:cNvSpPr>
            <a:spLocks noChangeShapeType="1"/>
          </p:cNvSpPr>
          <p:nvPr/>
        </p:nvSpPr>
        <p:spPr bwMode="auto">
          <a:xfrm flipV="1">
            <a:off x="1692275" y="3716338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3" name="Line 29"/>
          <p:cNvSpPr>
            <a:spLocks noChangeShapeType="1"/>
          </p:cNvSpPr>
          <p:nvPr/>
        </p:nvSpPr>
        <p:spPr bwMode="auto">
          <a:xfrm>
            <a:off x="1692275" y="371633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4" name="Line 30"/>
          <p:cNvSpPr>
            <a:spLocks noChangeShapeType="1"/>
          </p:cNvSpPr>
          <p:nvPr/>
        </p:nvSpPr>
        <p:spPr bwMode="auto">
          <a:xfrm flipV="1">
            <a:off x="7524750" y="35004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5" name="Line 31"/>
          <p:cNvSpPr>
            <a:spLocks noChangeShapeType="1"/>
          </p:cNvSpPr>
          <p:nvPr/>
        </p:nvSpPr>
        <p:spPr bwMode="auto">
          <a:xfrm>
            <a:off x="7524750" y="35734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755650" y="260350"/>
            <a:ext cx="7920038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ru-RU" altLang="ru-RU" dirty="0">
              <a:latin typeface="Century Schoolbook" pitchFamily="18" charset="0"/>
            </a:endParaRPr>
          </a:p>
        </p:txBody>
      </p:sp>
      <p:sp>
        <p:nvSpPr>
          <p:cNvPr id="19459" name="WordArt 5"/>
          <p:cNvSpPr>
            <a:spLocks noChangeArrowheads="1" noChangeShapeType="1" noTextEdit="1"/>
          </p:cNvSpPr>
          <p:nvPr/>
        </p:nvSpPr>
        <p:spPr bwMode="auto">
          <a:xfrm>
            <a:off x="1979712" y="333375"/>
            <a:ext cx="5197475" cy="5762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Структура перспективного плана</a:t>
            </a:r>
          </a:p>
        </p:txBody>
      </p:sp>
      <p:sp>
        <p:nvSpPr>
          <p:cNvPr id="19460" name="Rectangle 6"/>
          <p:cNvSpPr>
            <a:spLocks/>
          </p:cNvSpPr>
          <p:nvPr/>
        </p:nvSpPr>
        <p:spPr bwMode="auto">
          <a:xfrm>
            <a:off x="605260" y="1179847"/>
            <a:ext cx="56880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400" dirty="0">
                <a:solidFill>
                  <a:srgbClr val="0033CC"/>
                </a:solidFill>
                <a:latin typeface="Century Schoolbook" pitchFamily="18" charset="0"/>
              </a:rPr>
              <a:t>Месяц: </a:t>
            </a:r>
            <a:r>
              <a:rPr lang="ru-RU" altLang="ru-RU" sz="1400" b="1" dirty="0">
                <a:solidFill>
                  <a:srgbClr val="FF0000"/>
                </a:solidFill>
                <a:latin typeface="Century Schoolbook" pitchFamily="18" charset="0"/>
              </a:rPr>
              <a:t>май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400" b="1" dirty="0">
                <a:solidFill>
                  <a:srgbClr val="0033CC"/>
                </a:solidFill>
                <a:latin typeface="Century Schoolbook" pitchFamily="18" charset="0"/>
              </a:rPr>
              <a:t>Группа:</a:t>
            </a:r>
            <a:r>
              <a:rPr lang="ru-RU" altLang="ru-RU" sz="1400" b="1" dirty="0">
                <a:solidFill>
                  <a:srgbClr val="FF0000"/>
                </a:solidFill>
                <a:latin typeface="Century Schoolbook" pitchFamily="18" charset="0"/>
              </a:rPr>
              <a:t> старшая</a:t>
            </a:r>
          </a:p>
        </p:txBody>
      </p:sp>
      <p:graphicFrame>
        <p:nvGraphicFramePr>
          <p:cNvPr id="57375" name="Group 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539055"/>
              </p:ext>
            </p:extLst>
          </p:nvPr>
        </p:nvGraphicFramePr>
        <p:xfrm>
          <a:off x="605260" y="1996740"/>
          <a:ext cx="7632700" cy="3851944"/>
        </p:xfrm>
        <a:graphic>
          <a:graphicData uri="http://schemas.openxmlformats.org/drawingml/2006/table">
            <a:tbl>
              <a:tblPr/>
              <a:tblGrid>
                <a:gridCol w="1525587"/>
                <a:gridCol w="1527175"/>
                <a:gridCol w="1527175"/>
                <a:gridCol w="1527175"/>
                <a:gridCol w="1525588"/>
              </a:tblGrid>
              <a:tr h="1004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Общеразви-вающие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упражнения</a:t>
                      </a:r>
                    </a:p>
                  </a:txBody>
                  <a:tcPr marT="48586" marB="485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Музыкально-ритмическое движение. Игры. Танцы.</a:t>
                      </a:r>
                      <a:endParaRPr kumimoji="0" lang="ru-RU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marT="48586" marB="485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Пение. Распевки.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marT="48586" marB="485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Речевые упражнения (через попевки)</a:t>
                      </a:r>
                      <a:endParaRPr kumimoji="0" lang="ru-RU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marT="48586" marB="485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Слушание</a:t>
                      </a:r>
                      <a:endParaRPr kumimoji="0" lang="ru-RU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marT="48586" marB="485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3E7"/>
                    </a:solidFill>
                  </a:tcPr>
                </a:tc>
              </a:tr>
              <a:tr h="2607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Ходьба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</a:t>
                      </a: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(в больших и маленьких кругах, с препятствиями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Перестроение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в 4 круга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Упражнение на равновесие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«Цапля»</a:t>
                      </a:r>
                    </a:p>
                  </a:txBody>
                  <a:tcPr marT="48586" marB="4858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Шаг с притопом, с продвиже-нием вперед.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Игра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с бубнами.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Хоровод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«Мы на луг ходили»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Коммуника-тивный танец-игра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«Танцуй как я»</a:t>
                      </a:r>
                    </a:p>
                  </a:txBody>
                  <a:tcPr marT="48586" marB="485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Муз. – дид. игра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«Яблочко»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«Песенка друзей»,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муз. А.Филиппен-ко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Песенное творчество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– импровизация «Птички»</a:t>
                      </a:r>
                    </a:p>
                  </a:txBody>
                  <a:tcPr marT="48586" marB="485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Д/и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«Найди свой дом»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Игр. упр-ие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«Гремушечки – погрему-шечки»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Коммуникативная танец - игра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«Ворон»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entury Schoolbook" pitchFamily="18" charset="0"/>
                        </a:rPr>
                        <a:t>Игра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 «Кучера»</a:t>
                      </a:r>
                    </a:p>
                  </a:txBody>
                  <a:tcPr marT="48586" marB="485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«Танец»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Э.Блага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«Мотылек»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М.Майкопара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«Вечерняя сказка»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</a:rPr>
                        <a:t>А.Хачатурян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</a:endParaRPr>
                    </a:p>
                  </a:txBody>
                  <a:tcPr marT="48586" marB="485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9481" name="Picture 20" descr="d00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835" y="44685"/>
            <a:ext cx="12382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/>
          </p:cNvSpPr>
          <p:nvPr>
            <p:ph idx="1"/>
          </p:nvPr>
        </p:nvSpPr>
        <p:spPr>
          <a:xfrm>
            <a:off x="755576" y="1844824"/>
            <a:ext cx="6554867" cy="376767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Методическим обеспечением</a:t>
            </a:r>
            <a:r>
              <a:rPr lang="ru-RU" altLang="ru-RU" sz="1800" dirty="0" smtClean="0">
                <a:latin typeface="Century Schoolbook" pitchFamily="18" charset="0"/>
              </a:rPr>
              <a:t> перспективного плана стали разработанные мною: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800" b="1" i="1" dirty="0" smtClean="0">
                <a:latin typeface="Century Schoolbook" pitchFamily="18" charset="0"/>
              </a:rPr>
              <a:t>серия конспектов музыкальных занятий</a:t>
            </a:r>
            <a:r>
              <a:rPr lang="ru-RU" altLang="ru-RU" sz="1800" dirty="0" smtClean="0">
                <a:latin typeface="Century Schoolbook" pitchFamily="18" charset="0"/>
              </a:rPr>
              <a:t>, развлечений,  в которые включены </a:t>
            </a:r>
            <a:r>
              <a:rPr lang="ru-RU" altLang="ru-RU" sz="1800" dirty="0" err="1" smtClean="0">
                <a:latin typeface="Century Schoolbook" pitchFamily="18" charset="0"/>
              </a:rPr>
              <a:t>логоритмические</a:t>
            </a:r>
            <a:r>
              <a:rPr lang="ru-RU" altLang="ru-RU" sz="1800" dirty="0" smtClean="0">
                <a:latin typeface="Century Schoolbook" pitchFamily="18" charset="0"/>
              </a:rPr>
              <a:t> игры и упражнения;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800" dirty="0" smtClean="0">
                <a:latin typeface="Century Schoolbook" pitchFamily="18" charset="0"/>
              </a:rPr>
              <a:t>составлены </a:t>
            </a:r>
            <a:r>
              <a:rPr lang="ru-RU" altLang="ru-RU" sz="1800" b="1" i="1" dirty="0" smtClean="0">
                <a:latin typeface="Century Schoolbook" pitchFamily="18" charset="0"/>
              </a:rPr>
              <a:t>картотеки </a:t>
            </a:r>
            <a:r>
              <a:rPr lang="ru-RU" altLang="ru-RU" sz="1800" b="1" i="1" dirty="0" err="1" smtClean="0">
                <a:latin typeface="Century Schoolbook" pitchFamily="18" charset="0"/>
              </a:rPr>
              <a:t>логоритмических</a:t>
            </a:r>
            <a:r>
              <a:rPr lang="ru-RU" altLang="ru-RU" sz="1800" b="1" i="1" dirty="0" smtClean="0">
                <a:latin typeface="Century Schoolbook" pitchFamily="18" charset="0"/>
              </a:rPr>
              <a:t> игр и упражнений</a:t>
            </a:r>
            <a:r>
              <a:rPr lang="ru-RU" altLang="ru-RU" sz="1800" dirty="0" smtClean="0">
                <a:latin typeface="Century Schoolbook" pitchFamily="18" charset="0"/>
              </a:rPr>
              <a:t> для детей среднего и старшего дошкольного возраста, </a:t>
            </a:r>
            <a:r>
              <a:rPr lang="ru-RU" altLang="ru-RU" sz="1800" dirty="0" err="1" smtClean="0">
                <a:latin typeface="Century Schoolbook" pitchFamily="18" charset="0"/>
              </a:rPr>
              <a:t>распевок</a:t>
            </a:r>
            <a:r>
              <a:rPr lang="ru-RU" altLang="ru-RU" sz="1800" dirty="0" smtClean="0">
                <a:latin typeface="Century Schoolbook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800" dirty="0" smtClean="0">
                <a:latin typeface="Century Schoolbook" pitchFamily="18" charset="0"/>
              </a:rPr>
              <a:t>         Для </a:t>
            </a:r>
            <a:r>
              <a:rPr lang="ru-RU" alt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реализации</a:t>
            </a:r>
            <a:r>
              <a:rPr lang="ru-RU" altLang="ru-RU" sz="1800" dirty="0" smtClean="0">
                <a:latin typeface="Century Schoolbook" pitchFamily="18" charset="0"/>
              </a:rPr>
              <a:t> плана </a:t>
            </a:r>
            <a:r>
              <a:rPr lang="ru-RU" altLang="ru-RU" sz="1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во взаимодействии</a:t>
            </a:r>
            <a:r>
              <a:rPr lang="ru-RU" altLang="ru-RU" sz="1800" dirty="0" smtClean="0">
                <a:latin typeface="Century Schoolbook" pitchFamily="18" charset="0"/>
              </a:rPr>
              <a:t> мною были разработаны и проведены: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800" dirty="0" smtClean="0">
                <a:latin typeface="Century Schoolbook" pitchFamily="18" charset="0"/>
              </a:rPr>
              <a:t>    -  </a:t>
            </a:r>
            <a:r>
              <a:rPr lang="ru-RU" altLang="ru-RU" sz="1800" b="1" dirty="0" smtClean="0">
                <a:latin typeface="Comic Sans MS" panose="030F0702030302020204" pitchFamily="66" charset="0"/>
              </a:rPr>
              <a:t>консультации для педагогов</a:t>
            </a:r>
            <a:r>
              <a:rPr lang="ru-RU" altLang="ru-RU" sz="1800" dirty="0" smtClean="0">
                <a:latin typeface="Century Schoolbook" pitchFamily="18" charset="0"/>
              </a:rPr>
              <a:t>   по проблеме «Влияние </a:t>
            </a:r>
            <a:r>
              <a:rPr lang="ru-RU" altLang="ru-RU" sz="1800" dirty="0" err="1" smtClean="0">
                <a:latin typeface="Century Schoolbook" pitchFamily="18" charset="0"/>
              </a:rPr>
              <a:t>логоритмических</a:t>
            </a:r>
            <a:r>
              <a:rPr lang="ru-RU" altLang="ru-RU" sz="1800" dirty="0" smtClean="0">
                <a:latin typeface="Century Schoolbook" pitchFamily="18" charset="0"/>
              </a:rPr>
              <a:t> упражнений на здоровье детей на занятиях и в совместной деятельности», «Использование элементов музыкотерапии в организации жизнедеятельности детей в течение дня»;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1800" dirty="0" smtClean="0">
                <a:latin typeface="Century Schoolbook" pitchFamily="18" charset="0"/>
              </a:rPr>
              <a:t>    - </a:t>
            </a:r>
            <a:r>
              <a:rPr lang="ru-RU" altLang="ru-RU" sz="1800" b="1" dirty="0" smtClean="0">
                <a:latin typeface="Comic Sans MS" panose="030F0702030302020204" pitchFamily="66" charset="0"/>
              </a:rPr>
              <a:t>консультации для родителей ДОУ</a:t>
            </a:r>
            <a:r>
              <a:rPr lang="ru-RU" altLang="ru-RU" sz="1800" dirty="0" smtClean="0">
                <a:latin typeface="Century Schoolbook" pitchFamily="18" charset="0"/>
              </a:rPr>
              <a:t> по проблеме «Развитие общей моторики ребенка посредством использования </a:t>
            </a:r>
            <a:r>
              <a:rPr lang="ru-RU" altLang="ru-RU" sz="1800" dirty="0" err="1" smtClean="0">
                <a:latin typeface="Century Schoolbook" pitchFamily="18" charset="0"/>
              </a:rPr>
              <a:t>логоритмических</a:t>
            </a:r>
            <a:r>
              <a:rPr lang="ru-RU" altLang="ru-RU" sz="1800" dirty="0" smtClean="0">
                <a:latin typeface="Century Schoolbook" pitchFamily="18" charset="0"/>
              </a:rPr>
              <a:t> упражнений», «Музыка в жизни ребенка» .</a:t>
            </a:r>
          </a:p>
          <a:p>
            <a:pPr eaLnBrk="1" hangingPunct="1">
              <a:lnSpc>
                <a:spcPct val="90000"/>
              </a:lnSpc>
            </a:pPr>
            <a:endParaRPr lang="ru-RU" altLang="ru-RU" sz="1800" dirty="0" smtClean="0">
              <a:latin typeface="Century Schoolbook" pitchFamily="18" charset="0"/>
            </a:endParaRPr>
          </a:p>
        </p:txBody>
      </p:sp>
      <p:sp>
        <p:nvSpPr>
          <p:cNvPr id="20483" name="WordArt 4"/>
          <p:cNvSpPr>
            <a:spLocks noChangeArrowheads="1" noChangeShapeType="1" noTextEdit="1"/>
          </p:cNvSpPr>
          <p:nvPr/>
        </p:nvSpPr>
        <p:spPr bwMode="auto">
          <a:xfrm>
            <a:off x="763035" y="188640"/>
            <a:ext cx="6842125" cy="9366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Методическое обеспечение плана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WordArt 5"/>
          <p:cNvSpPr>
            <a:spLocks noChangeArrowheads="1" noChangeShapeType="1" noTextEdit="1"/>
          </p:cNvSpPr>
          <p:nvPr/>
        </p:nvSpPr>
        <p:spPr bwMode="auto">
          <a:xfrm>
            <a:off x="1619672" y="620688"/>
            <a:ext cx="6121400" cy="7191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Игры и упражнения</a:t>
            </a:r>
          </a:p>
        </p:txBody>
      </p:sp>
      <p:sp>
        <p:nvSpPr>
          <p:cNvPr id="21508" name="Rectangle 6"/>
          <p:cNvSpPr>
            <a:spLocks noGrp="1"/>
          </p:cNvSpPr>
          <p:nvPr>
            <p:ph idx="1"/>
          </p:nvPr>
        </p:nvSpPr>
        <p:spPr>
          <a:xfrm>
            <a:off x="323528" y="1341201"/>
            <a:ext cx="8259688" cy="4896122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sz="1800" b="1" dirty="0" smtClean="0">
                <a:latin typeface="Century Schoolbook" pitchFamily="18" charset="0"/>
              </a:rPr>
              <a:t>включенные в содержание плана, направлены на</a:t>
            </a:r>
            <a:r>
              <a:rPr lang="ru-RU" altLang="ru-RU" sz="1800" dirty="0" smtClean="0">
                <a:latin typeface="Century Schoolbook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 smtClean="0">
                <a:latin typeface="Century Schoolbook" pitchFamily="18" charset="0"/>
              </a:rPr>
              <a:t>- Развитие чувства ритма – музыкально – дидактические игры,  </a:t>
            </a:r>
            <a:r>
              <a:rPr lang="ru-RU" altLang="ru-RU" sz="1800" dirty="0" err="1" smtClean="0">
                <a:latin typeface="Century Schoolbook" pitchFamily="18" charset="0"/>
              </a:rPr>
              <a:t>логоритмические</a:t>
            </a:r>
            <a:r>
              <a:rPr lang="ru-RU" altLang="ru-RU" sz="1800" dirty="0" smtClean="0">
                <a:latin typeface="Century Schoolbook" pitchFamily="18" charset="0"/>
              </a:rPr>
              <a:t> игры и упражнения, речевые игры с движениями («Тропинка», «Три медведя», «Музыкальная лесенка» и др.);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 smtClean="0">
                <a:latin typeface="Century Schoolbook" pitchFamily="18" charset="0"/>
              </a:rPr>
              <a:t>- Развитие музыкальных сенсорных способностей – </a:t>
            </a:r>
            <a:r>
              <a:rPr lang="ru-RU" altLang="ru-RU" sz="1800" dirty="0" err="1" smtClean="0">
                <a:latin typeface="Century Schoolbook" pitchFamily="18" charset="0"/>
              </a:rPr>
              <a:t>распевки</a:t>
            </a:r>
            <a:r>
              <a:rPr lang="ru-RU" altLang="ru-RU" sz="1800" dirty="0" smtClean="0">
                <a:latin typeface="Century Schoolbook" pitchFamily="18" charset="0"/>
              </a:rPr>
              <a:t>, музыкально – дидактические игры, игры на музыкальных  инструментах, направленные на развитие метра, тембра, темпа, чистоты интонирования («Дирижер», «Курица и цыплята», «Музыкальные ступеньки» и др.;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 smtClean="0">
                <a:latin typeface="Century Schoolbook" pitchFamily="18" charset="0"/>
              </a:rPr>
              <a:t>- </a:t>
            </a:r>
            <a:r>
              <a:rPr lang="ru-RU" altLang="ru-RU" sz="1800" dirty="0" err="1" smtClean="0">
                <a:latin typeface="Century Schoolbook" pitchFamily="18" charset="0"/>
              </a:rPr>
              <a:t>Формировыание</a:t>
            </a:r>
            <a:r>
              <a:rPr lang="ru-RU" altLang="ru-RU" sz="1800" dirty="0" smtClean="0">
                <a:latin typeface="Century Schoolbook" pitchFamily="18" charset="0"/>
              </a:rPr>
              <a:t> правильного физиологического дыхания («Одуванчик», «Сапожок», «Как пахнет цветок» и др.);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 smtClean="0">
                <a:latin typeface="Century Schoolbook" pitchFamily="18" charset="0"/>
              </a:rPr>
              <a:t>- Развитие общей моторики – динамические игры и </a:t>
            </a:r>
            <a:r>
              <a:rPr lang="ru-RU" altLang="ru-RU" sz="1800" dirty="0" err="1" smtClean="0">
                <a:latin typeface="Century Schoolbook" pitchFamily="18" charset="0"/>
              </a:rPr>
              <a:t>упражненя</a:t>
            </a:r>
            <a:r>
              <a:rPr lang="ru-RU" altLang="ru-RU" sz="1800" dirty="0" smtClean="0">
                <a:latin typeface="Century Schoolbook" pitchFamily="18" charset="0"/>
              </a:rPr>
              <a:t>, направленные на развитие и коррекцию общих двигательных и </a:t>
            </a:r>
            <a:r>
              <a:rPr lang="ru-RU" altLang="ru-RU" sz="1800" dirty="0" err="1" smtClean="0">
                <a:latin typeface="Century Schoolbook" pitchFamily="18" charset="0"/>
              </a:rPr>
              <a:t>координаторных</a:t>
            </a:r>
            <a:r>
              <a:rPr lang="ru-RU" altLang="ru-RU" sz="1800" dirty="0" smtClean="0">
                <a:latin typeface="Century Schoolbook" pitchFamily="18" charset="0"/>
              </a:rPr>
              <a:t> функций («</a:t>
            </a:r>
            <a:r>
              <a:rPr lang="ru-RU" altLang="ru-RU" sz="1800" dirty="0" err="1" smtClean="0">
                <a:latin typeface="Century Schoolbook" pitchFamily="18" charset="0"/>
              </a:rPr>
              <a:t>Дюймовочка</a:t>
            </a:r>
            <a:r>
              <a:rPr lang="ru-RU" altLang="ru-RU" sz="1800" dirty="0" smtClean="0">
                <a:latin typeface="Century Schoolbook" pitchFamily="18" charset="0"/>
              </a:rPr>
              <a:t>», «Каблучок», «Этюды – пантомимы» и др.);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dirty="0" smtClean="0">
                <a:latin typeface="Century Schoolbook" pitchFamily="18" charset="0"/>
              </a:rPr>
              <a:t>- Развитие коммуникативных навыков – коммуникативные танцы – игры («Ворон», «Дождик», «Семейка» и др.).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457200" y="1268413"/>
            <a:ext cx="8362950" cy="72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smtClean="0">
                <a:solidFill>
                  <a:srgbClr val="0000CC"/>
                </a:solidFill>
                <a:latin typeface="Century Schoolbook" pitchFamily="18" charset="0"/>
              </a:rPr>
              <a:t>      </a:t>
            </a:r>
            <a:r>
              <a:rPr lang="ru-RU" altLang="ru-RU" sz="1200" smtClean="0">
                <a:solidFill>
                  <a:srgbClr val="0000CC"/>
                </a:solidFill>
                <a:latin typeface="Century Schoolbook" pitchFamily="18" charset="0"/>
              </a:rPr>
              <a:t>В музыкальном зале создана коррекционно-развивающая среда, позволяющая решать задачи </a:t>
            </a:r>
            <a:r>
              <a:rPr lang="ru-RU" altLang="ru-RU" sz="1200" b="1" smtClean="0">
                <a:solidFill>
                  <a:srgbClr val="FF0000"/>
                </a:solidFill>
                <a:latin typeface="Century Schoolbook" pitchFamily="18" charset="0"/>
              </a:rPr>
              <a:t>коррекции речевых нарушений и развитие слухо-зрительно-двигательной координации</a:t>
            </a:r>
            <a:r>
              <a:rPr lang="ru-RU" altLang="ru-RU" sz="1200" smtClean="0">
                <a:solidFill>
                  <a:srgbClr val="0000CC"/>
                </a:solidFill>
                <a:latin typeface="Century Schoolbook" pitchFamily="18" charset="0"/>
              </a:rPr>
              <a:t> у детей.</a:t>
            </a:r>
          </a:p>
        </p:txBody>
      </p:sp>
      <p:sp>
        <p:nvSpPr>
          <p:cNvPr id="22531" name="WordArt 4"/>
          <p:cNvSpPr>
            <a:spLocks noChangeArrowheads="1" noChangeShapeType="1" noTextEdit="1"/>
          </p:cNvSpPr>
          <p:nvPr/>
        </p:nvSpPr>
        <p:spPr bwMode="auto">
          <a:xfrm>
            <a:off x="2484438" y="260350"/>
            <a:ext cx="5868987" cy="11255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Коррекционно - развивающая 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среда 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музыкального зала и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групповых помещений</a:t>
            </a:r>
          </a:p>
        </p:txBody>
      </p:sp>
      <p:pic>
        <p:nvPicPr>
          <p:cNvPr id="22532" name="Picture 14" descr="музицирова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143986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8" descr="самодельные инструмент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01"/>
          <a:stretch>
            <a:fillRect/>
          </a:stretch>
        </p:blipFill>
        <p:spPr bwMode="auto">
          <a:xfrm>
            <a:off x="684213" y="4221163"/>
            <a:ext cx="20256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Rectangle 9"/>
          <p:cNvSpPr>
            <a:spLocks/>
          </p:cNvSpPr>
          <p:nvPr/>
        </p:nvSpPr>
        <p:spPr bwMode="auto">
          <a:xfrm>
            <a:off x="323850" y="1916113"/>
            <a:ext cx="81057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1400">
                <a:solidFill>
                  <a:srgbClr val="FF0000"/>
                </a:solidFill>
                <a:latin typeface="Century Schoolbook" pitchFamily="18" charset="0"/>
              </a:rPr>
              <a:t>Музыкальное оборудование для развития ритмического, звуковысотного, фонематического слуха </a:t>
            </a:r>
            <a:r>
              <a:rPr lang="ru-RU" altLang="ru-RU" sz="1400">
                <a:latin typeface="Century Schoolbook" pitchFamily="18" charset="0"/>
              </a:rPr>
              <a:t>(разнообразные музыкальные инструменты – свистульки, погремушки, трещетки, музыкальные палочки и др.)</a:t>
            </a:r>
          </a:p>
        </p:txBody>
      </p:sp>
      <p:sp>
        <p:nvSpPr>
          <p:cNvPr id="22535" name="Rectangle 10"/>
          <p:cNvSpPr>
            <a:spLocks/>
          </p:cNvSpPr>
          <p:nvPr/>
        </p:nvSpPr>
        <p:spPr bwMode="auto">
          <a:xfrm>
            <a:off x="395288" y="3141663"/>
            <a:ext cx="81057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1400">
                <a:solidFill>
                  <a:srgbClr val="0033CC"/>
                </a:solidFill>
                <a:latin typeface="Century Schoolbook" pitchFamily="18" charset="0"/>
              </a:rPr>
              <a:t>Музыкально-дидактические игры и пособия для развития общей моторики, физиологического дыхания </a:t>
            </a:r>
            <a:r>
              <a:rPr lang="ru-RU" altLang="ru-RU" sz="1400">
                <a:latin typeface="Century Schoolbook" pitchFamily="18" charset="0"/>
              </a:rPr>
              <a:t>(предметы на поддувание, «Нарисуй музыку», «Металлофончики», «Музыкальная шкатулка» и др.</a:t>
            </a:r>
            <a:endParaRPr lang="ru-RU" altLang="ru-RU" sz="1400">
              <a:solidFill>
                <a:srgbClr val="0033CC"/>
              </a:solidFill>
              <a:latin typeface="Century Schoolbook" pitchFamily="18" charset="0"/>
            </a:endParaRPr>
          </a:p>
        </p:txBody>
      </p:sp>
      <p:sp>
        <p:nvSpPr>
          <p:cNvPr id="22536" name="Rectangle 11"/>
          <p:cNvSpPr>
            <a:spLocks/>
          </p:cNvSpPr>
          <p:nvPr/>
        </p:nvSpPr>
        <p:spPr bwMode="auto">
          <a:xfrm>
            <a:off x="2843213" y="4221163"/>
            <a:ext cx="568801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1400">
                <a:solidFill>
                  <a:srgbClr val="0066CC"/>
                </a:solidFill>
                <a:latin typeface="Century Schoolbook" pitchFamily="18" charset="0"/>
              </a:rPr>
              <a:t>Фонограммы для развития тембрового, ритмического и фонематического слуха </a:t>
            </a:r>
            <a:r>
              <a:rPr lang="ru-RU" altLang="ru-RU" sz="1400">
                <a:latin typeface="Century Schoolbook" pitchFamily="18" charset="0"/>
              </a:rPr>
              <a:t>( Звуки природы – морской прибой, шторм на море; Музыка леса и др.)</a:t>
            </a:r>
          </a:p>
        </p:txBody>
      </p:sp>
      <p:pic>
        <p:nvPicPr>
          <p:cNvPr id="22537" name="Picture 8" descr="музицирование 00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1F3F2"/>
              </a:clrFrom>
              <a:clrTo>
                <a:srgbClr val="F1F3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388" y="4797425"/>
            <a:ext cx="1373187" cy="186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507413" cy="3298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altLang="ru-RU" sz="2000" cap="none" dirty="0">
                <a:latin typeface="Comic Sans MS" panose="030F0702030302020204" pitchFamily="66" charset="0"/>
              </a:rPr>
              <a:t>О</a:t>
            </a:r>
            <a:r>
              <a:rPr lang="ru-RU" altLang="ru-RU" sz="2000" cap="none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ценка </a:t>
            </a:r>
            <a:r>
              <a:rPr lang="ru-RU" altLang="ru-RU" sz="2000" cap="none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полученных результатов</a:t>
            </a:r>
            <a:r>
              <a:rPr lang="ru-RU" altLang="ru-RU" sz="2600" cap="none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ru-RU" altLang="ru-RU" sz="2600" cap="none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ru-RU" altLang="ru-RU" sz="2400" b="1" i="1" cap="none" dirty="0" smtClean="0">
                <a:solidFill>
                  <a:srgbClr val="FF6600"/>
                </a:solidFill>
                <a:latin typeface="Century Schoolbook" pitchFamily="18" charset="0"/>
              </a:rPr>
              <a:t>ДР  - динамическая сторона речи </a:t>
            </a:r>
            <a:r>
              <a:rPr lang="ru-RU" altLang="ru-RU" sz="1400" b="1" i="1" cap="none" dirty="0" smtClean="0">
                <a:solidFill>
                  <a:schemeClr val="tx1"/>
                </a:solidFill>
                <a:latin typeface="Century Schoolbook" pitchFamily="18" charset="0"/>
              </a:rPr>
              <a:t>(Обследования темпа, тембра, ритма, метра – Диагностика музыкальных способностей детей дошкольного возраста К.В. Тарасовой; логопедическое обследование темпа, ритма, интонации – Методика психолого-логопедического обследования детей с нарушениями речи </a:t>
            </a:r>
            <a:r>
              <a:rPr lang="ru-RU" altLang="ru-RU" sz="1400" b="1" i="1" cap="none" dirty="0" err="1" smtClean="0">
                <a:solidFill>
                  <a:schemeClr val="tx1"/>
                </a:solidFill>
                <a:latin typeface="Century Schoolbook" pitchFamily="18" charset="0"/>
              </a:rPr>
              <a:t>Г.А.Волковой</a:t>
            </a:r>
            <a:r>
              <a:rPr lang="ru-RU" altLang="ru-RU" sz="1400" b="1" i="1" cap="none" dirty="0" smtClean="0">
                <a:solidFill>
                  <a:schemeClr val="tx1"/>
                </a:solidFill>
                <a:latin typeface="Century Schoolbook" pitchFamily="18" charset="0"/>
              </a:rPr>
              <a:t>)</a:t>
            </a:r>
            <a:br>
              <a:rPr lang="ru-RU" altLang="ru-RU" sz="1400" b="1" i="1" cap="none" dirty="0" smtClean="0">
                <a:solidFill>
                  <a:schemeClr val="tx1"/>
                </a:solidFill>
                <a:latin typeface="Century Schoolbook" pitchFamily="18" charset="0"/>
              </a:rPr>
            </a:br>
            <a:r>
              <a:rPr lang="ru-RU" altLang="ru-RU" sz="2400" b="1" i="1" cap="none" dirty="0" smtClean="0">
                <a:solidFill>
                  <a:srgbClr val="FF6600"/>
                </a:solidFill>
                <a:latin typeface="Century Schoolbook" pitchFamily="18" charset="0"/>
              </a:rPr>
              <a:t>ОМ – общая моторика </a:t>
            </a:r>
            <a:r>
              <a:rPr lang="ru-RU" altLang="ru-RU" sz="1200" b="1" i="1" cap="none" dirty="0" smtClean="0">
                <a:solidFill>
                  <a:schemeClr val="tx1"/>
                </a:solidFill>
                <a:latin typeface="Century Schoolbook" pitchFamily="18" charset="0"/>
              </a:rPr>
              <a:t>(Обследование музыкального ритма, динамической отзывчивости </a:t>
            </a:r>
            <a:r>
              <a:rPr lang="ru-RU" altLang="ru-RU" sz="1400" b="1" i="1" cap="none" dirty="0" smtClean="0">
                <a:solidFill>
                  <a:schemeClr val="tx1"/>
                </a:solidFill>
                <a:latin typeface="Century Schoolbook" pitchFamily="18" charset="0"/>
              </a:rPr>
              <a:t>Диагностика музыкальных способностей детей дошкольного возраста К.В. Тарасовой; л</a:t>
            </a:r>
            <a:r>
              <a:rPr lang="ru-RU" altLang="ru-RU" sz="1200" b="1" i="1" cap="none" dirty="0" smtClean="0">
                <a:solidFill>
                  <a:schemeClr val="tx1"/>
                </a:solidFill>
                <a:latin typeface="Century Schoolbook" pitchFamily="18" charset="0"/>
              </a:rPr>
              <a:t>огопедическое обследование психомоторных функций (статическая и динамическая координация движений, переключаемость движений, пространственная организация движений - </a:t>
            </a:r>
            <a:r>
              <a:rPr lang="ru-RU" altLang="ru-RU" sz="1400" b="1" i="1" cap="none" dirty="0" smtClean="0">
                <a:solidFill>
                  <a:schemeClr val="tx1"/>
                </a:solidFill>
                <a:latin typeface="Century Schoolbook" pitchFamily="18" charset="0"/>
              </a:rPr>
              <a:t>Методика психолого-логопедического обследования детей с нарушениями речи </a:t>
            </a:r>
            <a:r>
              <a:rPr lang="ru-RU" altLang="ru-RU" sz="1400" b="1" i="1" cap="none" dirty="0" err="1" smtClean="0">
                <a:solidFill>
                  <a:schemeClr val="tx1"/>
                </a:solidFill>
                <a:latin typeface="Century Schoolbook" pitchFamily="18" charset="0"/>
              </a:rPr>
              <a:t>Г.А.Волковой</a:t>
            </a:r>
            <a:r>
              <a:rPr lang="ru-RU" altLang="ru-RU" sz="1400" b="1" i="1" cap="none" dirty="0" smtClean="0">
                <a:solidFill>
                  <a:schemeClr val="tx1"/>
                </a:solidFill>
                <a:latin typeface="Century Schoolbook" pitchFamily="18" charset="0"/>
              </a:rPr>
              <a:t>)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3861048"/>
            <a:ext cx="5110071" cy="21399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idx="1"/>
          </p:nvPr>
        </p:nvSpPr>
        <p:spPr>
          <a:xfrm>
            <a:off x="642711" y="1948282"/>
            <a:ext cx="8002588" cy="8636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200" dirty="0" smtClean="0"/>
              <a:t>        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200" dirty="0" smtClean="0"/>
              <a:t>   </a:t>
            </a:r>
            <a:r>
              <a:rPr lang="ru-RU" altLang="ru-RU" sz="3200" b="1" dirty="0" err="1" smtClean="0">
                <a:solidFill>
                  <a:srgbClr val="FF6600"/>
                </a:solidFill>
                <a:latin typeface="Comic Sans MS" panose="030F0702030302020204" pitchFamily="66" charset="0"/>
              </a:rPr>
              <a:t>Логоритмика</a:t>
            </a:r>
            <a:r>
              <a:rPr lang="ru-RU" altLang="ru-RU" sz="3200" dirty="0" smtClean="0"/>
              <a:t> – </a:t>
            </a:r>
            <a:r>
              <a:rPr lang="ru-RU" altLang="ru-RU" sz="3200" dirty="0" smtClean="0">
                <a:latin typeface="Comic Sans MS" panose="030F0702030302020204" pitchFamily="66" charset="0"/>
              </a:rPr>
              <a:t>система двигательных упражнений, в которых различные движения (корпуса, головы, рук, ног) сочетаются с музыкой и произнесением определенного речевого материала (фраз, слов, слогов, звуков).</a:t>
            </a:r>
          </a:p>
        </p:txBody>
      </p:sp>
      <p:sp>
        <p:nvSpPr>
          <p:cNvPr id="9219" name="Rectangle 6"/>
          <p:cNvSpPr>
            <a:spLocks/>
          </p:cNvSpPr>
          <p:nvPr/>
        </p:nvSpPr>
        <p:spPr bwMode="auto">
          <a:xfrm>
            <a:off x="684213" y="333375"/>
            <a:ext cx="8002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200">
                <a:latin typeface="Century Schoolbook" pitchFamily="18" charset="0"/>
              </a:rPr>
              <a:t>        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200">
                <a:latin typeface="Century Schoolbook" pitchFamily="18" charset="0"/>
              </a:rPr>
              <a:t>   </a:t>
            </a:r>
            <a:endParaRPr lang="ru-RU" altLang="ru-RU" sz="1200">
              <a:latin typeface="Comic Sans MS" panose="030F0702030302020204" pitchFamily="66" charset="0"/>
            </a:endParaRPr>
          </a:p>
        </p:txBody>
      </p:sp>
      <p:sp>
        <p:nvSpPr>
          <p:cNvPr id="9220" name="WordArt 7"/>
          <p:cNvSpPr>
            <a:spLocks noChangeArrowheads="1" noChangeShapeType="1" noTextEdit="1"/>
          </p:cNvSpPr>
          <p:nvPr/>
        </p:nvSpPr>
        <p:spPr bwMode="auto">
          <a:xfrm>
            <a:off x="1619250" y="0"/>
            <a:ext cx="6192838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Понятийный словарь</a:t>
            </a:r>
          </a:p>
        </p:txBody>
      </p:sp>
      <p:pic>
        <p:nvPicPr>
          <p:cNvPr id="77832" name="Picture 8" descr="скрипичный ключ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839" y="4133774"/>
            <a:ext cx="115252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9" descr="гп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41725"/>
            <a:ext cx="576262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10" descr="гп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029" y="4437112"/>
            <a:ext cx="576263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58  0.125 0.16647  C 0.125 0.25837  0.069 0.33295  0 0.33295  C -0.069 0.33295  -0.125 0.25837  -0.125 0.16647  C -0.125 0.07458  -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260350" y="4077072"/>
            <a:ext cx="8191500" cy="136842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altLang="ru-RU" b="1" dirty="0" err="1" smtClean="0">
                <a:solidFill>
                  <a:srgbClr val="FF0000"/>
                </a:solidFill>
              </a:rPr>
              <a:t>Дислалия</a:t>
            </a:r>
            <a:r>
              <a:rPr lang="ru-RU" altLang="ru-RU" dirty="0" smtClean="0">
                <a:solidFill>
                  <a:srgbClr val="FF0000"/>
                </a:solidFill>
              </a:rPr>
              <a:t> </a:t>
            </a:r>
            <a:r>
              <a:rPr lang="ru-RU" altLang="ru-RU" dirty="0" smtClean="0"/>
              <a:t>– </a:t>
            </a:r>
            <a:r>
              <a:rPr lang="ru-RU" altLang="ru-RU" dirty="0" smtClean="0">
                <a:solidFill>
                  <a:srgbClr val="FF6600"/>
                </a:solidFill>
              </a:rPr>
              <a:t>нарушение звукопроизношения при нормальном слухе и сохранном иннервации речевого аппарата.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b="1" dirty="0" smtClean="0">
                <a:solidFill>
                  <a:srgbClr val="008000"/>
                </a:solidFill>
              </a:rPr>
              <a:t>Дизартрия</a:t>
            </a:r>
            <a:r>
              <a:rPr lang="ru-RU" altLang="ru-RU" dirty="0" smtClean="0"/>
              <a:t> – </a:t>
            </a:r>
            <a:r>
              <a:rPr lang="ru-RU" altLang="ru-RU" dirty="0" smtClean="0">
                <a:solidFill>
                  <a:srgbClr val="0000CC"/>
                </a:solidFill>
              </a:rPr>
              <a:t>нарушение </a:t>
            </a:r>
            <a:r>
              <a:rPr lang="ru-RU" altLang="ru-RU" dirty="0" err="1" smtClean="0">
                <a:solidFill>
                  <a:srgbClr val="0000CC"/>
                </a:solidFill>
              </a:rPr>
              <a:t>звукопроизносительной</a:t>
            </a:r>
            <a:r>
              <a:rPr lang="ru-RU" altLang="ru-RU" dirty="0" smtClean="0">
                <a:solidFill>
                  <a:srgbClr val="0000CC"/>
                </a:solidFill>
              </a:rPr>
              <a:t> стороны речи, обусловленное органической недостаточностью иннервации речевого аппарата.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b="1" dirty="0" err="1" smtClean="0"/>
              <a:t>Ринолалия</a:t>
            </a:r>
            <a:r>
              <a:rPr lang="ru-RU" altLang="ru-RU" dirty="0" smtClean="0"/>
              <a:t> – </a:t>
            </a:r>
            <a:r>
              <a:rPr lang="ru-RU" altLang="ru-RU" dirty="0" smtClean="0">
                <a:solidFill>
                  <a:srgbClr val="FF66FF"/>
                </a:solidFill>
              </a:rPr>
              <a:t>нарушение тембра голоса и звукопроизношения, обусловленное </a:t>
            </a:r>
            <a:r>
              <a:rPr lang="ru-RU" altLang="ru-RU" dirty="0" err="1" smtClean="0">
                <a:solidFill>
                  <a:srgbClr val="FF66FF"/>
                </a:solidFill>
              </a:rPr>
              <a:t>анатомо</a:t>
            </a:r>
            <a:r>
              <a:rPr lang="ru-RU" altLang="ru-RU" dirty="0" smtClean="0">
                <a:solidFill>
                  <a:srgbClr val="FF66FF"/>
                </a:solidFill>
              </a:rPr>
              <a:t> – физиологическими дефектами речевого аппарата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b="1" dirty="0" smtClean="0">
                <a:solidFill>
                  <a:srgbClr val="002060"/>
                </a:solidFill>
              </a:rPr>
              <a:t>Заикание</a:t>
            </a:r>
            <a:r>
              <a:rPr lang="ru-RU" altLang="ru-RU" dirty="0" smtClean="0"/>
              <a:t> – </a:t>
            </a:r>
            <a:r>
              <a:rPr lang="ru-RU" altLang="ru-RU" dirty="0" smtClean="0">
                <a:solidFill>
                  <a:schemeClr val="accent6">
                    <a:lumMod val="75000"/>
                  </a:schemeClr>
                </a:solidFill>
              </a:rPr>
              <a:t>нарушение </a:t>
            </a:r>
            <a:r>
              <a:rPr lang="ru-RU" altLang="ru-RU" dirty="0" err="1" smtClean="0">
                <a:solidFill>
                  <a:schemeClr val="accent6">
                    <a:lumMod val="75000"/>
                  </a:schemeClr>
                </a:solidFill>
              </a:rPr>
              <a:t>темпоритмической</a:t>
            </a:r>
            <a:r>
              <a:rPr lang="ru-RU" altLang="ru-RU" dirty="0" smtClean="0">
                <a:solidFill>
                  <a:schemeClr val="accent6">
                    <a:lumMod val="75000"/>
                  </a:schemeClr>
                </a:solidFill>
              </a:rPr>
              <a:t> организации речи, обусловленное судорожным состоянием мышц речевого аппарата.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95288" y="260350"/>
            <a:ext cx="7921625" cy="11525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3050" indent="-273050" algn="jus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ru-RU" sz="2400" b="1" dirty="0">
                <a:solidFill>
                  <a:schemeClr val="accent1"/>
                </a:solidFill>
                <a:latin typeface="Century Schoolbook" pitchFamily="18" charset="0"/>
              </a:rPr>
              <a:t>ФФНР</a:t>
            </a:r>
            <a:r>
              <a:rPr lang="ru-RU" sz="2400" dirty="0">
                <a:solidFill>
                  <a:schemeClr val="accent1"/>
                </a:solidFill>
                <a:latin typeface="Century Schoolbook" pitchFamily="18" charset="0"/>
              </a:rPr>
              <a:t> – нарушение процесса формирования произносительной системы родного языка у детей с различными речевыми расстройствами вследствие дефектов восприятия и произношения фонем.</a:t>
            </a:r>
          </a:p>
          <a:p>
            <a:pPr marL="273050" indent="-273050" algn="just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ru-RU" sz="2400" b="1" dirty="0">
                <a:solidFill>
                  <a:srgbClr val="002060"/>
                </a:solidFill>
                <a:latin typeface="Century Schoolbook" pitchFamily="18" charset="0"/>
              </a:rPr>
              <a:t>ОНР</a:t>
            </a:r>
            <a:r>
              <a:rPr lang="ru-RU" sz="2400" dirty="0">
                <a:solidFill>
                  <a:srgbClr val="002060"/>
                </a:solidFill>
                <a:latin typeface="Century Schoolbook" pitchFamily="18" charset="0"/>
              </a:rPr>
              <a:t> – сложные речевые расстройства, при которых нарушено формирование всех компонентов речевой системы, относящихся к звуковой и смысловой стороне речи.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/>
          </p:cNvSpPr>
          <p:nvPr>
            <p:ph idx="1"/>
          </p:nvPr>
        </p:nvSpPr>
        <p:spPr>
          <a:xfrm>
            <a:off x="179512" y="260647"/>
            <a:ext cx="8363272" cy="3719215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latin typeface="Comic Sans MS" panose="030F0702030302020204" pitchFamily="66" charset="0"/>
              </a:rPr>
              <a:t>Вопросы работы с детьми с нарушением речи выделены в следующих нормативных документах:</a:t>
            </a:r>
          </a:p>
          <a:p>
            <a:pPr algn="ctr" eaLnBrk="1" hangingPunct="1"/>
            <a:r>
              <a:rPr lang="ru-RU" altLang="ru-RU" sz="2100" dirty="0" smtClean="0">
                <a:solidFill>
                  <a:srgbClr val="FF6600"/>
                </a:solidFill>
                <a:latin typeface="Century Schoolbook" pitchFamily="18" charset="0"/>
              </a:rPr>
              <a:t>В законе РФ «Об образовании « от 10.07.1992г. № 3266 – 1 в редакции от 23.12.2003 № 186 – ФЗ определены права и социальная поддержка воспитанников с ограниченными возможностями здоровья.</a:t>
            </a:r>
          </a:p>
          <a:p>
            <a:pPr algn="ctr" eaLnBrk="1" hangingPunct="1"/>
            <a:r>
              <a:rPr lang="ru-RU" altLang="ru-RU" sz="2100" dirty="0" smtClean="0">
                <a:solidFill>
                  <a:srgbClr val="FF6600"/>
                </a:solidFill>
                <a:latin typeface="Century Schoolbook" pitchFamily="18" charset="0"/>
              </a:rPr>
              <a:t>В приказе МО РФ от 22.08.98г. № 448 «Об утверждении документов по проведению аттестации и государственной аккредитации дошкольных образовательных учреждений», где изложены временные (примерные) требования к содержанию и методам воспитания и обучения, реализуемым в дошкольном образовательном учреждении, определена необходимость в организации работы с детьми в учете их возрастных и индивидуальных особенностях развития.</a:t>
            </a:r>
            <a:endParaRPr lang="ru-RU" altLang="ru-RU" sz="2100" dirty="0" smtClean="0">
              <a:solidFill>
                <a:srgbClr val="FF6600"/>
              </a:solidFill>
              <a:latin typeface="Century Schoolbook" pitchFamily="18" charset="0"/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395288" y="4005263"/>
            <a:ext cx="4897437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 sz="1600" b="1" i="1">
              <a:solidFill>
                <a:schemeClr val="accent2"/>
              </a:solidFill>
              <a:latin typeface="Century Schoolbook" pitchFamily="18" charset="0"/>
            </a:endParaRPr>
          </a:p>
        </p:txBody>
      </p:sp>
      <p:sp>
        <p:nvSpPr>
          <p:cNvPr id="11268" name="Rectangle 9"/>
          <p:cNvSpPr>
            <a:spLocks noChangeArrowheads="1"/>
          </p:cNvSpPr>
          <p:nvPr/>
        </p:nvSpPr>
        <p:spPr bwMode="auto">
          <a:xfrm>
            <a:off x="467544" y="3979863"/>
            <a:ext cx="778720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1600" dirty="0">
                <a:solidFill>
                  <a:srgbClr val="FF6600"/>
                </a:solidFill>
                <a:latin typeface="Times New Roman" panose="02020603050405020304" pitchFamily="18" charset="0"/>
              </a:rPr>
              <a:t>В программе развития и воспитания детей в детском саду «Детство (под ред. Т.И. Бабаевой и др.,1998г.), Развитие музыкальных способностей дошкольников «Гармония» (под ред. К.В. Тарасовой,1996г.) среди основных задач выделяется формирование у ребенка способов пользования средствами (голосом, движением, </a:t>
            </a:r>
            <a:r>
              <a:rPr lang="ru-RU" altLang="ru-RU" sz="1600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музицированием</a:t>
            </a:r>
            <a:r>
              <a:rPr lang="ru-RU" altLang="ru-RU" sz="1600" dirty="0">
                <a:solidFill>
                  <a:srgbClr val="FF6600"/>
                </a:solidFill>
                <a:latin typeface="Times New Roman" panose="02020603050405020304" pitchFamily="18" charset="0"/>
              </a:rPr>
              <a:t>) для создания выразительного художественного образа. Отмечается, что в </a:t>
            </a:r>
            <a:r>
              <a:rPr lang="ru-RU" altLang="ru-RU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музыкальном движении эффективно формируется вся система музыкальных способностей</a:t>
            </a:r>
            <a:r>
              <a:rPr lang="ru-RU" altLang="ru-RU" sz="1600" dirty="0">
                <a:solidFill>
                  <a:srgbClr val="FF6600"/>
                </a:solidFill>
                <a:latin typeface="Times New Roman" panose="02020603050405020304" pitchFamily="18" charset="0"/>
              </a:rPr>
              <a:t> и др.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141663"/>
            <a:ext cx="5184775" cy="31448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ru-RU" sz="2000" smtClean="0">
              <a:solidFill>
                <a:srgbClr val="FF0000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rgbClr val="FF0000"/>
                </a:solidFill>
                <a:latin typeface="Century Schoolbook" pitchFamily="18" charset="0"/>
              </a:rPr>
              <a:t>метод Э.Жака -  Далькроза: при помощи сочетания ритма, музыки и движения решается задача «Воспитания ритма при помощи ритма». Ритмика по системе Э. Жака-Далькроза основана на принципе интереса и доступности;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>
                <a:solidFill>
                  <a:schemeClr val="hlink"/>
                </a:solidFill>
                <a:latin typeface="Century Schoolbook" pitchFamily="18" charset="0"/>
              </a:rPr>
              <a:t>технология О.С. Боромыковой «Коррекция речи и движения с музыкальным сопровождением».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smtClean="0">
              <a:solidFill>
                <a:schemeClr val="hlink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altLang="ru-RU" sz="2000" smtClean="0">
              <a:solidFill>
                <a:srgbClr val="008000"/>
              </a:solidFill>
              <a:latin typeface="Century Schoolbook" pitchFamily="18" charset="0"/>
            </a:endParaRPr>
          </a:p>
        </p:txBody>
      </p:sp>
      <p:sp>
        <p:nvSpPr>
          <p:cNvPr id="12291" name="WordArt 5"/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843463" cy="11255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МЕТОДОЛОГИЧЕСКАЯ   ОСНОВА:</a:t>
            </a:r>
          </a:p>
        </p:txBody>
      </p:sp>
      <p:pic>
        <p:nvPicPr>
          <p:cNvPr id="12292" name="Picture 6" descr="i1183r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357563"/>
            <a:ext cx="3313113" cy="262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7"/>
          <p:cNvSpPr>
            <a:spLocks/>
          </p:cNvSpPr>
          <p:nvPr/>
        </p:nvSpPr>
        <p:spPr bwMode="auto">
          <a:xfrm>
            <a:off x="611188" y="1412875"/>
            <a:ext cx="80025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1200">
                <a:latin typeface="Century Schoolbook" pitchFamily="18" charset="0"/>
              </a:rPr>
              <a:t>         </a:t>
            </a:r>
            <a:r>
              <a:rPr lang="ru-RU" altLang="ru-RU" sz="2000">
                <a:solidFill>
                  <a:schemeClr val="hlink"/>
                </a:solidFill>
                <a:latin typeface="Century Schoolbook" pitchFamily="18" charset="0"/>
              </a:rPr>
              <a:t>исследования А.В.Запорожца о влиянии развития системы движений на развитие психических процессов;</a:t>
            </a:r>
          </a:p>
        </p:txBody>
      </p:sp>
      <p:sp>
        <p:nvSpPr>
          <p:cNvPr id="12294" name="Rectangle 8"/>
          <p:cNvSpPr>
            <a:spLocks/>
          </p:cNvSpPr>
          <p:nvPr/>
        </p:nvSpPr>
        <p:spPr bwMode="auto">
          <a:xfrm>
            <a:off x="539750" y="1989138"/>
            <a:ext cx="80025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200">
                <a:latin typeface="Century Schoolbook" pitchFamily="18" charset="0"/>
              </a:rPr>
              <a:t>        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r>
              <a:rPr lang="ru-RU" altLang="ru-RU" sz="1200">
                <a:latin typeface="Century Schoolbook" pitchFamily="18" charset="0"/>
              </a:rPr>
              <a:t>   </a:t>
            </a:r>
            <a:r>
              <a:rPr lang="ru-RU" altLang="ru-RU" sz="2000">
                <a:solidFill>
                  <a:srgbClr val="FF0000"/>
                </a:solidFill>
                <a:latin typeface="Century Schoolbook" pitchFamily="18" charset="0"/>
              </a:rPr>
              <a:t>исследования теоретических, методических и практических аспектов использования логоритмики в дошкольных учреждениях В.А. Гиляровского, Ю.А. Флоренской, В.А. Гринер, Н. А. Рычковой;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393113" cy="2447925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ru-RU" altLang="ru-RU" sz="1800" b="1" smtClean="0">
              <a:solidFill>
                <a:srgbClr val="FF0000"/>
              </a:solidFill>
              <a:latin typeface="Century Schoolbook" pitchFamily="18" charset="0"/>
            </a:endParaRPr>
          </a:p>
          <a:p>
            <a:pPr algn="ctr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1800" b="1" smtClean="0">
                <a:solidFill>
                  <a:srgbClr val="FF0000"/>
                </a:solidFill>
                <a:latin typeface="Century Schoolbook" pitchFamily="18" charset="0"/>
              </a:rPr>
              <a:t>Работа осуществляется с учетом общедидактических и </a:t>
            </a:r>
            <a:r>
              <a:rPr lang="ru-RU" altLang="ru-RU" sz="2000" b="1" smtClean="0">
                <a:latin typeface="Comic Sans MS" panose="030F0702030302020204" pitchFamily="66" charset="0"/>
              </a:rPr>
              <a:t>специфических</a:t>
            </a:r>
            <a:r>
              <a:rPr lang="ru-RU" altLang="ru-RU" sz="1800" b="1" smtClean="0">
                <a:solidFill>
                  <a:srgbClr val="FF0000"/>
                </a:solidFill>
                <a:latin typeface="Century Schoolbook" pitchFamily="18" charset="0"/>
              </a:rPr>
              <a:t> принципов: </a:t>
            </a:r>
          </a:p>
          <a:p>
            <a:pPr algn="ctr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2800" b="1" smtClean="0">
                <a:solidFill>
                  <a:srgbClr val="FF0000"/>
                </a:solidFill>
                <a:latin typeface="Century Schoolbook" pitchFamily="18" charset="0"/>
              </a:rPr>
              <a:t>1. Принцип развития</a:t>
            </a:r>
            <a:r>
              <a:rPr lang="ru-RU" altLang="ru-RU" smtClean="0">
                <a:solidFill>
                  <a:srgbClr val="FF0000"/>
                </a:solidFill>
                <a:latin typeface="Century Schoolbook" pitchFamily="18" charset="0"/>
              </a:rPr>
              <a:t> –</a:t>
            </a:r>
          </a:p>
          <a:p>
            <a:pPr algn="just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2000" b="1" smtClean="0">
                <a:solidFill>
                  <a:srgbClr val="FF0000"/>
                </a:solidFill>
                <a:latin typeface="Century Schoolbook" pitchFamily="18" charset="0"/>
              </a:rPr>
              <a:t>обуславливает одновременное осуществление, в процессе двигательной деятельности, умственное, нравственное, эстетическое и сенсорное воспитание детей с нарушениями речи.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ru-RU" altLang="ru-RU" sz="2000" b="1" smtClean="0">
              <a:solidFill>
                <a:srgbClr val="FF6600"/>
              </a:solidFill>
              <a:latin typeface="Century Schoolbook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95288" y="3716338"/>
            <a:ext cx="8316912" cy="265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</a:pPr>
            <a:endParaRPr lang="ru-RU" altLang="ru-RU" sz="2000" b="1">
              <a:solidFill>
                <a:srgbClr val="FF6600"/>
              </a:solidFill>
              <a:latin typeface="Century Schoolbook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2800" b="1">
                <a:solidFill>
                  <a:schemeClr val="hlink"/>
                </a:solidFill>
                <a:latin typeface="Century Schoolbook" pitchFamily="18" charset="0"/>
              </a:rPr>
              <a:t>2. Принцип всестороннего воздействия –</a:t>
            </a:r>
          </a:p>
          <a:p>
            <a:pPr algn="just" eaLnBrk="1" hangingPunct="1">
              <a:lnSpc>
                <a:spcPct val="7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2800" b="1">
                <a:solidFill>
                  <a:schemeClr val="hlink"/>
                </a:solidFill>
                <a:latin typeface="Century Schoolbook" pitchFamily="18" charset="0"/>
              </a:rPr>
              <a:t> </a:t>
            </a:r>
            <a:r>
              <a:rPr lang="ru-RU" altLang="ru-RU" sz="2000" b="1">
                <a:solidFill>
                  <a:schemeClr val="hlink"/>
                </a:solidFill>
                <a:latin typeface="Century Schoolbook" pitchFamily="18" charset="0"/>
              </a:rPr>
              <a:t>обуславливает общее влияние на организм ребенка действий  - ритмических и логоритмическиех средств, способствующих повышению общей тренированности организма, позволяющие совершенствовать общие нервнорефлекторные механизмы регуляции, создающие новые взаимоотношения между функциональными системами организма.</a:t>
            </a:r>
          </a:p>
        </p:txBody>
      </p:sp>
      <p:sp>
        <p:nvSpPr>
          <p:cNvPr id="13316" name="WordArt 5"/>
          <p:cNvSpPr>
            <a:spLocks noChangeArrowheads="1" noChangeShapeType="1" noTextEdit="1"/>
          </p:cNvSpPr>
          <p:nvPr/>
        </p:nvSpPr>
        <p:spPr bwMode="auto">
          <a:xfrm>
            <a:off x="1116013" y="0"/>
            <a:ext cx="3887787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Принципы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32593" y="2575719"/>
            <a:ext cx="8462963" cy="16510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3000" dirty="0" smtClean="0">
                <a:solidFill>
                  <a:srgbClr val="FF0000"/>
                </a:solidFill>
                <a:latin typeface="Century Schoolbook" pitchFamily="18" charset="0"/>
              </a:rPr>
              <a:t>4. </a:t>
            </a:r>
            <a:r>
              <a:rPr lang="ru-RU" altLang="ru-RU" sz="3000" b="1" dirty="0" smtClean="0">
                <a:solidFill>
                  <a:srgbClr val="FF0000"/>
                </a:solidFill>
                <a:latin typeface="Century Schoolbook" pitchFamily="18" charset="0"/>
              </a:rPr>
              <a:t>Принцип комплексности – </a:t>
            </a:r>
          </a:p>
          <a:p>
            <a:pPr algn="ctr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2200" b="1" dirty="0" smtClean="0">
                <a:solidFill>
                  <a:srgbClr val="FF6600"/>
                </a:solidFill>
                <a:latin typeface="Century Schoolbook" pitchFamily="18" charset="0"/>
              </a:rPr>
              <a:t>обуславливает связь </a:t>
            </a:r>
            <a:r>
              <a:rPr lang="ru-RU" altLang="ru-RU" sz="2200" b="1" dirty="0" err="1" smtClean="0">
                <a:solidFill>
                  <a:srgbClr val="FF6600"/>
                </a:solidFill>
                <a:latin typeface="Century Schoolbook" pitchFamily="18" charset="0"/>
              </a:rPr>
              <a:t>логоритримических</a:t>
            </a:r>
            <a:r>
              <a:rPr lang="ru-RU" altLang="ru-RU" sz="2200" b="1" dirty="0" smtClean="0">
                <a:solidFill>
                  <a:srgbClr val="FF6600"/>
                </a:solidFill>
                <a:latin typeface="Century Schoolbook" pitchFamily="18" charset="0"/>
              </a:rPr>
              <a:t> игр и упражнений с другими медико-психолого-педагогическими воздействиями и основными видами музыкальной деятельности.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4340" name="Rectangle 3"/>
          <p:cNvSpPr txBox="1">
            <a:spLocks noChangeArrowheads="1"/>
          </p:cNvSpPr>
          <p:nvPr/>
        </p:nvSpPr>
        <p:spPr bwMode="auto">
          <a:xfrm>
            <a:off x="312230" y="265906"/>
            <a:ext cx="8436233" cy="230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2400" dirty="0">
                <a:solidFill>
                  <a:srgbClr val="009900"/>
                </a:solidFill>
                <a:latin typeface="Century Schoolbook" pitchFamily="18" charset="0"/>
              </a:rPr>
              <a:t>3. </a:t>
            </a:r>
            <a:r>
              <a:rPr lang="ru-RU" altLang="ru-RU" sz="2800" dirty="0" err="1">
                <a:solidFill>
                  <a:srgbClr val="009900"/>
                </a:solidFill>
                <a:latin typeface="Century Schoolbook" pitchFamily="18" charset="0"/>
              </a:rPr>
              <a:t>Э</a:t>
            </a:r>
            <a:r>
              <a:rPr lang="ru-RU" altLang="ru-RU" sz="2800" b="1" dirty="0" err="1">
                <a:solidFill>
                  <a:srgbClr val="009900"/>
                </a:solidFill>
                <a:latin typeface="Century Schoolbook" pitchFamily="18" charset="0"/>
              </a:rPr>
              <a:t>тиопатогенетический</a:t>
            </a:r>
            <a:r>
              <a:rPr lang="ru-RU" altLang="ru-RU" sz="2800" b="1" dirty="0">
                <a:solidFill>
                  <a:srgbClr val="009900"/>
                </a:solidFill>
                <a:latin typeface="Century Schoolbook" pitchFamily="18" charset="0"/>
              </a:rPr>
              <a:t> принцип-</a:t>
            </a: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2400" b="1" dirty="0">
                <a:solidFill>
                  <a:srgbClr val="FF6600"/>
                </a:solidFill>
                <a:latin typeface="Century Schoolbook" pitchFamily="18" charset="0"/>
              </a:rPr>
              <a:t>позволяет осуществлять дифференцированное построение музыкальных занятий с использованием </a:t>
            </a:r>
            <a:r>
              <a:rPr lang="ru-RU" altLang="ru-RU" sz="2400" b="1" dirty="0" err="1">
                <a:solidFill>
                  <a:srgbClr val="FF6600"/>
                </a:solidFill>
                <a:latin typeface="Century Schoolbook" pitchFamily="18" charset="0"/>
              </a:rPr>
              <a:t>логоритмических</a:t>
            </a:r>
            <a:r>
              <a:rPr lang="ru-RU" altLang="ru-RU" sz="2400" b="1" dirty="0">
                <a:solidFill>
                  <a:srgbClr val="FF6600"/>
                </a:solidFill>
                <a:latin typeface="Century Schoolbook" pitchFamily="18" charset="0"/>
              </a:rPr>
              <a:t> игр и упражнений в зависимости от причины и патогенеза речевого нарушения.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-160844" y="4725144"/>
            <a:ext cx="8501062" cy="10715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ctr" fontAlgn="auto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400" i="1" dirty="0" err="1">
                <a:solidFill>
                  <a:srgbClr val="FF0000"/>
                </a:solidFill>
                <a:latin typeface="+mn-lt"/>
              </a:rPr>
              <a:t>Общедидактические</a:t>
            </a:r>
            <a:r>
              <a:rPr lang="ru-RU" sz="2400" i="1" dirty="0">
                <a:solidFill>
                  <a:srgbClr val="FF0000"/>
                </a:solidFill>
                <a:latin typeface="+mn-lt"/>
              </a:rPr>
              <a:t> и специфические принципы связаны между собой и определили единство развития и коррекции функциональных </a:t>
            </a:r>
            <a:r>
              <a:rPr lang="ru-RU" sz="2400" i="1" dirty="0" err="1">
                <a:solidFill>
                  <a:srgbClr val="FF0000"/>
                </a:solidFill>
                <a:latin typeface="+mn-lt"/>
              </a:rPr>
              <a:t>ситстем</a:t>
            </a:r>
            <a:r>
              <a:rPr lang="ru-RU" sz="2400" i="1" dirty="0">
                <a:solidFill>
                  <a:srgbClr val="FF0000"/>
                </a:solidFill>
                <a:latin typeface="+mn-lt"/>
              </a:rPr>
              <a:t> детей с речевыми нарушениями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4"/>
          <p:cNvSpPr>
            <a:spLocks noChangeArrowheads="1"/>
          </p:cNvSpPr>
          <p:nvPr/>
        </p:nvSpPr>
        <p:spPr bwMode="auto">
          <a:xfrm>
            <a:off x="3132138" y="2420938"/>
            <a:ext cx="3168650" cy="1655762"/>
          </a:xfrm>
          <a:prstGeom prst="ellipse">
            <a:avLst/>
          </a:prstGeom>
          <a:solidFill>
            <a:srgbClr val="FEC49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15363" name="WordArt 5"/>
          <p:cNvSpPr>
            <a:spLocks noChangeArrowheads="1" noChangeShapeType="1" noTextEdit="1"/>
          </p:cNvSpPr>
          <p:nvPr/>
        </p:nvSpPr>
        <p:spPr bwMode="auto">
          <a:xfrm>
            <a:off x="3492500" y="2781300"/>
            <a:ext cx="2667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Движение + </a:t>
            </a:r>
          </a:p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речь</a:t>
            </a:r>
          </a:p>
        </p:txBody>
      </p:sp>
      <p:sp>
        <p:nvSpPr>
          <p:cNvPr id="15364" name="Oval 6"/>
          <p:cNvSpPr>
            <a:spLocks noChangeArrowheads="1"/>
          </p:cNvSpPr>
          <p:nvPr/>
        </p:nvSpPr>
        <p:spPr bwMode="auto">
          <a:xfrm>
            <a:off x="755650" y="2060575"/>
            <a:ext cx="1944688" cy="1296988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Формирование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 целостного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образа тела и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пространственных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представлений</a:t>
            </a:r>
          </a:p>
        </p:txBody>
      </p:sp>
      <p:sp>
        <p:nvSpPr>
          <p:cNvPr id="15365" name="Oval 7"/>
          <p:cNvSpPr>
            <a:spLocks noChangeArrowheads="1"/>
          </p:cNvSpPr>
          <p:nvPr/>
        </p:nvSpPr>
        <p:spPr bwMode="auto">
          <a:xfrm>
            <a:off x="3419475" y="1125538"/>
            <a:ext cx="1728788" cy="93662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Развитие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просодических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компонентов речи</a:t>
            </a:r>
          </a:p>
        </p:txBody>
      </p:sp>
      <p:sp>
        <p:nvSpPr>
          <p:cNvPr id="15366" name="Oval 8"/>
          <p:cNvSpPr>
            <a:spLocks noChangeArrowheads="1"/>
          </p:cNvSpPr>
          <p:nvPr/>
        </p:nvSpPr>
        <p:spPr bwMode="auto">
          <a:xfrm>
            <a:off x="6588125" y="3644900"/>
            <a:ext cx="2016125" cy="14398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Развитие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эмоциональной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отзывчивости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на музыкальные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произведения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разного характера</a:t>
            </a:r>
          </a:p>
        </p:txBody>
      </p:sp>
      <p:sp>
        <p:nvSpPr>
          <p:cNvPr id="15367" name="Oval 9"/>
          <p:cNvSpPr>
            <a:spLocks noChangeArrowheads="1"/>
          </p:cNvSpPr>
          <p:nvPr/>
        </p:nvSpPr>
        <p:spPr bwMode="auto">
          <a:xfrm>
            <a:off x="6877050" y="2276475"/>
            <a:ext cx="1800225" cy="12239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Формирование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правильного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речевого дыхания</a:t>
            </a:r>
          </a:p>
        </p:txBody>
      </p:sp>
      <p:sp>
        <p:nvSpPr>
          <p:cNvPr id="15368" name="Oval 10"/>
          <p:cNvSpPr>
            <a:spLocks noChangeArrowheads="1"/>
          </p:cNvSpPr>
          <p:nvPr/>
        </p:nvSpPr>
        <p:spPr bwMode="auto">
          <a:xfrm>
            <a:off x="1258888" y="3644900"/>
            <a:ext cx="1584325" cy="1008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Развитие 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психических</a:t>
            </a:r>
          </a:p>
          <a:p>
            <a:pPr algn="ctr" eaLnBrk="1" hangingPunct="1"/>
            <a:r>
              <a:rPr lang="ru-RU" altLang="ru-RU" sz="1200">
                <a:solidFill>
                  <a:srgbClr val="990000"/>
                </a:solidFill>
              </a:rPr>
              <a:t> процессов</a:t>
            </a:r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 flipV="1">
            <a:off x="6372225" y="3068638"/>
            <a:ext cx="4318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6084888" y="3716338"/>
            <a:ext cx="6477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1" name="Line 15"/>
          <p:cNvSpPr>
            <a:spLocks noChangeShapeType="1"/>
          </p:cNvSpPr>
          <p:nvPr/>
        </p:nvSpPr>
        <p:spPr bwMode="auto">
          <a:xfrm flipH="1" flipV="1">
            <a:off x="2700338" y="2708275"/>
            <a:ext cx="5048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86032" name="Picture 16" descr="авторс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41888"/>
            <a:ext cx="1316038" cy="16557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34" name="Picture 18" descr="спорти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897" y="5381058"/>
            <a:ext cx="854997" cy="12165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4" name="Rectangle 19"/>
          <p:cNvSpPr>
            <a:spLocks noChangeArrowheads="1"/>
          </p:cNvSpPr>
          <p:nvPr/>
        </p:nvSpPr>
        <p:spPr bwMode="auto">
          <a:xfrm>
            <a:off x="468313" y="188913"/>
            <a:ext cx="2879725" cy="1439862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  <a:latin typeface="Times New Roman" panose="02020603050405020304" pitchFamily="18" charset="0"/>
              </a:rPr>
              <a:t>В наблюдениях за поведением и развитием детей</a:t>
            </a:r>
            <a:r>
              <a:rPr lang="ru-RU" altLang="ru-RU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  <a:latin typeface="Times New Roman" panose="02020603050405020304" pitchFamily="18" charset="0"/>
              </a:rPr>
              <a:t>с нарушением речи была четко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  <a:latin typeface="Times New Roman" panose="02020603050405020304" pitchFamily="18" charset="0"/>
              </a:rPr>
              <a:t>установлена непосредственная связь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  <a:latin typeface="Times New Roman" panose="02020603050405020304" pitchFamily="18" charset="0"/>
              </a:rPr>
              <a:t>их психического развития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  <a:latin typeface="Times New Roman" panose="02020603050405020304" pitchFamily="18" charset="0"/>
              </a:rPr>
              <a:t>с уровнем двигательной активности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  <a:latin typeface="Times New Roman" panose="02020603050405020304" pitchFamily="18" charset="0"/>
              </a:rPr>
              <a:t>(Ю. Змановский,1978г.)</a:t>
            </a:r>
          </a:p>
          <a:p>
            <a:pPr eaLnBrk="1" hangingPunct="1"/>
            <a:endParaRPr lang="ru-RU" altLang="ru-RU" sz="1000">
              <a:latin typeface="Times New Roman" panose="02020603050405020304" pitchFamily="18" charset="0"/>
            </a:endParaRPr>
          </a:p>
        </p:txBody>
      </p:sp>
      <p:sp>
        <p:nvSpPr>
          <p:cNvPr id="15375" name="Rectangle 20"/>
          <p:cNvSpPr>
            <a:spLocks noChangeArrowheads="1"/>
          </p:cNvSpPr>
          <p:nvPr/>
        </p:nvSpPr>
        <p:spPr bwMode="auto">
          <a:xfrm>
            <a:off x="2916238" y="4292600"/>
            <a:ext cx="3600450" cy="2232025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Для детей с речевыми нарушениями</a:t>
            </a:r>
            <a:r>
              <a:rPr lang="ru-RU" altLang="ru-RU">
                <a:solidFill>
                  <a:srgbClr val="0000CC"/>
                </a:solidFill>
              </a:rPr>
              <a:t>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само двигательное задание представляет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большую трудность, не говоря уже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о выполнении его под музыку.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Принимая во внимание, что при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нарушении речи часто наблюдаются отклонения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в двигательной сфере ребенка, задача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специалистов,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работающих с детьми состоит в том,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чтобы путем особых музыкально –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ритмических упражнений,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приемов исправить моторику и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речь, обеспечить полноценное </a:t>
            </a:r>
          </a:p>
          <a:p>
            <a:pPr eaLnBrk="1" hangingPunct="1"/>
            <a:r>
              <a:rPr lang="ru-RU" altLang="ru-RU" sz="1000">
                <a:solidFill>
                  <a:srgbClr val="0000CC"/>
                </a:solidFill>
              </a:rPr>
              <a:t>развитие ребенка (В. Гринер, 1958г.)</a:t>
            </a:r>
          </a:p>
        </p:txBody>
      </p:sp>
      <p:sp>
        <p:nvSpPr>
          <p:cNvPr id="15376" name="Rectangle 21"/>
          <p:cNvSpPr>
            <a:spLocks noChangeArrowheads="1"/>
          </p:cNvSpPr>
          <p:nvPr/>
        </p:nvSpPr>
        <p:spPr bwMode="auto">
          <a:xfrm>
            <a:off x="5435600" y="333375"/>
            <a:ext cx="3455988" cy="1728788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</a:rPr>
              <a:t>Неотъемным звеном в комплексной системе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</a:rPr>
              <a:t>коррекционной работы, направленной одновременно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</a:rPr>
              <a:t>на преодоление недостатков и улучшение  моторной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</a:rPr>
              <a:t>и речевой сферы ребенка является использование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</a:rPr>
              <a:t>логоритмических игр и упражнений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</a:rPr>
              <a:t>(В.Гиляровский, Ю. Флоренская,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sz="1000">
                <a:solidFill>
                  <a:srgbClr val="0000CC"/>
                </a:solidFill>
              </a:rPr>
              <a:t>В. Гринер, Н. Рычкова, Г.Волкова и др.)</a:t>
            </a:r>
          </a:p>
          <a:p>
            <a:pPr eaLnBrk="1" hangingPunct="1"/>
            <a:endParaRPr lang="ru-RU" altLang="ru-RU" sz="1000"/>
          </a:p>
        </p:txBody>
      </p:sp>
      <p:sp>
        <p:nvSpPr>
          <p:cNvPr id="15377" name="Line 22"/>
          <p:cNvSpPr>
            <a:spLocks noChangeShapeType="1"/>
          </p:cNvSpPr>
          <p:nvPr/>
        </p:nvSpPr>
        <p:spPr bwMode="auto">
          <a:xfrm flipV="1">
            <a:off x="4356100" y="20605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8" name="Line 23"/>
          <p:cNvSpPr>
            <a:spLocks noChangeShapeType="1"/>
          </p:cNvSpPr>
          <p:nvPr/>
        </p:nvSpPr>
        <p:spPr bwMode="auto">
          <a:xfrm flipH="1">
            <a:off x="2843213" y="3644900"/>
            <a:ext cx="4333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46818" y="333375"/>
            <a:ext cx="8229600" cy="352767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b="1" i="1" dirty="0" smtClean="0">
                <a:solidFill>
                  <a:schemeClr val="hlink"/>
                </a:solidFill>
                <a:latin typeface="Century Schoolbook" pitchFamily="18" charset="0"/>
              </a:rPr>
              <a:t>            Использования </a:t>
            </a:r>
            <a:r>
              <a:rPr lang="ru-RU" altLang="ru-RU" b="1" i="1" dirty="0" err="1" smtClean="0">
                <a:solidFill>
                  <a:schemeClr val="hlink"/>
                </a:solidFill>
                <a:latin typeface="Century Schoolbook" pitchFamily="18" charset="0"/>
              </a:rPr>
              <a:t>логоритмических</a:t>
            </a:r>
            <a:r>
              <a:rPr lang="ru-RU" altLang="ru-RU" b="1" i="1" dirty="0" smtClean="0">
                <a:solidFill>
                  <a:schemeClr val="hlink"/>
                </a:solidFill>
                <a:latin typeface="Century Schoolbook" pitchFamily="18" charset="0"/>
              </a:rPr>
              <a:t> игр и упражнений в коррекции речевых нарушений детей в процессе музыкальной деятельности.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b="1" i="1" dirty="0" smtClean="0">
              <a:solidFill>
                <a:srgbClr val="FF33CC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ru-RU" altLang="ru-RU" dirty="0" smtClean="0">
              <a:solidFill>
                <a:srgbClr val="FF6600"/>
              </a:solidFill>
              <a:latin typeface="Century Schoolbook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dirty="0" smtClean="0">
                <a:solidFill>
                  <a:srgbClr val="FF6600"/>
                </a:solidFill>
                <a:latin typeface="Century Schoolbook" pitchFamily="18" charset="0"/>
              </a:rPr>
              <a:t>Разработка перспективных планов по использованию </a:t>
            </a:r>
            <a:r>
              <a:rPr lang="ru-RU" altLang="ru-RU" dirty="0" err="1" smtClean="0">
                <a:solidFill>
                  <a:srgbClr val="FF6600"/>
                </a:solidFill>
                <a:latin typeface="Century Schoolbook" pitchFamily="18" charset="0"/>
              </a:rPr>
              <a:t>логоритмических</a:t>
            </a:r>
            <a:r>
              <a:rPr lang="ru-RU" altLang="ru-RU" dirty="0" smtClean="0">
                <a:solidFill>
                  <a:srgbClr val="FF6600"/>
                </a:solidFill>
                <a:latin typeface="Century Schoolbook" pitchFamily="18" charset="0"/>
              </a:rPr>
              <a:t> игр и упражнений в коррекции речевых нарушений детей в процессе музыкальной деятельности.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dirty="0" smtClean="0">
                <a:solidFill>
                  <a:srgbClr val="FF6600"/>
                </a:solidFill>
                <a:latin typeface="Century Schoolbook" pitchFamily="18" charset="0"/>
              </a:rPr>
              <a:t>Преодоление речевых нарушений детей посредством </a:t>
            </a:r>
            <a:r>
              <a:rPr lang="ru-RU" altLang="ru-RU" dirty="0" err="1" smtClean="0">
                <a:solidFill>
                  <a:srgbClr val="FF6600"/>
                </a:solidFill>
                <a:latin typeface="Century Schoolbook" pitchFamily="18" charset="0"/>
              </a:rPr>
              <a:t>логоритмических</a:t>
            </a:r>
            <a:r>
              <a:rPr lang="ru-RU" altLang="ru-RU" dirty="0" smtClean="0">
                <a:solidFill>
                  <a:srgbClr val="FF6600"/>
                </a:solidFill>
                <a:latin typeface="Century Schoolbook" pitchFamily="18" charset="0"/>
              </a:rPr>
              <a:t> игр и упражнений во взаимодействии со специалистами.</a:t>
            </a:r>
          </a:p>
        </p:txBody>
      </p:sp>
      <p:sp>
        <p:nvSpPr>
          <p:cNvPr id="16387" name="WordArt 6"/>
          <p:cNvSpPr>
            <a:spLocks noChangeArrowheads="1" noChangeShapeType="1" noTextEdit="1"/>
          </p:cNvSpPr>
          <p:nvPr/>
        </p:nvSpPr>
        <p:spPr bwMode="auto">
          <a:xfrm>
            <a:off x="539750" y="333375"/>
            <a:ext cx="912813" cy="6921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ЦЕЛЬ:</a:t>
            </a:r>
          </a:p>
        </p:txBody>
      </p:sp>
      <p:sp>
        <p:nvSpPr>
          <p:cNvPr id="16388" name="WordArt 7"/>
          <p:cNvSpPr>
            <a:spLocks noChangeArrowheads="1" noChangeShapeType="1" noTextEdit="1"/>
          </p:cNvSpPr>
          <p:nvPr/>
        </p:nvSpPr>
        <p:spPr bwMode="auto">
          <a:xfrm>
            <a:off x="684213" y="1484313"/>
            <a:ext cx="1355725" cy="6492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Задачи:</a:t>
            </a:r>
          </a:p>
        </p:txBody>
      </p:sp>
      <p:pic>
        <p:nvPicPr>
          <p:cNvPr id="16389" name="Picture 8" descr="клю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717032"/>
            <a:ext cx="3600400" cy="29356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</TotalTime>
  <Words>1484</Words>
  <Application>Microsoft Office PowerPoint</Application>
  <PresentationFormat>Экран (4:3)</PresentationFormat>
  <Paragraphs>188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Tahoma</vt:lpstr>
      <vt:lpstr>Arial</vt:lpstr>
      <vt:lpstr>Century Schoolbook</vt:lpstr>
      <vt:lpstr>Wingdings</vt:lpstr>
      <vt:lpstr>Wingdings 2</vt:lpstr>
      <vt:lpstr>Calibri</vt:lpstr>
      <vt:lpstr>Comic Sans MS</vt:lpstr>
      <vt:lpstr>Times New Roman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полученных результатов ДР  - динамическая сторона речи (Обследования темпа, тембра, ритма, метра – Диагностика музыкальных способностей детей дошкольного возраста К.В. Тарасовой; логопедическое обследование темпа, ритма, интонации – Методика психолого-логопедического обследования детей с нарушениями речи Г.А.Волковой) ОМ – общая моторика (Обследование музыкального ритма, динамической отзывчивости Диагностика музыкальных способностей детей дошкольного возраста К.В. Тарасовой; логопедическое обследование психомоторных функций (статическая и динамическая координация движений, переключаемость движений, пространственная организация движений - Методика психолого-логопедического обследования детей с нарушениями речи Г.А.Волковой)</vt:lpstr>
    </vt:vector>
  </TitlesOfParts>
  <Company>OIS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музыкальный способностей у детей с нарушением речи</dc:title>
  <dc:creator>Администратор</dc:creator>
  <cp:lastModifiedBy>Lenovo</cp:lastModifiedBy>
  <cp:revision>51</cp:revision>
  <dcterms:created xsi:type="dcterms:W3CDTF">2010-04-01T09:41:36Z</dcterms:created>
  <dcterms:modified xsi:type="dcterms:W3CDTF">2017-09-19T12:08:46Z</dcterms:modified>
</cp:coreProperties>
</file>