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sldIdLst>
    <p:sldId id="256" r:id="rId2"/>
    <p:sldId id="265" r:id="rId3"/>
    <p:sldId id="264" r:id="rId4"/>
    <p:sldId id="287" r:id="rId5"/>
    <p:sldId id="266" r:id="rId6"/>
    <p:sldId id="271" r:id="rId7"/>
    <p:sldId id="279" r:id="rId8"/>
    <p:sldId id="280" r:id="rId9"/>
    <p:sldId id="276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FF00"/>
    <a:srgbClr val="FFFF99"/>
    <a:srgbClr val="FF9900"/>
    <a:srgbClr val="FF9933"/>
    <a:srgbClr val="4D4D4D"/>
    <a:srgbClr val="CC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64" d="100"/>
          <a:sy n="64" d="100"/>
        </p:scale>
        <p:origin x="63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B0C01-6705-49CC-B1D7-AEEBAC4AD851}" type="doc">
      <dgm:prSet loTypeId="urn:microsoft.com/office/officeart/2005/8/layout/hList6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D915980C-A825-4595-8482-250F8B42FE45}">
      <dgm:prSet/>
      <dgm:spPr/>
      <dgm:t>
        <a:bodyPr/>
        <a:lstStyle/>
        <a:p>
          <a:r>
            <a:rPr lang="ru-RU" b="1" i="1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это особая категория детей с отклонениями в развитии, у которых сохранён слух, первично не нарушен интеллект, но есть значительные речевые дефекты, влияющие на становление психики. </a:t>
          </a:r>
        </a:p>
      </dgm:t>
    </dgm:pt>
    <dgm:pt modelId="{5F319ED4-81B0-4FF1-8536-F717D8056F45}" type="parTrans" cxnId="{389EC357-BCEC-4A1D-B960-39EC64FEFF51}">
      <dgm:prSet/>
      <dgm:spPr/>
      <dgm:t>
        <a:bodyPr/>
        <a:lstStyle/>
        <a:p>
          <a:endParaRPr lang="ru-RU"/>
        </a:p>
      </dgm:t>
    </dgm:pt>
    <dgm:pt modelId="{4F57744C-9127-46AF-B59E-FEC877D42C9C}" type="sibTrans" cxnId="{389EC357-BCEC-4A1D-B960-39EC64FEFF51}">
      <dgm:prSet/>
      <dgm:spPr/>
      <dgm:t>
        <a:bodyPr/>
        <a:lstStyle/>
        <a:p>
          <a:endParaRPr lang="ru-RU"/>
        </a:p>
      </dgm:t>
    </dgm:pt>
    <dgm:pt modelId="{24BB5DE8-5BAE-483E-931B-D3886DC94682}" type="pres">
      <dgm:prSet presAssocID="{65EB0C01-6705-49CC-B1D7-AEEBAC4AD851}" presName="Name0" presStyleCnt="0">
        <dgm:presLayoutVars>
          <dgm:dir/>
          <dgm:resizeHandles val="exact"/>
        </dgm:presLayoutVars>
      </dgm:prSet>
      <dgm:spPr/>
    </dgm:pt>
    <dgm:pt modelId="{DAFFF946-3C3F-4749-BDDE-EA573FB6E45B}" type="pres">
      <dgm:prSet presAssocID="{D915980C-A825-4595-8482-250F8B42FE45}" presName="node" presStyleLbl="node1" presStyleIdx="0" presStyleCnt="1" custLinFactNeighborX="-1358" custLinFactNeighborY="7194">
        <dgm:presLayoutVars>
          <dgm:bulletEnabled val="1"/>
        </dgm:presLayoutVars>
      </dgm:prSet>
      <dgm:spPr>
        <a:prstGeom prst="horizontalScroll">
          <a:avLst/>
        </a:prstGeom>
      </dgm:spPr>
    </dgm:pt>
  </dgm:ptLst>
  <dgm:cxnLst>
    <dgm:cxn modelId="{50120937-04EF-4CD0-B9BD-BAB35D53D6AF}" type="presOf" srcId="{65EB0C01-6705-49CC-B1D7-AEEBAC4AD851}" destId="{24BB5DE8-5BAE-483E-931B-D3886DC94682}" srcOrd="0" destOrd="0" presId="urn:microsoft.com/office/officeart/2005/8/layout/hList6"/>
    <dgm:cxn modelId="{9C66596A-673A-4C75-9EE1-0C5EA4D50CB0}" type="presOf" srcId="{D915980C-A825-4595-8482-250F8B42FE45}" destId="{DAFFF946-3C3F-4749-BDDE-EA573FB6E45B}" srcOrd="0" destOrd="0" presId="urn:microsoft.com/office/officeart/2005/8/layout/hList6"/>
    <dgm:cxn modelId="{389EC357-BCEC-4A1D-B960-39EC64FEFF51}" srcId="{65EB0C01-6705-49CC-B1D7-AEEBAC4AD851}" destId="{D915980C-A825-4595-8482-250F8B42FE45}" srcOrd="0" destOrd="0" parTransId="{5F319ED4-81B0-4FF1-8536-F717D8056F45}" sibTransId="{4F57744C-9127-46AF-B59E-FEC877D42C9C}"/>
    <dgm:cxn modelId="{5FC63B78-7DD6-4D91-A73F-6750EE09514E}" type="presParOf" srcId="{24BB5DE8-5BAE-483E-931B-D3886DC94682}" destId="{DAFFF946-3C3F-4749-BDDE-EA573FB6E45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FFF946-3C3F-4749-BDDE-EA573FB6E45B}">
      <dsp:nvSpPr>
        <dsp:cNvPr id="0" name=""/>
        <dsp:cNvSpPr/>
      </dsp:nvSpPr>
      <dsp:spPr>
        <a:xfrm rot="16200000">
          <a:off x="1071562" y="-1071562"/>
          <a:ext cx="4867274" cy="7010400"/>
        </a:xfrm>
        <a:prstGeom prst="horizontalScroll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10344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b="1" i="1" kern="1200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rPr>
            <a:t>это особая категория детей с отклонениями в развитии, у которых сохранён слух, первично не нарушен интеллект, но есть значительные речевые дефекты, влияющие на становление психики. </a:t>
          </a:r>
        </a:p>
      </dsp:txBody>
      <dsp:txXfrm rot="5400000">
        <a:off x="608408" y="304206"/>
        <a:ext cx="5793582" cy="3954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A2F44-CBB5-4550-B1EF-C0B1E33CC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6131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47C8-5188-4393-B733-BE20909F29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6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47C8-5188-4393-B733-BE20909F29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56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47C8-5188-4393-B733-BE20909F29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5329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47C8-5188-4393-B733-BE20909F29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5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47C8-5188-4393-B733-BE20909F29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34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47C8-5188-4393-B733-BE20909F29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78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35B30-2CE2-4E32-9B7C-BCED5CC9EA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0767"/>
      </p:ext>
    </p:extLst>
  </p:cSld>
  <p:clrMapOvr>
    <a:masterClrMapping/>
  </p:clrMapOvr>
  <p:transition spd="med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14522-41E7-408D-831E-5726A10C64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16166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64FBC-B1FD-4368-8860-721C4B9C37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32939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33836-8A7E-4334-A6AA-1847158EB1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70055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B84E59-FBB2-4598-B1AE-1F1AC8D23D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16108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2081A-A2C9-4B7B-9D89-E5086CE76E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66141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B9077-490D-4CF5-B580-F0BD1ABAB1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20895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FA374-99CB-457E-ABB8-C6A336ACB9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9791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1CA63-30B6-42B4-A9C3-FA1C5E2041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25282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E8234-8AC4-41AF-84EA-071DBDA60D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75621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7B47C8-5188-4393-B733-BE20909F29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976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</p:sldLayoutIdLst>
  <p:transition spd="med">
    <p:fade thruBlk="1"/>
  </p:transition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476672"/>
            <a:ext cx="8143933" cy="295232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br>
              <a:rPr lang="ru-RU" sz="5400" dirty="0">
                <a:solidFill>
                  <a:schemeClr val="tx2">
                    <a:satMod val="200000"/>
                  </a:schemeClr>
                </a:solidFill>
              </a:rPr>
            </a:br>
            <a:r>
              <a:rPr lang="ru-RU" sz="6000" dirty="0">
                <a:solidFill>
                  <a:srgbClr val="00CC00"/>
                </a:solidFill>
                <a:latin typeface="Cambria Math" pitchFamily="18" charset="0"/>
                <a:ea typeface="Cambria Math" pitchFamily="18" charset="0"/>
              </a:rPr>
              <a:t>Дети </a:t>
            </a:r>
            <a:br>
              <a:rPr lang="ru-RU" sz="6000" dirty="0">
                <a:solidFill>
                  <a:srgbClr val="00CC00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6000" dirty="0">
                <a:solidFill>
                  <a:srgbClr val="00CC00"/>
                </a:solidFill>
                <a:latin typeface="Cambria Math" pitchFamily="18" charset="0"/>
                <a:ea typeface="Cambria Math" pitchFamily="18" charset="0"/>
              </a:rPr>
              <a:t>с тяжёлыми нарушениями речи</a:t>
            </a:r>
            <a:br>
              <a:rPr lang="ru-RU" sz="6000" dirty="0">
                <a:solidFill>
                  <a:srgbClr val="7030A0"/>
                </a:solidFill>
              </a:rPr>
            </a:br>
            <a:endParaRPr lang="en-US" sz="6000" dirty="0">
              <a:solidFill>
                <a:srgbClr val="7030A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33A460-CFA8-43FE-97C3-131F3D6B9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996952"/>
            <a:ext cx="4602088" cy="30661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08720"/>
            <a:ext cx="7429500" cy="54864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300" b="1" i="1" dirty="0">
                <a:solidFill>
                  <a:srgbClr val="00CC00"/>
                </a:solidFill>
              </a:rPr>
              <a:t>		</a:t>
            </a:r>
            <a:r>
              <a:rPr lang="ru-RU" sz="2800" b="1" i="1" dirty="0">
                <a:solidFill>
                  <a:srgbClr val="00CC00"/>
                </a:solidFill>
              </a:rPr>
              <a:t>Обучение  и воспитание детей с тяжёлыми нарушениями речи осуществляется по специальной системе в специальных детских садах или школах для детей с тяжёлыми нарушениями речи. Прежде всего необходимо установить тесный контакт с ребенком, внимательно, бережно относиться к нему. Обучение состоит в коррекции дефекта устной речи и подготовке к социализации и самостоятельной жизни. Пути компенсации зависят от природы дефекта и индивидуальных особенностей ребенка.</a:t>
            </a:r>
            <a:endParaRPr lang="ru-RU" sz="2300" b="1" i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0" y="838200"/>
            <a:ext cx="7429500" cy="5486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3600">
                <a:solidFill>
                  <a:srgbClr val="7030A0"/>
                </a:solidFill>
              </a:rPr>
              <a:t>   </a:t>
            </a:r>
            <a:r>
              <a:rPr lang="ru-RU" sz="3600" b="1" i="1">
                <a:solidFill>
                  <a:srgbClr val="00CC00"/>
                </a:solidFill>
              </a:rPr>
              <a:t>Речь ребенка формируется под непосредственным влиянием речи окружающих его взрослых и зависит от речевой практики, культуры речевого окружения, от воспитания и обучения</a:t>
            </a:r>
            <a:endParaRPr lang="ru-RU" b="1" i="1">
              <a:solidFill>
                <a:srgbClr val="00CC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8001000" cy="5715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rgbClr val="FFFF00"/>
                </a:solidFill>
                <a:latin typeface="Cambria Math" pitchFamily="18" charset="0"/>
              </a:rPr>
              <a:t>Дети с тяжёлыми нарушениями речи –  </a:t>
            </a:r>
            <a:endParaRPr lang="en-US" sz="3200" b="1" dirty="0">
              <a:solidFill>
                <a:srgbClr val="FFFF00"/>
              </a:solidFill>
              <a:latin typeface="Cambria Math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074535"/>
              </p:ext>
            </p:extLst>
          </p:nvPr>
        </p:nvGraphicFramePr>
        <p:xfrm>
          <a:off x="1043608" y="1412776"/>
          <a:ext cx="7010400" cy="4867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213350"/>
          </a:xfrm>
        </p:spPr>
        <p:txBody>
          <a:bodyPr>
            <a:normAutofit fontScale="925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600" dirty="0">
                <a:solidFill>
                  <a:srgbClr val="FFFF00"/>
                </a:solidFill>
              </a:rPr>
              <a:t>Особенности речевого развития детей с тяжелыми нарушениями речи оказывают влияние на формирование личности ребенка, на формирование всех психических процессов. Дети  имеют ряд психолого-педагогических особенностей, затрудняющих  их социальную адаптацию и требующих целенаправленной коррекции имеющихся нарушений.</a:t>
            </a:r>
          </a:p>
          <a:p>
            <a:pPr eaLnBrk="1" hangingPunct="1">
              <a:lnSpc>
                <a:spcPct val="80000"/>
              </a:lnSpc>
            </a:pP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800" b="1">
                <a:solidFill>
                  <a:srgbClr val="FFFF00"/>
                </a:solidFill>
                <a:latin typeface="Arial" charset="0"/>
              </a:rPr>
              <a:t>П</a:t>
            </a:r>
            <a:r>
              <a:rPr lang="ru-RU" sz="2800" b="1">
                <a:solidFill>
                  <a:srgbClr val="FFFF00"/>
                </a:solidFill>
              </a:rPr>
              <a:t>сихолого-педагогические особенности детей с ТНР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813" y="1571625"/>
            <a:ext cx="7572375" cy="4429125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600" dirty="0">
                <a:solidFill>
                  <a:srgbClr val="00CC00"/>
                </a:solidFill>
              </a:rPr>
              <a:t>Особенности речевой  деятельности отражаются на формировании у детей  сенсорной, интеллектуальной и эмоционально-волевой сфер.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FF00"/>
                </a:solidFill>
              </a:rPr>
              <a:t>Тяжёлые нарушения речи</a:t>
            </a:r>
            <a:br>
              <a:rPr lang="ru-RU" sz="3200" b="1" dirty="0">
                <a:solidFill>
                  <a:srgbClr val="FFFF00"/>
                </a:solidFill>
              </a:rPr>
            </a:br>
            <a:r>
              <a:rPr lang="ru-RU" sz="3200" b="1" dirty="0">
                <a:solidFill>
                  <a:srgbClr val="FFFF00"/>
                </a:solidFill>
              </a:rPr>
              <a:t> (в зависимости от нарушенного звена) подразделяются на: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813" y="838200"/>
            <a:ext cx="7500937" cy="5091113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dirty="0">
              <a:solidFill>
                <a:srgbClr val="7030A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dirty="0">
              <a:solidFill>
                <a:srgbClr val="7030A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dirty="0">
              <a:solidFill>
                <a:srgbClr val="7030A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3600" b="1" i="1" dirty="0">
                <a:solidFill>
                  <a:srgbClr val="00CC00"/>
                </a:solidFill>
              </a:rPr>
              <a:t>отсутствие или недоразвитие речи(алалия)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3600" b="1" i="1" dirty="0">
                <a:solidFill>
                  <a:srgbClr val="00CC00"/>
                </a:solidFill>
              </a:rPr>
              <a:t>полная или частичная утрата речи(афазия)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3600" b="1" i="1" dirty="0">
                <a:solidFill>
                  <a:srgbClr val="00CC00"/>
                </a:solidFill>
              </a:rPr>
              <a:t>нарушение произносительной стороны речи(дизартрия)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3600" b="1" i="1" dirty="0">
                <a:solidFill>
                  <a:srgbClr val="00CC00"/>
                </a:solidFill>
              </a:rPr>
              <a:t>нарушения тембра голоса и звукопроизношения(</a:t>
            </a:r>
            <a:r>
              <a:rPr lang="ru-RU" sz="3600" b="1" i="1" dirty="0" err="1">
                <a:solidFill>
                  <a:srgbClr val="00CC00"/>
                </a:solidFill>
              </a:rPr>
              <a:t>ринолалия</a:t>
            </a:r>
            <a:r>
              <a:rPr lang="ru-RU" sz="3600" b="1" i="1" dirty="0">
                <a:solidFill>
                  <a:srgbClr val="00CC00"/>
                </a:solidFill>
              </a:rPr>
              <a:t>)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3600" b="1" i="1" dirty="0">
                <a:solidFill>
                  <a:srgbClr val="00CC00"/>
                </a:solidFill>
              </a:rPr>
              <a:t>нарушения </a:t>
            </a:r>
            <a:r>
              <a:rPr lang="ru-RU" sz="3600" b="1" i="1" dirty="0" err="1">
                <a:solidFill>
                  <a:srgbClr val="00CC00"/>
                </a:solidFill>
              </a:rPr>
              <a:t>темпо-ритмической</a:t>
            </a:r>
            <a:r>
              <a:rPr lang="ru-RU" sz="3600" b="1" i="1" dirty="0">
                <a:solidFill>
                  <a:srgbClr val="00CC00"/>
                </a:solidFill>
              </a:rPr>
              <a:t> организации речи(заикание)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Нарушения  звукопроизношения и интонационно-мелодической организации речи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813" y="838200"/>
            <a:ext cx="7429500" cy="5486400"/>
          </a:xfrm>
        </p:spPr>
        <p:txBody>
          <a:bodyPr>
            <a:normAutofit fontScale="92500" lnSpcReduction="20000"/>
          </a:bodyPr>
          <a:lstStyle/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dirty="0">
              <a:solidFill>
                <a:schemeClr val="bg2"/>
              </a:solidFill>
            </a:endParaRP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dirty="0">
              <a:solidFill>
                <a:srgbClr val="7030A0"/>
              </a:solidFill>
            </a:endParaRP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dirty="0">
              <a:solidFill>
                <a:srgbClr val="7030A0"/>
              </a:solidFill>
            </a:endParaRP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b="1" dirty="0">
                <a:solidFill>
                  <a:srgbClr val="00CC00"/>
                </a:solidFill>
              </a:rPr>
              <a:t>.</a:t>
            </a:r>
            <a:r>
              <a:rPr lang="ru-RU" sz="1800" b="1" dirty="0"/>
              <a:t> ДИЗАРТРИЯ </a:t>
            </a:r>
            <a:r>
              <a:rPr lang="ru-RU" sz="1800" b="1" dirty="0">
                <a:solidFill>
                  <a:srgbClr val="00CC00"/>
                </a:solidFill>
              </a:rPr>
              <a:t>– нарушение произносительной стороны речи, обусловленное органической недостаточностью иннервации речевого аппарата. 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b="1" dirty="0">
                <a:solidFill>
                  <a:srgbClr val="00CC00"/>
                </a:solidFill>
              </a:rPr>
              <a:t>  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/>
              <a:t>Проявления:</a:t>
            </a:r>
          </a:p>
          <a:p>
            <a:pPr marL="966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ru-RU" sz="1600" b="1" dirty="0">
                <a:solidFill>
                  <a:srgbClr val="00CC00"/>
                </a:solidFill>
              </a:rPr>
              <a:t>расстройства артикуляции</a:t>
            </a:r>
          </a:p>
          <a:p>
            <a:pPr marL="966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ru-RU" sz="1600" b="1" dirty="0">
                <a:solidFill>
                  <a:srgbClr val="00CC00"/>
                </a:solidFill>
              </a:rPr>
              <a:t>нарушения голосообразования</a:t>
            </a:r>
          </a:p>
          <a:p>
            <a:pPr marL="966788" lvl="1" indent="-4953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"/>
              <a:defRPr/>
            </a:pPr>
            <a:r>
              <a:rPr lang="ru-RU" sz="1600" b="1" dirty="0">
                <a:solidFill>
                  <a:srgbClr val="00CC00"/>
                </a:solidFill>
              </a:rPr>
              <a:t>изменение ритма, темпа и интонации речи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/>
              <a:t>Причины: 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600" b="1" dirty="0">
                <a:solidFill>
                  <a:srgbClr val="00CC00"/>
                </a:solidFill>
              </a:rPr>
              <a:t>органическое поражение ЦНС в результате воздействия различных неблагоприятных факторов во внутриутробном и раннем периодах развития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600" b="1" dirty="0">
                <a:solidFill>
                  <a:srgbClr val="00CC00"/>
                </a:solidFill>
              </a:rPr>
              <a:t>острые и хронические инфекции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600" b="1" dirty="0">
                <a:solidFill>
                  <a:srgbClr val="00CC00"/>
                </a:solidFill>
              </a:rPr>
              <a:t>кислородная недостаточность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600" b="1" dirty="0">
                <a:solidFill>
                  <a:srgbClr val="00CC00"/>
                </a:solidFill>
              </a:rPr>
              <a:t>недоношенность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600" b="1" dirty="0">
                <a:solidFill>
                  <a:srgbClr val="00CC00"/>
                </a:solidFill>
              </a:rPr>
              <a:t>резус-несовместимость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600" b="1" dirty="0">
                <a:solidFill>
                  <a:srgbClr val="00CC00"/>
                </a:solidFill>
              </a:rPr>
              <a:t>ДЦП – 65-85% детей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600" b="1" dirty="0">
                <a:solidFill>
                  <a:srgbClr val="00CC00"/>
                </a:solidFill>
              </a:rPr>
              <a:t>родовые травмы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600" b="1" dirty="0">
                <a:solidFill>
                  <a:srgbClr val="00CC00"/>
                </a:solidFill>
              </a:rPr>
              <a:t>токсикоз беременности и др.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Нарушения  звукопроизношения и интонационно-мелодической организации речи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0" y="838200"/>
            <a:ext cx="7429500" cy="5486400"/>
          </a:xfrm>
        </p:spPr>
        <p:txBody>
          <a:bodyPr>
            <a:normAutofit fontScale="92500" lnSpcReduction="10000"/>
          </a:bodyPr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>
              <a:solidFill>
                <a:schemeClr val="bg2"/>
              </a:solidFill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>
              <a:solidFill>
                <a:srgbClr val="00CC00"/>
              </a:solidFill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>
              <a:solidFill>
                <a:srgbClr val="00CC00"/>
              </a:solidFill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>
              <a:solidFill>
                <a:srgbClr val="00CC00"/>
              </a:solidFill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/>
              <a:t>РИНОЛАЛИЯ </a:t>
            </a:r>
            <a:r>
              <a:rPr lang="ru-RU" sz="1800" b="1">
                <a:solidFill>
                  <a:srgbClr val="00CC00"/>
                </a:solidFill>
              </a:rPr>
              <a:t> - нарушение тембра голоса и звукопроизношения, обусловленные анатомо-физиологическими дефектами речевого аппарата.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/>
              <a:t>Синонимы: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ru-RU" sz="1800" b="1">
                <a:solidFill>
                  <a:srgbClr val="00CC00"/>
                </a:solidFill>
              </a:rPr>
              <a:t>«гнусавость» -- устаревший термин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ru-RU" sz="1800" b="1">
                <a:solidFill>
                  <a:srgbClr val="00CC00"/>
                </a:solidFill>
              </a:rPr>
              <a:t>«палатолалия»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/>
              <a:t>Проявления: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ru-RU" sz="1800" b="1">
                <a:solidFill>
                  <a:srgbClr val="00CC00"/>
                </a:solidFill>
              </a:rPr>
              <a:t>назализация (воздушная струя при звукопроизнесении попадает в полость носа и возникает носовой резонанс)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ru-RU" sz="1800" b="1">
                <a:solidFill>
                  <a:srgbClr val="00CC00"/>
                </a:solidFill>
              </a:rPr>
              <a:t>искаженное произношение всех звуков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ru-RU" sz="1800" b="1">
                <a:solidFill>
                  <a:srgbClr val="00CC00"/>
                </a:solidFill>
              </a:rPr>
              <a:t>речь невнятная, монотонная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ru-RU" sz="1800" b="1">
                <a:solidFill>
                  <a:srgbClr val="00CC00"/>
                </a:solidFill>
              </a:rPr>
              <a:t>грубые нарушения артикуляционного аппарата (расщелина неба)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/>
              <a:t> РИНОФОНИЯ </a:t>
            </a:r>
            <a:r>
              <a:rPr lang="ru-RU" sz="1800" b="1">
                <a:solidFill>
                  <a:srgbClr val="00CC00"/>
                </a:solidFill>
              </a:rPr>
              <a:t>– если нет расщелины неба, а есть только носовой оттенок голоса.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</a:rPr>
              <a:t>Нарушения темпо-ритмической организации речи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813" y="838200"/>
            <a:ext cx="7429500" cy="5486400"/>
          </a:xfrm>
        </p:spPr>
        <p:txBody>
          <a:bodyPr>
            <a:normAutofit fontScale="70000" lnSpcReduction="20000"/>
          </a:bodyPr>
          <a:lstStyle/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dirty="0">
              <a:solidFill>
                <a:srgbClr val="7030A0"/>
              </a:solidFill>
            </a:endParaRP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dirty="0">
              <a:solidFill>
                <a:srgbClr val="7030A0"/>
              </a:solidFill>
            </a:endParaRP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CC00"/>
                </a:solidFill>
              </a:rPr>
              <a:t>. </a:t>
            </a:r>
            <a:r>
              <a:rPr lang="ru-RU" sz="1500" b="1" dirty="0"/>
              <a:t>ЗАИКАНИЕ</a:t>
            </a:r>
            <a:r>
              <a:rPr lang="ru-RU" sz="1500" b="1" dirty="0">
                <a:solidFill>
                  <a:srgbClr val="00CC00"/>
                </a:solidFill>
              </a:rPr>
              <a:t> – нарушение темпо-ритмической организации речи, обусловленное судорожным состоянием мышц речевого аппарата.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500" b="1" dirty="0"/>
              <a:t>Синонимы:  </a:t>
            </a:r>
            <a:r>
              <a:rPr lang="ru-RU" sz="1500" b="1" dirty="0" err="1">
                <a:solidFill>
                  <a:srgbClr val="00CC00"/>
                </a:solidFill>
              </a:rPr>
              <a:t>логоневроз</a:t>
            </a:r>
            <a:endParaRPr lang="ru-RU" sz="1500" b="1" dirty="0">
              <a:solidFill>
                <a:srgbClr val="00CC00"/>
              </a:solidFill>
            </a:endParaRP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500" b="1" dirty="0">
                <a:solidFill>
                  <a:srgbClr val="00CC00"/>
                </a:solidFill>
              </a:rPr>
              <a:t>Страдают до 2% людей.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500" b="1" dirty="0"/>
              <a:t>Причины: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речевая перегрузка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патологическая раздражительность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ускоренный темп речи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подражание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издержки воспитания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 err="1">
                <a:solidFill>
                  <a:srgbClr val="00CC00"/>
                </a:solidFill>
              </a:rPr>
              <a:t>психотравмы</a:t>
            </a:r>
            <a:endParaRPr lang="ru-RU" sz="1500" b="1" dirty="0">
              <a:solidFill>
                <a:srgbClr val="00CC00"/>
              </a:solidFill>
            </a:endParaRP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500" b="1" dirty="0">
                <a:solidFill>
                  <a:srgbClr val="00CC00"/>
                </a:solidFill>
              </a:rPr>
              <a:t>Все это является предрасполагающими факторами для заикания. 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500" b="1" dirty="0"/>
              <a:t>Проявления: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судороги в момент речи в речевом аппарате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периодичность в течении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связь с общим эмоциональным состоянием 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зависимость от внешних факторов (время года, питание, условия жизни)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>
                <a:solidFill>
                  <a:srgbClr val="00CC00"/>
                </a:solidFill>
              </a:rPr>
              <a:t>сопутствующие движения (развиваются постепенно)                 судороги в различных группах внеречевой мускулатуры: лицо, шея, конечности (зажмуривание глаз, моргание, раздувание ноздрей, откидывание головы и т.д.)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 err="1">
                <a:solidFill>
                  <a:srgbClr val="00CC00"/>
                </a:solidFill>
              </a:rPr>
              <a:t>эмболофразия</a:t>
            </a:r>
            <a:r>
              <a:rPr lang="ru-RU" sz="1500" b="1" dirty="0">
                <a:solidFill>
                  <a:srgbClr val="00CC00"/>
                </a:solidFill>
              </a:rPr>
              <a:t> (речевая уловка – добавление в речи стереотипных звуков «а-а-а», «э-э-э», «ну» и др.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ru-RU" sz="1500" b="1" dirty="0" err="1">
                <a:solidFill>
                  <a:srgbClr val="00CC00"/>
                </a:solidFill>
              </a:rPr>
              <a:t>логофобия</a:t>
            </a:r>
            <a:r>
              <a:rPr lang="ru-RU" sz="1500" b="1" dirty="0">
                <a:solidFill>
                  <a:srgbClr val="00CC00"/>
                </a:solidFill>
              </a:rPr>
              <a:t> – боязнь речи в целом или произнесения отдельных звуков.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477</TotalTime>
  <Words>402</Words>
  <Application>Microsoft Office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Century Gothic</vt:lpstr>
      <vt:lpstr>Wingdings</vt:lpstr>
      <vt:lpstr>Wingdings 3</vt:lpstr>
      <vt:lpstr>Ион</vt:lpstr>
      <vt:lpstr>            Дети  с тяжёлыми нарушениями речи </vt:lpstr>
      <vt:lpstr>Презентация PowerPoint</vt:lpstr>
      <vt:lpstr>Дети с тяжёлыми нарушениями речи –  </vt:lpstr>
      <vt:lpstr>Презентация PowerPoint</vt:lpstr>
      <vt:lpstr>Психолого-педагогические особенности детей с ТНР</vt:lpstr>
      <vt:lpstr>Тяжёлые нарушения речи  (в зависимости от нарушенного звена) подразделяются на:</vt:lpstr>
      <vt:lpstr>Нарушения  звукопроизношения и интонационно-мелодической организации речи</vt:lpstr>
      <vt:lpstr>Нарушения  звукопроизношения и интонационно-мелодической организации речи</vt:lpstr>
      <vt:lpstr>Нарушения темпо-ритмической организации речи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Дети  с тяжёлыми нарушениями речи</dc:title>
  <dc:creator>A@A</dc:creator>
  <cp:lastModifiedBy>Ольга Блинова</cp:lastModifiedBy>
  <cp:revision>57</cp:revision>
  <dcterms:created xsi:type="dcterms:W3CDTF">2010-04-15T08:30:34Z</dcterms:created>
  <dcterms:modified xsi:type="dcterms:W3CDTF">2017-09-27T12:04:31Z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139145</vt:lpwstr>
  </property>
  <property fmtid="{D5CDD505-2E9C-101B-9397-08002B2CF9AE}" pid="3" name="NXPowerLiteSettings">
    <vt:lpwstr>F3200358026400</vt:lpwstr>
  </property>
  <property fmtid="{D5CDD505-2E9C-101B-9397-08002B2CF9AE}" pid="4" name="NXPowerLiteVersion">
    <vt:lpwstr>D5.0.6</vt:lpwstr>
  </property>
</Properties>
</file>