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2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9" r:id="rId19"/>
    <p:sldId id="28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CA6567-DE81-445E-8FC8-6EBE88378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246314-BC25-4123-AC3B-240766E416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063259-C5DA-452A-A5E2-FB5A877C7B9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E003237-FD44-43CF-B95B-39D57BC72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CF9104E-BA4C-4AE5-9C0D-6CA6B0136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A8A66-5D9A-4994-A31D-86C15AEAA0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3C643-1656-4C40-80EB-EDD1AC16E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8E6142-584F-4374-8E9D-25FDB8F07B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793D20B4-D0BB-4AE7-A3CF-801D87DF57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8920393C-41F9-48E4-BB2F-AF745F378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A46E4CDD-72F8-4608-ADA8-33C381C1C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FF3C340-98AD-43A2-9C79-B9A1908B1475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38138075-D97E-4A3D-944C-5752CD1A36C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3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DDA0-074C-49B7-93E2-3B596A039F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88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1C0A-5155-49D4-86ED-0BC9F63BDA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0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4B5-9478-467C-BC2F-ABAB150E83E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F351-E632-4172-A64C-E29C3A1914B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7977-9561-45E1-ABBF-0359421DC2C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44A8-B51E-4470-8B96-9F97DC2270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92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FD47-671B-4415-B9E9-B3C7528DB4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5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9B90-3D90-40C5-A2FE-87DDC34CDD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6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073-31AA-463A-B24C-E0B910EC9D4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0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132F-C3E5-4C12-8490-A86FB88B0C6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9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7DB6A7-784C-47E1-B68F-843EA7889B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4134381-B99D-4AF9-8F6C-EC9D7B2C34F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78948" y="381000"/>
            <a:ext cx="7924800" cy="2895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Характеристика речевых нарушений</a:t>
            </a:r>
            <a:br>
              <a:rPr lang="ru-RU" altLang="ru-RU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altLang="ru-RU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altLang="ru-RU" sz="4000" dirty="0"/>
            </a:br>
            <a:br>
              <a:rPr lang="ru-RU" altLang="ru-RU" sz="1800" dirty="0"/>
            </a:br>
            <a:endParaRPr lang="ru-RU" alt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16F276-6250-475B-89B1-24E7C6DC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4967896" cy="3841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35DCB8-E88A-4883-A8F3-0C078B82F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237413" cy="990600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2 уровень речевого развития –</a:t>
            </a:r>
            <a:r>
              <a:rPr lang="ru-RU" altLang="ru-RU" sz="2400" dirty="0"/>
              <a:t> </a:t>
            </a:r>
            <a:br>
              <a:rPr lang="ru-RU" altLang="ru-RU" sz="2400" dirty="0"/>
            </a:br>
            <a:r>
              <a:rPr lang="ru-RU" altLang="ru-RU" sz="2400" dirty="0"/>
              <a:t>начатки общеупотребительной речи.</a:t>
            </a:r>
            <a:r>
              <a:rPr lang="ru-RU" altLang="ru-RU" sz="3200" dirty="0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F0E40F2-A558-4317-94C7-E83D37A27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5025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000" dirty="0"/>
              <a:t> </a:t>
            </a:r>
            <a:r>
              <a:rPr lang="ru-RU" altLang="ru-RU" sz="2000" dirty="0"/>
              <a:t>Кроме жестов и </a:t>
            </a:r>
            <a:r>
              <a:rPr lang="ru-RU" altLang="ru-RU" sz="2000" dirty="0" err="1"/>
              <a:t>лепетных</a:t>
            </a:r>
            <a:r>
              <a:rPr lang="ru-RU" altLang="ru-RU" sz="2000" dirty="0"/>
              <a:t> слов появляются, хотя и искажённые, но достаточно постоянные общеупотребительные слова. Например:</a:t>
            </a:r>
            <a:r>
              <a:rPr lang="ru-RU" altLang="ru-RU" sz="2000" b="1" dirty="0"/>
              <a:t>«</a:t>
            </a:r>
            <a:r>
              <a:rPr lang="ru-RU" altLang="ru-RU" sz="2000" b="1" dirty="0" err="1"/>
              <a:t>Алязяй</a:t>
            </a:r>
            <a:r>
              <a:rPr lang="ru-RU" altLang="ru-RU" sz="2000" b="1" dirty="0"/>
              <a:t>. Дети </a:t>
            </a:r>
            <a:r>
              <a:rPr lang="ru-RU" altLang="ru-RU" sz="2000" b="1" dirty="0" err="1"/>
              <a:t>алязяй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убиляют</a:t>
            </a:r>
            <a:r>
              <a:rPr lang="ru-RU" altLang="ru-RU" sz="2000" b="1" dirty="0"/>
              <a:t>. </a:t>
            </a:r>
            <a:r>
              <a:rPr lang="ru-RU" altLang="ru-RU" sz="2000" b="1" dirty="0" err="1"/>
              <a:t>Капутн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лидоме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лябака</a:t>
            </a:r>
            <a:r>
              <a:rPr lang="ru-RU" altLang="ru-RU" sz="2000" b="1" dirty="0"/>
              <a:t>. </a:t>
            </a:r>
            <a:r>
              <a:rPr lang="ru-RU" altLang="ru-RU" sz="2000" b="1" dirty="0" err="1"/>
              <a:t>Литя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одают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земю</a:t>
            </a:r>
            <a:r>
              <a:rPr lang="ru-RU" altLang="ru-RU" sz="2000" b="1" dirty="0"/>
              <a:t>»</a:t>
            </a:r>
            <a:r>
              <a:rPr lang="ru-RU" altLang="ru-RU" sz="2000" dirty="0"/>
              <a:t> - Урожай. Дети урожай убирают. Капуста, помидоры, яблоки. Листья падают на землю.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/>
              <a:t>	Формы числа, рода и падежа для таких детей не выполняют никакой смыслоразличительной функции. Словоизменение носит случайный характер и при его использовании допускается много разнообразных ошибок. (</a:t>
            </a:r>
            <a:r>
              <a:rPr lang="ru-RU" altLang="ru-RU" sz="2000" b="1" dirty="0"/>
              <a:t>«</a:t>
            </a:r>
            <a:r>
              <a:rPr lang="ru-RU" altLang="ru-RU" sz="2000" b="1" dirty="0" err="1"/>
              <a:t>Игаю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мятику</a:t>
            </a:r>
            <a:r>
              <a:rPr lang="ru-RU" altLang="ru-RU" sz="2000" b="1" dirty="0"/>
              <a:t>»</a:t>
            </a:r>
            <a:r>
              <a:rPr lang="ru-RU" altLang="ru-RU" sz="2000" dirty="0"/>
              <a:t> - Играю мячиком).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/>
              <a:t>Отмечаются грубые ошибки в употреблении грамматических форм: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/>
              <a:t>замены падежных окончаний</a:t>
            </a:r>
            <a:r>
              <a:rPr lang="ru-RU" altLang="ru-RU" sz="2000" dirty="0"/>
              <a:t> (</a:t>
            </a:r>
            <a:r>
              <a:rPr lang="ru-RU" altLang="ru-RU" sz="2000" b="1" dirty="0"/>
              <a:t>«Катался </a:t>
            </a:r>
            <a:r>
              <a:rPr lang="ru-RU" altLang="ru-RU" sz="2000" b="1" dirty="0" err="1"/>
              <a:t>гокам</a:t>
            </a:r>
            <a:r>
              <a:rPr lang="ru-RU" altLang="ru-RU" sz="2000" b="1" dirty="0"/>
              <a:t>»</a:t>
            </a:r>
            <a:r>
              <a:rPr lang="ru-RU" altLang="ru-RU" sz="2000" dirty="0"/>
              <a:t> - катается на горке);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/>
              <a:t>ошибки в употреблении форм числа и рода глаголов</a:t>
            </a:r>
            <a:r>
              <a:rPr lang="ru-RU" altLang="ru-RU" sz="2000" dirty="0"/>
              <a:t> (</a:t>
            </a:r>
            <a:r>
              <a:rPr lang="ru-RU" altLang="ru-RU" sz="2000" b="1" dirty="0"/>
              <a:t>«Коля</a:t>
            </a:r>
            <a:r>
              <a:rPr lang="ru-RU" altLang="ru-RU" sz="2000" dirty="0"/>
              <a:t> </a:t>
            </a:r>
            <a:r>
              <a:rPr lang="ru-RU" altLang="ru-RU" sz="2000" b="1" dirty="0" err="1"/>
              <a:t>питяля</a:t>
            </a:r>
            <a:r>
              <a:rPr lang="ru-RU" altLang="ru-RU" sz="2000" b="1" dirty="0"/>
              <a:t>»</a:t>
            </a:r>
            <a:r>
              <a:rPr lang="ru-RU" altLang="ru-RU" sz="2000" dirty="0"/>
              <a:t> - Коля писал; </a:t>
            </a:r>
            <a:r>
              <a:rPr lang="ru-RU" altLang="ru-RU" sz="2000" b="1" dirty="0"/>
              <a:t>«да </a:t>
            </a:r>
            <a:r>
              <a:rPr lang="ru-RU" altLang="ru-RU" sz="2000" b="1" dirty="0" err="1"/>
              <a:t>памидка</a:t>
            </a:r>
            <a:r>
              <a:rPr lang="ru-RU" altLang="ru-RU" sz="2000" b="1" dirty="0"/>
              <a:t>»</a:t>
            </a:r>
            <a:r>
              <a:rPr lang="ru-RU" altLang="ru-RU" sz="2000" dirty="0"/>
              <a:t> - две пирамидки, </a:t>
            </a:r>
            <a:r>
              <a:rPr lang="ru-RU" altLang="ru-RU" sz="2000" b="1" dirty="0"/>
              <a:t>«де </a:t>
            </a:r>
            <a:r>
              <a:rPr lang="ru-RU" altLang="ru-RU" sz="2000" b="1" dirty="0" err="1"/>
              <a:t>кафи</a:t>
            </a:r>
            <a:r>
              <a:rPr lang="ru-RU" altLang="ru-RU" sz="2000" b="1" dirty="0"/>
              <a:t>»</a:t>
            </a:r>
            <a:r>
              <a:rPr lang="ru-RU" altLang="ru-RU" sz="2000" dirty="0"/>
              <a:t> – два шкафа).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AE14116-C30D-4CA2-A5ED-56367A4D6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12025" cy="152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/>
              <a:t>ОНР-2 (продолжение</a:t>
            </a:r>
            <a:r>
              <a:rPr lang="ru-RU" altLang="ru-RU" sz="2000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C9F5596-6EF9-4130-8A12-3A6EF2F55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839200" cy="6400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800" b="1" dirty="0"/>
              <a:t>отсутствие согласования прилагательных с существительными, числительных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существительными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асинь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красная лента,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асинь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красное колесо,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пять кукол,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тиня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-синее пальто,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тиня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кубика»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синий кубик,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тиня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кота»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синяя кофта). Много ошибок в использовании предлогов, часто предлоги опускаются вообще, при этом существительные употребляются в исходной форме (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Кадас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ледит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аёпка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карандаш лежит в коробке, возможна и замена предлогов (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Тетатка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упая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тая»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Тетрадка упала со стола).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Союзы и частицы в речи употребляются редко. Уровень словесного обобщения очень низкий. Одним и тем же словом могут быть названы многие предметы, имеющие сходство по форме, назначению или другим признакам (муравей, муха, паук, жук – в одной ситуации одним из слов, в другой– другим; чашка, стакан обозначаются любым из этих слов.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Ограниченность словарного запаса подтверждается незнанием многих слов, обозначающих части предмета. Например:  дерево (ветки, корни, ствол); посуда (блюдо, поднос, кружка); транспортные средства (вертолёт, моторная лодка), детёнышей животных (бельчонок, ежата, лисёнок) и др.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Произносительные возможности детей значительно отстают от возрастной нормы: наблюдаются нарушение в произношении мягких и твёрдых звуков, шипящих, свистящих, сонорных, звонких и глухих («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тупаны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тюльпаны, «Сина» - Зина,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тява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сова и т. п.); грубые нарушения в слоговой структуре слов. Наиболее типично сокращение количества слогов («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тевики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снеговики). При воспроизведении слов грубо нарушается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звуконаполняемость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отмечаются перестановки слогов, звуков, замена и уподобление слогов, сокращение звуков при стечениях согласных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ровотник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воротник,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стена,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виметь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медведь).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фонематического слуха, их неподготовленность к освоению навыков звукового анализа и синтеза (ребёнку трудно подобрать картинку с заданным звуком, определить позицию звука в слове и т. д.).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542425-B4E7-4160-B42D-5FEE829F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774" y="457200"/>
            <a:ext cx="8400143" cy="10492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/>
              <a:t>3 уровень речевого развития </a:t>
            </a:r>
            <a:br>
              <a:rPr lang="ru-RU" altLang="ru-RU" sz="2000" b="1" dirty="0"/>
            </a:br>
            <a:r>
              <a:rPr lang="ru-RU" altLang="ru-RU" sz="2000" dirty="0">
                <a:latin typeface="Monotype Corsiva" panose="03010101010201010101" pitchFamily="66" charset="0"/>
              </a:rPr>
              <a:t>характеризуется наличием развёрнутой фразовой речи с элементами лексико-грамматического недоразвития.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2E81B2C-05FB-475C-BB77-80DEAA783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44148"/>
            <a:ext cx="8150225" cy="480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900" dirty="0"/>
              <a:t>Дети вступают в контакты с окружающими, но лишь в присутствии родителей (воспитателей), вносящих определённые пояснения. </a:t>
            </a:r>
            <a:r>
              <a:rPr lang="ru-RU" altLang="ru-RU" sz="1900" b="1" dirty="0"/>
              <a:t>(«Мамой </a:t>
            </a:r>
            <a:r>
              <a:rPr lang="ru-RU" altLang="ru-RU" sz="1900" b="1" dirty="0" err="1"/>
              <a:t>ездиля</a:t>
            </a:r>
            <a:r>
              <a:rPr lang="ru-RU" altLang="ru-RU" sz="1900" b="1" dirty="0"/>
              <a:t> </a:t>
            </a:r>
            <a:r>
              <a:rPr lang="ru-RU" altLang="ru-RU" sz="1900" b="1" dirty="0" err="1"/>
              <a:t>асьпак</a:t>
            </a:r>
            <a:r>
              <a:rPr lang="ru-RU" altLang="ru-RU" sz="1900" b="1" dirty="0"/>
              <a:t>. А потом </a:t>
            </a:r>
            <a:r>
              <a:rPr lang="ru-RU" altLang="ru-RU" sz="1900" b="1" dirty="0" err="1"/>
              <a:t>ходиля</a:t>
            </a:r>
            <a:r>
              <a:rPr lang="ru-RU" altLang="ru-RU" sz="1900" b="1" dirty="0"/>
              <a:t>, де </a:t>
            </a:r>
            <a:r>
              <a:rPr lang="ru-RU" altLang="ru-RU" sz="1900" b="1" dirty="0" err="1"/>
              <a:t>летька</a:t>
            </a:r>
            <a:r>
              <a:rPr lang="ru-RU" altLang="ru-RU" sz="1900" b="1" dirty="0"/>
              <a:t>, там </a:t>
            </a:r>
            <a:r>
              <a:rPr lang="ru-RU" altLang="ru-RU" sz="1900" b="1" dirty="0" err="1"/>
              <a:t>зьвана</a:t>
            </a:r>
            <a:r>
              <a:rPr lang="ru-RU" altLang="ru-RU" sz="1900" b="1" dirty="0"/>
              <a:t>. Потом </a:t>
            </a:r>
            <a:r>
              <a:rPr lang="ru-RU" altLang="ru-RU" sz="1900" b="1" dirty="0" err="1"/>
              <a:t>аспальки</a:t>
            </a:r>
            <a:r>
              <a:rPr lang="ru-RU" altLang="ru-RU" sz="1900" b="1" dirty="0"/>
              <a:t> не били. Потом </a:t>
            </a:r>
            <a:r>
              <a:rPr lang="ru-RU" altLang="ru-RU" sz="1900" b="1" dirty="0" err="1"/>
              <a:t>посьли</a:t>
            </a:r>
            <a:r>
              <a:rPr lang="ru-RU" altLang="ru-RU" sz="1900" b="1" dirty="0"/>
              <a:t> пак»</a:t>
            </a:r>
            <a:r>
              <a:rPr lang="ru-RU" altLang="ru-RU" sz="1900" dirty="0"/>
              <a:t> - С мамой ездила в зоопарк. А потом ходила, где клетка, там обезьяна. А потом в зоопарке не были. Потом пошли в парк).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900" dirty="0"/>
              <a:t>Свободное общение крайне затруднено. Даже те звуки, которые дети умеют произносить правильно, в самостоятельной речи звучат недостаточно чётко.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900" dirty="0"/>
              <a:t>Характерным является недифференцированное произнесение звуков, (в основном свистящих, шипящих, аффрикат, </a:t>
            </a:r>
            <a:r>
              <a:rPr lang="ru-RU" altLang="ru-RU" sz="1900" dirty="0" err="1"/>
              <a:t>соноров</a:t>
            </a:r>
            <a:r>
              <a:rPr lang="ru-RU" altLang="ru-RU" sz="1900" dirty="0"/>
              <a:t>), когда один и тот же звук заменяет одновременно два или несколько звуков данной фонетической группы. Например, звуком СЬ, ещё недостаточно чётко произносимым ребёнок заменяет звуки С («</a:t>
            </a:r>
            <a:r>
              <a:rPr lang="ru-RU" altLang="ru-RU" sz="1900" dirty="0" err="1"/>
              <a:t>сяпоги</a:t>
            </a:r>
            <a:r>
              <a:rPr lang="ru-RU" altLang="ru-RU" sz="1900" dirty="0"/>
              <a:t>»), Ш («</a:t>
            </a:r>
            <a:r>
              <a:rPr lang="ru-RU" altLang="ru-RU" sz="1900" dirty="0" err="1"/>
              <a:t>сюба</a:t>
            </a:r>
            <a:r>
              <a:rPr lang="ru-RU" altLang="ru-RU" sz="1900" dirty="0"/>
              <a:t>»), Ц («</a:t>
            </a:r>
            <a:r>
              <a:rPr lang="ru-RU" altLang="ru-RU" sz="1900" dirty="0" err="1"/>
              <a:t>сяпля</a:t>
            </a:r>
            <a:r>
              <a:rPr lang="ru-RU" altLang="ru-RU" sz="1900" dirty="0"/>
              <a:t>»).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3A9131-286B-4DE6-9736-C868E814A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312025" cy="765175"/>
          </a:xfrm>
        </p:spPr>
        <p:txBody>
          <a:bodyPr/>
          <a:lstStyle/>
          <a:p>
            <a:pPr algn="ctr" eaLnBrk="1" hangingPunct="1"/>
            <a:r>
              <a:rPr lang="ru-RU" altLang="ru-RU" sz="2000" b="1" dirty="0"/>
              <a:t>3 уровень речевого развития (продолжение)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C16D7E3-A66B-4C59-86D0-EAA9DC8C8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6425" cy="5105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Вместе с тем на данном этапе дети уже пользуются всеми частями речи, правильно употребляют простые грамматические формы, пытаются строить сложносочинённые и сложноподчинённые предложения. </a:t>
            </a:r>
            <a:r>
              <a:rPr lang="ru-RU" altLang="ru-RU" sz="1800" b="1" dirty="0"/>
              <a:t>«Коля посол в лес, </a:t>
            </a:r>
            <a:r>
              <a:rPr lang="ru-RU" altLang="ru-RU" sz="1800" b="1" dirty="0" err="1"/>
              <a:t>помал</a:t>
            </a:r>
            <a:r>
              <a:rPr lang="ru-RU" altLang="ru-RU" sz="1800" b="1" dirty="0"/>
              <a:t> маленькую белку, и тыла у Коли </a:t>
            </a:r>
            <a:r>
              <a:rPr lang="ru-RU" altLang="ru-RU" sz="1800" b="1" dirty="0" err="1"/>
              <a:t>кетка</a:t>
            </a:r>
            <a:r>
              <a:rPr lang="ru-RU" altLang="ru-RU" sz="1800" b="1" dirty="0"/>
              <a:t>»</a:t>
            </a:r>
            <a:r>
              <a:rPr lang="ru-RU" altLang="ru-RU" sz="1800" dirty="0"/>
              <a:t> - Коля пошёл в лес, поймал маленькую белку, и жила у Коли в клетке).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Улучшаются произносительные возможности ребёнка (можно выделить правильно и неправильно произносимые звуки, характер их нарушения), воспроизведение слов разной слоговой структуры и </a:t>
            </a:r>
            <a:r>
              <a:rPr lang="ru-RU" altLang="ru-RU" sz="1800" dirty="0" err="1"/>
              <a:t>звуконаполняемости</a:t>
            </a:r>
            <a:r>
              <a:rPr lang="ru-RU" altLang="ru-RU" sz="1800" dirty="0"/>
              <a:t>. Дети уже обычно не затрудняются в назывании предметов, действий, признаков, качеств и состояний, хорошо знакомых им из жизненного опыта.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Они могут свободно рассказать о своей семье, о себе, о товарищах, событиях окружающей жизни, составить короткий рассказ. </a:t>
            </a:r>
            <a:r>
              <a:rPr lang="ru-RU" altLang="ru-RU" sz="1800" b="1" dirty="0"/>
              <a:t>(«Кошка </a:t>
            </a:r>
            <a:r>
              <a:rPr lang="ru-RU" altLang="ru-RU" sz="1800" b="1" dirty="0" err="1"/>
              <a:t>пошья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куёуке</a:t>
            </a:r>
            <a:r>
              <a:rPr lang="ru-RU" altLang="ru-RU" sz="1800" b="1" dirty="0"/>
              <a:t>. И вот она </a:t>
            </a:r>
            <a:r>
              <a:rPr lang="ru-RU" altLang="ru-RU" sz="1800" b="1" dirty="0" err="1"/>
              <a:t>хоует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сыпьятках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ешть</a:t>
            </a:r>
            <a:r>
              <a:rPr lang="ru-RU" altLang="ru-RU" sz="1800" b="1" dirty="0"/>
              <a:t>. Они бежать. Кошку </a:t>
            </a:r>
            <a:r>
              <a:rPr lang="ru-RU" altLang="ru-RU" sz="1800" b="1" dirty="0" err="1"/>
              <a:t>погана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куица</a:t>
            </a:r>
            <a:r>
              <a:rPr lang="ru-RU" altLang="ru-RU" sz="1800" b="1" dirty="0"/>
              <a:t>. </a:t>
            </a:r>
            <a:r>
              <a:rPr lang="ru-RU" altLang="ru-RU" sz="1800" b="1" dirty="0" err="1"/>
              <a:t>Сыпьятках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мого</a:t>
            </a:r>
            <a:r>
              <a:rPr lang="ru-RU" altLang="ru-RU" sz="1800" b="1" dirty="0"/>
              <a:t>. </a:t>
            </a:r>
            <a:r>
              <a:rPr lang="ru-RU" altLang="ru-RU" sz="1800" b="1" dirty="0" err="1"/>
              <a:t>Шама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штоит</a:t>
            </a:r>
            <a:r>
              <a:rPr lang="ru-RU" altLang="ru-RU" sz="1800" b="1" dirty="0"/>
              <a:t>. </a:t>
            </a:r>
            <a:r>
              <a:rPr lang="ru-RU" altLang="ru-RU" sz="1800" b="1" dirty="0" err="1"/>
              <a:t>Куица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хоёша</a:t>
            </a:r>
            <a:r>
              <a:rPr lang="ru-RU" altLang="ru-RU" sz="1800" b="1" dirty="0"/>
              <a:t>, она </a:t>
            </a:r>
            <a:r>
              <a:rPr lang="ru-RU" altLang="ru-RU" sz="1800" b="1" dirty="0" err="1"/>
              <a:t>погана</a:t>
            </a:r>
            <a:r>
              <a:rPr lang="ru-RU" altLang="ru-RU" sz="1800" b="1" dirty="0"/>
              <a:t> кошку»</a:t>
            </a:r>
            <a:r>
              <a:rPr lang="ru-RU" altLang="ru-RU" sz="1800" dirty="0"/>
              <a:t> - Кошка пошла к курице. И вот она хочет цыпляток есть. Они бежать. Кошку прогнала курица. Цыпляток много. Курица хорошая, она прогнала кошку).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E7F0D84-A02E-4F36-A0AA-4CAAD061A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/>
              <a:t>IV уровень (НВ ОНР или НОНР)</a:t>
            </a:r>
            <a:r>
              <a:rPr lang="ru-RU" altLang="ru-RU" sz="2400" dirty="0"/>
              <a:t> — </a:t>
            </a:r>
            <a:br>
              <a:rPr lang="ru-RU" altLang="ru-RU" sz="2400" dirty="0"/>
            </a:br>
            <a:r>
              <a:rPr lang="ru-RU" altLang="ru-RU" sz="2800" dirty="0" err="1">
                <a:latin typeface="Monotype Corsiva" panose="03010101010201010101" pitchFamily="66" charset="0"/>
              </a:rPr>
              <a:t>нерезко</a:t>
            </a:r>
            <a:r>
              <a:rPr lang="ru-RU" altLang="ru-RU" sz="2800" dirty="0">
                <a:latin typeface="Monotype Corsiva" panose="03010101010201010101" pitchFamily="66" charset="0"/>
              </a:rPr>
              <a:t> выраженное общее недоразвитие речи</a:t>
            </a:r>
            <a:r>
              <a:rPr lang="ru-RU" altLang="ru-RU" sz="2800" dirty="0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EAC7925-1FA0-4762-9065-2A68E0012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455025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Для детей данного уровня типичным является несколько вялая артикуляция звуков, недостаточная выразительность речи и нечеткая дикция. Все это оставляет впечатление общей «смазанности» речи. В большинстве случаев дети испытывают большие трудности при самостоятельном составлении предложений, неточно понимают и употребляют пословицы, слова и фразы с переносным значением.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 В устном речевом общении дети стараются «обходить» трудные для них слова и выражения. Но если поставить таких детей в условия, когда необходимо использовать те или иные слова и грамматические категории, пробелы в речевом развитии выступают достаточно отчётливо</a:t>
            </a:r>
            <a:r>
              <a:rPr lang="ru-RU" altLang="ru-RU" sz="2000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B713FE-8205-4177-B91A-C11116D53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Нарушение темпа и ритма речи: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FEC5CFD-CB1B-4817-AA7E-43EB51CF0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заикание</a:t>
            </a:r>
            <a:r>
              <a:rPr lang="ru-RU" altLang="ru-RU" dirty="0"/>
              <a:t> (нарушение темпо - ритмической организации речи, обусловленное судорожным состоянием мышц речевого аппарата)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163796-1753-4118-A585-D8D88EF20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err="1"/>
              <a:t>Дислалия</a:t>
            </a:r>
            <a:endParaRPr lang="ru-RU" altLang="ru-RU" b="1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A60AAAA-B649-4FEC-98E3-8B356776C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 </a:t>
            </a:r>
            <a:r>
              <a:rPr lang="ru-RU" altLang="ru-RU" dirty="0"/>
              <a:t> </a:t>
            </a:r>
            <a:r>
              <a:rPr lang="ru-RU" altLang="ru-RU" b="1" dirty="0"/>
              <a:t>нарушение звукопроизношения при нормальном слухе и сохранной иннервации речевого аппарата</a:t>
            </a:r>
            <a:r>
              <a:rPr lang="ru-RU" altLang="ru-RU" dirty="0"/>
              <a:t>. Синоним: косноязычие (устаревшее).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 err="1"/>
              <a:t>Дислалия</a:t>
            </a:r>
            <a:r>
              <a:rPr lang="ru-RU" altLang="ru-RU" sz="2400" dirty="0"/>
              <a:t>:</a:t>
            </a:r>
          </a:p>
          <a:p>
            <a:pPr algn="ctr" eaLnBrk="1" hangingPunct="1"/>
            <a:r>
              <a:rPr lang="ru-RU" altLang="ru-RU" sz="2400" dirty="0"/>
              <a:t> механическая(органическая);</a:t>
            </a:r>
          </a:p>
          <a:p>
            <a:pPr algn="ctr" eaLnBrk="1" hangingPunct="1"/>
            <a:r>
              <a:rPr lang="ru-RU" altLang="ru-RU" sz="2400" dirty="0"/>
              <a:t>функциональная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BBD2D1-9F3D-466B-90B2-7ED3CFC2C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1625"/>
            <a:ext cx="7388225" cy="993775"/>
          </a:xfrm>
        </p:spPr>
        <p:txBody>
          <a:bodyPr/>
          <a:lstStyle/>
          <a:p>
            <a:pPr algn="ctr" eaLnBrk="1" hangingPunct="1"/>
            <a:r>
              <a:rPr lang="ru-RU" altLang="ru-RU" sz="2800" b="1" dirty="0" err="1"/>
              <a:t>Ринолалия</a:t>
            </a:r>
            <a:r>
              <a:rPr lang="ru-RU" altLang="ru-RU" sz="2800" dirty="0"/>
              <a:t> - </a:t>
            </a:r>
            <a:r>
              <a:rPr lang="ru-RU" altLang="ru-RU" sz="2800" b="1" dirty="0"/>
              <a:t>нарушение тембра голоса и звукопроизношения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09478CB-5451-4189-99C9-B388D49A8B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 dirty="0"/>
              <a:t>    </a:t>
            </a:r>
            <a:r>
              <a:rPr lang="ru-RU" altLang="ru-RU" sz="2400" dirty="0"/>
              <a:t>обусловлены анатомо-физиологическими дефектами речевого аппарата. Синонимы: гнусавость (устар.), </a:t>
            </a:r>
            <a:r>
              <a:rPr lang="ru-RU" altLang="ru-RU" sz="2400" dirty="0" err="1"/>
              <a:t>палатолалия</a:t>
            </a:r>
            <a:r>
              <a:rPr lang="ru-RU" altLang="ru-RU" sz="2400" dirty="0"/>
              <a:t>. Проявляется в патологическом изменении тембра голоса, который оказывается </a:t>
            </a:r>
            <a:r>
              <a:rPr lang="ru-RU" altLang="ru-RU" sz="2400" dirty="0">
                <a:solidFill>
                  <a:srgbClr val="FF0000"/>
                </a:solidFill>
              </a:rPr>
              <a:t>избыточно назализованным вследствие того, что </a:t>
            </a:r>
            <a:r>
              <a:rPr lang="ru-RU" altLang="ru-RU" sz="2400" dirty="0" err="1">
                <a:solidFill>
                  <a:srgbClr val="FF0000"/>
                </a:solidFill>
              </a:rPr>
              <a:t>голосовыдыхательная</a:t>
            </a:r>
            <a:r>
              <a:rPr lang="ru-RU" altLang="ru-RU" sz="2400" dirty="0">
                <a:solidFill>
                  <a:srgbClr val="FF0000"/>
                </a:solidFill>
              </a:rPr>
              <a:t> струя при произнесении всех звуков речи проходит в полость носа и в ней получает резонанс</a:t>
            </a:r>
            <a:r>
              <a:rPr lang="ru-RU" altLang="ru-RU" sz="2400" dirty="0">
                <a:solidFill>
                  <a:srgbClr val="7030A0"/>
                </a:solidFill>
              </a:rPr>
              <a:t>. </a:t>
            </a:r>
            <a:r>
              <a:rPr lang="ru-RU" altLang="ru-RU" sz="2400" dirty="0"/>
              <a:t>При </a:t>
            </a:r>
            <a:r>
              <a:rPr lang="ru-RU" altLang="ru-RU" sz="2400" dirty="0" err="1"/>
              <a:t>ринолалии</a:t>
            </a:r>
            <a:r>
              <a:rPr lang="ru-RU" altLang="ru-RU" sz="2400" dirty="0"/>
              <a:t> наблюдается </a:t>
            </a:r>
            <a:r>
              <a:rPr lang="ru-RU" altLang="ru-RU" sz="2400" dirty="0">
                <a:solidFill>
                  <a:srgbClr val="C00000"/>
                </a:solidFill>
              </a:rPr>
              <a:t>искажённое произнесение всех звуков речи, а не отдельных, как при </a:t>
            </a:r>
            <a:r>
              <a:rPr lang="ru-RU" altLang="ru-RU" sz="2400" dirty="0" err="1">
                <a:solidFill>
                  <a:srgbClr val="C00000"/>
                </a:solidFill>
              </a:rPr>
              <a:t>дислалии</a:t>
            </a:r>
            <a:r>
              <a:rPr lang="ru-RU" altLang="ru-RU" sz="2400" dirty="0">
                <a:solidFill>
                  <a:srgbClr val="C00000"/>
                </a:solidFill>
              </a:rPr>
              <a:t>. Речь мало разборчива (невнятная), монотонная.</a:t>
            </a:r>
            <a:r>
              <a:rPr lang="ru-RU" altLang="ru-RU" sz="2400" dirty="0"/>
              <a:t> К </a:t>
            </a:r>
            <a:r>
              <a:rPr lang="ru-RU" altLang="ru-RU" sz="2400" dirty="0" err="1"/>
              <a:t>ринолалии</a:t>
            </a:r>
            <a:r>
              <a:rPr lang="ru-RU" altLang="ru-RU" sz="2400" dirty="0"/>
              <a:t> принято относить дефекты, обусловленные врождёнными расщелинами нёба, т.е. грубыми анатомическими нарушениями артикуляторного аппарата.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E3BEF9A-2690-4D10-B33D-B2C2747AF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/>
              <a:t>Расщелины принадлежат к наиболее частым и тяжелым порокам развития. </a:t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pic>
        <p:nvPicPr>
          <p:cNvPr id="20485" name="Picture 6" descr="ANd9GcRs4JD9ij-uyJGYMdt_fMl97ovs_TXDm2vf393HjtIo2u7DhVB-ab9VPbE">
            <a:extLst>
              <a:ext uri="{FF2B5EF4-FFF2-40B4-BE49-F238E27FC236}">
                <a16:creationId xmlns:a16="http://schemas.microsoft.com/office/drawing/2014/main" id="{E9FFB257-BD88-45E4-9761-07CBBA29E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0263" y="2209800"/>
            <a:ext cx="2852737" cy="2743200"/>
          </a:xfrm>
          <a:noFill/>
        </p:spPr>
      </p:pic>
      <p:pic>
        <p:nvPicPr>
          <p:cNvPr id="20483" name="Picture 4" descr="Ринолалия-1i">
            <a:extLst>
              <a:ext uri="{FF2B5EF4-FFF2-40B4-BE49-F238E27FC236}">
                <a16:creationId xmlns:a16="http://schemas.microsoft.com/office/drawing/2014/main" id="{4F03D958-E3E5-4230-BCAA-54C8E54B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3575"/>
            <a:ext cx="2435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Ринолал-2">
            <a:extLst>
              <a:ext uri="{FF2B5EF4-FFF2-40B4-BE49-F238E27FC236}">
                <a16:creationId xmlns:a16="http://schemas.microsoft.com/office/drawing/2014/main" id="{89E4DB95-AECA-4647-8602-F7661953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286000"/>
            <a:ext cx="2317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7169683-D51D-437B-9664-2FA614854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235825" cy="841375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Расщелина лица — это пороки сложной этиологии, т.е. </a:t>
            </a:r>
            <a:r>
              <a:rPr lang="ru-RU" altLang="ru-RU" sz="2400" b="1" dirty="0" err="1"/>
              <a:t>мультифакторные</a:t>
            </a:r>
            <a:r>
              <a:rPr lang="ru-RU" altLang="ru-RU" sz="2400" b="1" dirty="0"/>
              <a:t> пороки.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CF4E43-4960-4530-BC99-34C00F6B9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4864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altLang="ru-RU" sz="1200" dirty="0"/>
          </a:p>
          <a:p>
            <a:pPr eaLnBrk="1" hangingPunct="1"/>
            <a:endParaRPr lang="ru-RU" altLang="ru-RU" sz="12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200" dirty="0"/>
              <a:t>        </a:t>
            </a:r>
            <a:r>
              <a:rPr lang="ru-RU" altLang="ru-RU" sz="2400" dirty="0"/>
              <a:t>В их возникновении играют роль </a:t>
            </a:r>
            <a:r>
              <a:rPr lang="ru-RU" altLang="ru-RU" sz="2400" dirty="0">
                <a:solidFill>
                  <a:srgbClr val="C00000"/>
                </a:solidFill>
              </a:rPr>
              <a:t>генетические и внешние факторы </a:t>
            </a:r>
            <a:r>
              <a:rPr lang="ru-RU" altLang="ru-RU" sz="2400" dirty="0"/>
              <a:t>или их совместное действие в раннем периоде развития эмбриона.</a:t>
            </a:r>
            <a:br>
              <a:rPr lang="ru-RU" altLang="ru-RU" sz="2400" dirty="0"/>
            </a:br>
            <a:r>
              <a:rPr lang="ru-RU" altLang="ru-RU" sz="2400" dirty="0"/>
              <a:t>Различают </a:t>
            </a:r>
            <a:r>
              <a:rPr lang="ru-RU" altLang="ru-RU" sz="2400" dirty="0">
                <a:solidFill>
                  <a:srgbClr val="C00000"/>
                </a:solidFill>
              </a:rPr>
              <a:t>биологические</a:t>
            </a:r>
            <a:r>
              <a:rPr lang="ru-RU" altLang="ru-RU" sz="2400" dirty="0"/>
              <a:t> </a:t>
            </a:r>
            <a:r>
              <a:rPr lang="ru-RU" altLang="ru-RU" sz="2400" dirty="0">
                <a:solidFill>
                  <a:srgbClr val="C00000"/>
                </a:solidFill>
              </a:rPr>
              <a:t>факторы</a:t>
            </a:r>
            <a:r>
              <a:rPr lang="ru-RU" altLang="ru-RU" sz="2400" dirty="0"/>
              <a:t> (грипп, паротит, коревая краснуха, токсоплазмоз и др.); </a:t>
            </a:r>
            <a:r>
              <a:rPr lang="ru-RU" altLang="ru-RU" sz="2400" dirty="0">
                <a:solidFill>
                  <a:srgbClr val="C00000"/>
                </a:solidFill>
              </a:rPr>
              <a:t>химические факторы </a:t>
            </a:r>
            <a:r>
              <a:rPr lang="ru-RU" altLang="ru-RU" sz="2400" dirty="0"/>
              <a:t>(ядохимикаты, кислоты и др.); </a:t>
            </a:r>
            <a:r>
              <a:rPr lang="ru-RU" altLang="ru-RU" sz="2400" dirty="0">
                <a:solidFill>
                  <a:srgbClr val="C00000"/>
                </a:solidFill>
              </a:rPr>
              <a:t>эндокринные заболевания матери, психические травмы и профессиональные вредности. </a:t>
            </a:r>
            <a:r>
              <a:rPr lang="ru-RU" altLang="ru-RU" sz="2400" dirty="0"/>
              <a:t>Имеются сведения о влиянии </a:t>
            </a:r>
            <a:r>
              <a:rPr lang="ru-RU" altLang="ru-RU" sz="2400" dirty="0">
                <a:solidFill>
                  <a:srgbClr val="C00000"/>
                </a:solidFill>
              </a:rPr>
              <a:t>алкоголя и курения.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У детей с врожденными расщелинами имеются серьезные функциональные расстройства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F0357B-2393-4FD1-BA0D-E238AD392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2 классификации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2CEA662-69AC-4754-8494-3C3AA38BD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500" dirty="0"/>
              <a:t>	Существует 2 традиционные классификации нарушений речи: </a:t>
            </a:r>
            <a:r>
              <a:rPr lang="ru-RU" altLang="ru-RU" sz="2500" b="1" dirty="0"/>
              <a:t>клинико-педагогическая</a:t>
            </a:r>
            <a:r>
              <a:rPr lang="ru-RU" altLang="ru-RU" sz="2500" dirty="0"/>
              <a:t> и </a:t>
            </a:r>
            <a:r>
              <a:rPr lang="ru-RU" altLang="ru-RU" sz="2500" b="1" dirty="0"/>
              <a:t>психолого-педагогическая</a:t>
            </a:r>
            <a:r>
              <a:rPr lang="ru-RU" altLang="ru-RU" sz="2500" dirty="0"/>
              <a:t> или </a:t>
            </a:r>
            <a:r>
              <a:rPr lang="ru-RU" altLang="ru-RU" sz="2500" b="1" dirty="0"/>
              <a:t>педагогическая </a:t>
            </a:r>
            <a:r>
              <a:rPr lang="ru-RU" altLang="ru-RU" sz="2500" dirty="0"/>
              <a:t>(по </a:t>
            </a:r>
            <a:r>
              <a:rPr lang="ru-RU" altLang="ru-RU" sz="2500" dirty="0" err="1"/>
              <a:t>Р.Е.Левиной</a:t>
            </a:r>
            <a:r>
              <a:rPr lang="ru-RU" altLang="ru-RU" sz="2500" dirty="0"/>
              <a:t>)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500" dirty="0"/>
              <a:t> Указанные классификации рассматривают речевые расстройства в различных аспектах.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500" dirty="0"/>
              <a:t>	Но, вместе с тем, данные той и другой классификации не противоречат одна другой, а дополняют друг друга и служат общим задачам.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DBA1AB8-538C-478E-9424-1F0AF1371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Дизартрия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0C4227-9ACC-48A7-8488-F696474DEB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   </a:t>
            </a:r>
            <a:r>
              <a:rPr lang="ru-RU" altLang="ru-RU" b="1" dirty="0"/>
              <a:t>нарушение произносительной стороны речи</a:t>
            </a:r>
            <a:r>
              <a:rPr lang="ru-RU" altLang="ru-RU" dirty="0"/>
              <a:t>, обусловленное недостаточностью иннервации речевого аппарата.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2E61D4D-75E7-4531-B15F-748CD4879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Алалия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80932DA-98CE-4CCC-9AB1-6D3C9970E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/>
              <a:t>   отсутствие или недоразвитие речи</a:t>
            </a:r>
            <a:r>
              <a:rPr lang="ru-RU" altLang="ru-RU" dirty="0"/>
              <a:t> вследствие органического поражения речевых зон </a:t>
            </a:r>
            <a:r>
              <a:rPr lang="ru-RU" altLang="ru-RU" dirty="0" err="1"/>
              <a:t>коры</a:t>
            </a:r>
            <a:r>
              <a:rPr lang="ru-RU" altLang="ru-RU" dirty="0"/>
              <a:t> головного мозга во внутриутробном или раннем периоде развития ребёнка.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Алалия: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/>
              <a:t>Моторная;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/>
              <a:t>Сенсорная;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 err="1"/>
              <a:t>Сенсо</a:t>
            </a:r>
            <a:r>
              <a:rPr lang="ru-RU" altLang="ru-RU" sz="2400" dirty="0"/>
              <a:t>-моторная.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1E55916-53B3-4E93-B2CF-1C81E5D14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/>
              <a:t>Афазия </a:t>
            </a:r>
            <a:r>
              <a:rPr lang="ru-RU" altLang="ru-RU" dirty="0"/>
              <a:t>(детская или ранняя)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08B5A5B-ECC4-45BA-8636-41B1969DF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  </a:t>
            </a:r>
            <a:r>
              <a:rPr lang="ru-RU" altLang="ru-RU" b="1" dirty="0"/>
              <a:t>полная или частичная утрата речи</a:t>
            </a:r>
            <a:r>
              <a:rPr lang="ru-RU" altLang="ru-RU" dirty="0"/>
              <a:t>, обусловленная локальными поражениями головного мозга. У ребёнка теряется речь в результате черепно-мозговых травм, </a:t>
            </a:r>
            <a:r>
              <a:rPr lang="ru-RU" altLang="ru-RU" dirty="0" err="1"/>
              <a:t>нейроинфекций</a:t>
            </a:r>
            <a:r>
              <a:rPr lang="ru-RU" altLang="ru-RU" dirty="0"/>
              <a:t> или опухолей мозга после того, как речь уже была сформирована.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79075F5D-19FB-4AC0-B2F6-D04B176E21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997825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5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b="1"/>
              <a:t>Дисграфия – частичное специфическое нарушение процесса письма. </a:t>
            </a:r>
            <a:r>
              <a:rPr lang="ru-RU" altLang="ru-RU" sz="2500"/>
              <a:t>Проявляется в нестойкости оптико-пространственного образа буквы, в смешениях или пропусках букв, в искажениях звукослогового состава слова и структуры предложений.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5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b="1"/>
              <a:t>Алексия </a:t>
            </a:r>
            <a:r>
              <a:rPr lang="ru-RU" altLang="ru-RU" sz="2500"/>
              <a:t>и</a:t>
            </a:r>
            <a:r>
              <a:rPr lang="ru-RU" altLang="ru-RU" sz="2500" b="1"/>
              <a:t> аграфия- </a:t>
            </a:r>
            <a:r>
              <a:rPr lang="ru-RU" altLang="ru-RU" sz="2500"/>
              <a:t>несформированность процессов чтения и письма (в ходе обучения)</a:t>
            </a:r>
          </a:p>
          <a:p>
            <a:pPr eaLnBrk="1" hangingPunct="1">
              <a:lnSpc>
                <a:spcPct val="90000"/>
              </a:lnSpc>
            </a:pPr>
            <a:endParaRPr lang="ru-RU" altLang="ru-RU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1CC3188-9B27-420F-B823-1C19A917D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1625"/>
            <a:ext cx="7235825" cy="917575"/>
          </a:xfrm>
        </p:spPr>
        <p:txBody>
          <a:bodyPr/>
          <a:lstStyle/>
          <a:p>
            <a:pPr algn="ctr" eaLnBrk="1" hangingPunct="1"/>
            <a:r>
              <a:rPr lang="ru-RU" altLang="ru-RU" sz="2400" b="1" dirty="0" err="1"/>
              <a:t>Дисграфия</a:t>
            </a:r>
            <a:r>
              <a:rPr lang="ru-RU" altLang="ru-RU" sz="2400" b="1" dirty="0"/>
              <a:t> – частичное специфическое нарушение процесса письма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59E8E7E-2577-4833-A27F-0753AE55B9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9843" y="2057400"/>
            <a:ext cx="8150225" cy="45735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/>
              <a:t>Проявляется в нестойкости оптико-пространственного образа буквы, в смешениях или пропусках букв, в искажениях </a:t>
            </a:r>
            <a:r>
              <a:rPr lang="ru-RU" altLang="ru-RU" sz="2400" dirty="0" err="1"/>
              <a:t>звукослогового</a:t>
            </a:r>
            <a:r>
              <a:rPr lang="ru-RU" altLang="ru-RU" sz="2400" dirty="0"/>
              <a:t> состава слова и структуры предложений. В случае несформированности процессов чтения и письма (в ходе обучения) говорят об </a:t>
            </a:r>
            <a:r>
              <a:rPr lang="ru-RU" altLang="ru-RU" sz="2400" b="1" dirty="0"/>
              <a:t>алексии </a:t>
            </a:r>
            <a:r>
              <a:rPr lang="ru-RU" altLang="ru-RU" sz="2400" dirty="0"/>
              <a:t>и</a:t>
            </a:r>
            <a:r>
              <a:rPr lang="ru-RU" altLang="ru-RU" sz="2400" b="1" dirty="0"/>
              <a:t> аграфии. </a:t>
            </a:r>
            <a:r>
              <a:rPr lang="ru-RU" altLang="ru-RU" sz="2400" dirty="0"/>
              <a:t>Нарушения письма и чтения у детей обусловливаются дефектами устной речи (за исключением оптических форм), несформированностью операций звукового анализа, нестойкостью произвольного внимания.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12F3A1B7-EB54-4E5A-B096-C2C975F911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/>
              <a:t>Таким образом, в логопедии выделяются 11 форм речевых нарушений, 9 из которых составляют нарушения устной речи и 2 формы составляют нарушения письменной речи.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79459C-702F-44B2-B6E5-52C57FD4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19400"/>
            <a:ext cx="4428430" cy="256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0E5B09FC-600C-4577-8EF1-E1492354DEC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685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ru-RU" altLang="ru-RU" sz="1900" b="1" dirty="0"/>
              <a:t>Нарушения устной речи: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 err="1"/>
              <a:t>дисфония</a:t>
            </a:r>
            <a:r>
              <a:rPr lang="ru-RU" altLang="ru-RU" sz="2100" dirty="0"/>
              <a:t> (афония),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 err="1"/>
              <a:t>тахилалия</a:t>
            </a:r>
            <a:r>
              <a:rPr lang="ru-RU" altLang="ru-RU" sz="2100" dirty="0"/>
              <a:t>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 err="1"/>
              <a:t>брадилалия</a:t>
            </a:r>
            <a:r>
              <a:rPr lang="ru-RU" altLang="ru-RU" sz="2100" dirty="0"/>
              <a:t>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/>
              <a:t>заикание,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 err="1"/>
              <a:t>дислалия</a:t>
            </a:r>
            <a:r>
              <a:rPr lang="ru-RU" altLang="ru-RU" sz="2100" dirty="0"/>
              <a:t>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 err="1"/>
              <a:t>ринолалия</a:t>
            </a:r>
            <a:r>
              <a:rPr lang="ru-RU" altLang="ru-RU" sz="2100" dirty="0"/>
              <a:t>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/>
              <a:t>дизартрия (</a:t>
            </a:r>
            <a:r>
              <a:rPr lang="ru-RU" altLang="ru-RU" sz="2100" dirty="0" err="1"/>
              <a:t>анартрия</a:t>
            </a:r>
            <a:r>
              <a:rPr lang="ru-RU" altLang="ru-RU" sz="2100" dirty="0"/>
              <a:t>),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/>
              <a:t>алалия,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100" dirty="0"/>
              <a:t>афазия. 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E55908A8-2DCA-4747-8907-5969210FEA4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762000"/>
            <a:ext cx="4038600" cy="452596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ru-RU" altLang="ru-RU" sz="2100" b="1" dirty="0"/>
              <a:t>Нарушение письменной речи</a:t>
            </a:r>
            <a:endParaRPr lang="ru-RU" altLang="ru-RU" sz="2100" dirty="0"/>
          </a:p>
          <a:p>
            <a:pPr marL="457200" indent="-457200" eaLnBrk="1" hangingPunct="1">
              <a:buFontTx/>
              <a:buChar char="•"/>
            </a:pPr>
            <a:r>
              <a:rPr lang="ru-RU" altLang="ru-RU" sz="2100" dirty="0"/>
              <a:t>дислексия (алексия),</a:t>
            </a:r>
          </a:p>
          <a:p>
            <a:pPr marL="457200" indent="-457200" eaLnBrk="1" hangingPunct="1">
              <a:buFontTx/>
              <a:buChar char="•"/>
            </a:pPr>
            <a:r>
              <a:rPr lang="ru-RU" altLang="ru-RU" sz="2100" dirty="0" err="1"/>
              <a:t>дисграфия</a:t>
            </a:r>
            <a:r>
              <a:rPr lang="ru-RU" altLang="ru-RU" sz="2100" dirty="0"/>
              <a:t> (аграфия</a:t>
            </a:r>
          </a:p>
          <a:p>
            <a:pPr marL="457200" indent="-457200" eaLnBrk="1" hangingPunct="1"/>
            <a:endParaRPr lang="ru-RU" altLang="ru-RU" sz="2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B88535-87C7-481C-8FE3-2883CC74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24981"/>
            <a:ext cx="3161833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E22E251-A95D-4D91-AE2A-71C9EB3F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Варианты пересечения двух классификаций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E58C0E05-BF03-4219-A65E-F67F6CA0D4E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828800"/>
            <a:ext cx="3810000" cy="4113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500" b="1">
                <a:latin typeface="Monotype Corsiva" panose="03010101010201010101" pitchFamily="66" charset="0"/>
              </a:rPr>
              <a:t>Психолого-педагогическая классификация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9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500" b="1"/>
              <a:t>   ФНР –</a:t>
            </a:r>
            <a:r>
              <a:rPr lang="ru-RU" altLang="ru-RU" sz="2500"/>
              <a:t>фонетическое наршение реучи </a:t>
            </a:r>
            <a:r>
              <a:rPr lang="ru-RU" altLang="ru-RU" sz="2500" b="1"/>
              <a:t>или НПОЗ –</a:t>
            </a:r>
            <a:r>
              <a:rPr lang="ru-RU" altLang="ru-RU" sz="2500"/>
              <a:t>нарушения произношения отдельных звуков 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6E4D723D-14C3-415B-9350-17B735BADB9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53000" y="1524000"/>
            <a:ext cx="3733800" cy="42672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ru-RU" altLang="ru-RU" sz="2500" b="1">
              <a:latin typeface="Monotype Corsiva" panose="03010101010201010101" pitchFamily="66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500" b="1">
                <a:latin typeface="Monotype Corsiva" panose="03010101010201010101" pitchFamily="66" charset="0"/>
              </a:rPr>
              <a:t>Клинико-педагогическая</a:t>
            </a:r>
          </a:p>
          <a:p>
            <a:pPr marL="533400" indent="-533400" algn="ctr" eaLnBrk="1" hangingPunct="1">
              <a:buFont typeface="Wingdings" panose="05000000000000000000" pitchFamily="2" charset="2"/>
              <a:buNone/>
            </a:pPr>
            <a:r>
              <a:rPr lang="ru-RU" altLang="ru-RU" sz="2500" b="1">
                <a:latin typeface="Monotype Corsiva" panose="03010101010201010101" pitchFamily="66" charset="0"/>
              </a:rPr>
              <a:t>классификация</a:t>
            </a:r>
            <a:endParaRPr lang="ru-RU" altLang="ru-RU" sz="1900" b="1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ru-RU" altLang="ru-RU" sz="1900" b="1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500"/>
              <a:t>      дислалия, дизартрия, нарушения голоса,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2500"/>
              <a:t>      ринолалия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98E64D53-E0C6-423A-8478-0B0211122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Варианты пересечения двух классификаций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8E2F5969-F8CC-4478-85A6-CF866D8D32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70013" y="1827213"/>
            <a:ext cx="359092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500" b="1">
                <a:latin typeface="Monotype Corsiva" panose="03010101010201010101" pitchFamily="66" charset="0"/>
              </a:rPr>
              <a:t>Психолого-педагогическая классификация</a:t>
            </a:r>
          </a:p>
          <a:p>
            <a:pPr eaLnBrk="1" hangingPunct="1"/>
            <a:endParaRPr lang="ru-RU" altLang="ru-RU" sz="2500" b="1"/>
          </a:p>
          <a:p>
            <a:pPr eaLnBrk="1" hangingPunct="1"/>
            <a:r>
              <a:rPr lang="ru-RU" altLang="ru-RU" sz="2500" b="1"/>
              <a:t>ФФНР –</a:t>
            </a:r>
            <a:r>
              <a:rPr lang="ru-RU" altLang="ru-RU" sz="2500"/>
              <a:t>фонетико-фонематическое недоразвитие речи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8ED7CE1C-D9A2-4467-A41A-37C9286CFE3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92700" y="1827213"/>
            <a:ext cx="359092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500" b="1">
                <a:latin typeface="Monotype Corsiva" panose="03010101010201010101" pitchFamily="66" charset="0"/>
              </a:rPr>
              <a:t>Клинико-педагогическая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500" b="1">
                <a:latin typeface="Monotype Corsiva" panose="03010101010201010101" pitchFamily="66" charset="0"/>
              </a:rPr>
              <a:t>классификация</a:t>
            </a:r>
            <a:endParaRPr lang="ru-RU" altLang="ru-RU" sz="2500"/>
          </a:p>
          <a:p>
            <a:pPr eaLnBrk="1" hangingPunct="1"/>
            <a:r>
              <a:rPr lang="ru-RU" altLang="ru-RU" sz="2500"/>
              <a:t>1. дислалия,</a:t>
            </a:r>
          </a:p>
          <a:p>
            <a:pPr eaLnBrk="1" hangingPunct="1"/>
            <a:r>
              <a:rPr lang="ru-RU" altLang="ru-RU" sz="2500"/>
              <a:t>2. дизартрия, </a:t>
            </a:r>
          </a:p>
          <a:p>
            <a:pPr eaLnBrk="1" hangingPunct="1"/>
            <a:r>
              <a:rPr lang="ru-RU" altLang="ru-RU" sz="2500"/>
              <a:t>3. ринолалия.</a:t>
            </a:r>
          </a:p>
          <a:p>
            <a:pPr eaLnBrk="1" hangingPunct="1"/>
            <a:endParaRPr lang="ru-RU" altLang="ru-RU" sz="25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C96F63BA-80F3-4632-8DA0-79B332696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Варианты пересечения двух классификаций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A7C173F-7B6B-4012-B2E4-40F5773F163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66800" y="1870821"/>
            <a:ext cx="3970338" cy="441801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latin typeface="Monotype Corsiva" panose="03010101010201010101" pitchFamily="66" charset="0"/>
              </a:rPr>
              <a:t>Психолого-педагогическая классификация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1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100" b="1" dirty="0"/>
              <a:t>ОНР(</a:t>
            </a:r>
            <a:r>
              <a:rPr lang="en-US" altLang="ru-RU" sz="2100" b="1" dirty="0"/>
              <a:t>I</a:t>
            </a:r>
            <a:r>
              <a:rPr lang="ru-RU" altLang="ru-RU" sz="2100" b="1" dirty="0"/>
              <a:t>, </a:t>
            </a:r>
            <a:r>
              <a:rPr lang="en-US" altLang="ru-RU" sz="2100" b="1" dirty="0"/>
              <a:t>II</a:t>
            </a:r>
            <a:r>
              <a:rPr lang="ru-RU" altLang="ru-RU" sz="2100" b="1" dirty="0"/>
              <a:t>, </a:t>
            </a:r>
            <a:r>
              <a:rPr lang="en-US" altLang="ru-RU" sz="2100" b="1" dirty="0"/>
              <a:t>III</a:t>
            </a:r>
            <a:r>
              <a:rPr lang="ru-RU" altLang="ru-RU" sz="2100" b="1" dirty="0"/>
              <a:t> уровня), </a:t>
            </a:r>
            <a:r>
              <a:rPr lang="ru-RU" altLang="ru-RU" sz="2100" dirty="0"/>
              <a:t>Общее недоразвитие речи,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100" dirty="0"/>
              <a:t> </a:t>
            </a:r>
            <a:r>
              <a:rPr lang="ru-RU" altLang="ru-RU" sz="2100" b="1" dirty="0"/>
              <a:t>НОНР </a:t>
            </a:r>
            <a:r>
              <a:rPr lang="ru-RU" altLang="ru-RU" sz="2100" dirty="0"/>
              <a:t>или</a:t>
            </a:r>
            <a:r>
              <a:rPr lang="ru-RU" altLang="ru-RU" sz="2100" b="1" dirty="0"/>
              <a:t> НВОНР </a:t>
            </a:r>
            <a:r>
              <a:rPr lang="ru-RU" altLang="ru-RU" sz="2100" dirty="0"/>
              <a:t>Нерезко выраженное общее недоразвитие речи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100" b="1" dirty="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E72CAD9B-90E1-4408-83D2-438A1EAF6FF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24400" y="1870821"/>
            <a:ext cx="4187825" cy="449421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latin typeface="Monotype Corsiva" panose="03010101010201010101" pitchFamily="66" charset="0"/>
              </a:rPr>
              <a:t>Клинико-педагогическая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latin typeface="Monotype Corsiva" panose="03010101010201010101" pitchFamily="66" charset="0"/>
              </a:rPr>
              <a:t>классификация</a:t>
            </a:r>
            <a:endParaRPr lang="ru-RU" altLang="ru-RU" dirty="0"/>
          </a:p>
          <a:p>
            <a:pPr eaLnBrk="1" hangingPunct="1"/>
            <a:r>
              <a:rPr lang="ru-RU" altLang="ru-RU" sz="2100" dirty="0"/>
              <a:t>1. моторная алалия,</a:t>
            </a:r>
          </a:p>
          <a:p>
            <a:pPr eaLnBrk="1" hangingPunct="1"/>
            <a:r>
              <a:rPr lang="ru-RU" altLang="ru-RU" sz="2100" dirty="0"/>
              <a:t>2. сенсорная алалия,</a:t>
            </a:r>
          </a:p>
          <a:p>
            <a:pPr eaLnBrk="1" hangingPunct="1"/>
            <a:r>
              <a:rPr lang="ru-RU" altLang="ru-RU" sz="2100" dirty="0"/>
              <a:t>3. дизартрия или стёртая дизартрия,</a:t>
            </a:r>
          </a:p>
          <a:p>
            <a:pPr eaLnBrk="1" hangingPunct="1"/>
            <a:r>
              <a:rPr lang="ru-RU" altLang="ru-RU" sz="2100" dirty="0"/>
              <a:t>4. по типу задержки речевого развития,</a:t>
            </a:r>
          </a:p>
          <a:p>
            <a:pPr eaLnBrk="1" hangingPunct="1"/>
            <a:r>
              <a:rPr lang="ru-RU" altLang="ru-RU" sz="2100" dirty="0"/>
              <a:t>5. невыясненного патогенеза.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99D87CD-1C77-4531-B044-636FE14F4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3613" cy="1143000"/>
          </a:xfrm>
        </p:spPr>
        <p:txBody>
          <a:bodyPr/>
          <a:lstStyle/>
          <a:p>
            <a:pPr algn="ctr" eaLnBrk="1" hangingPunct="1"/>
            <a:r>
              <a:rPr lang="ru-RU" altLang="ru-RU" sz="3200" dirty="0"/>
              <a:t> </a:t>
            </a:r>
            <a:r>
              <a:rPr lang="ru-RU" altLang="ru-RU" sz="2000" b="1" dirty="0"/>
              <a:t>Психолого-педагогическая</a:t>
            </a:r>
            <a:r>
              <a:rPr lang="ru-RU" altLang="ru-RU" sz="2000" dirty="0"/>
              <a:t> или </a:t>
            </a:r>
            <a:r>
              <a:rPr lang="ru-RU" altLang="ru-RU" sz="2000" b="1" dirty="0"/>
              <a:t>педагогическая</a:t>
            </a:r>
            <a:r>
              <a:rPr lang="ru-RU" altLang="ru-RU" sz="2000" dirty="0"/>
              <a:t> </a:t>
            </a:r>
            <a:r>
              <a:rPr lang="ru-RU" altLang="ru-RU" sz="2000" b="1" dirty="0"/>
              <a:t>классификация</a:t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81E6CCC-A18D-42C0-972F-318B1F8DF9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/>
              <a:t>Фонетическое нарушение речи (ФНР) или нарушения произношения отдельных звуков (НПОЗ)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Фонетико-фонематическое недоразвитие речи (ФФНР)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Недоразвитие лексико-грамматического строя речи (ЛГНР)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Общее недоразвитие речи (ОНР </a:t>
            </a:r>
            <a:r>
              <a:rPr lang="en-US" altLang="ru-RU" sz="2400"/>
              <a:t>I</a:t>
            </a:r>
            <a:r>
              <a:rPr lang="ru-RU" altLang="ru-RU" sz="2400"/>
              <a:t>, </a:t>
            </a:r>
            <a:r>
              <a:rPr lang="en-US" altLang="ru-RU" sz="2400"/>
              <a:t>II</a:t>
            </a:r>
            <a:r>
              <a:rPr lang="ru-RU" altLang="ru-RU" sz="2400"/>
              <a:t>, </a:t>
            </a:r>
            <a:r>
              <a:rPr lang="en-US" altLang="ru-RU" sz="2400"/>
              <a:t>III</a:t>
            </a:r>
            <a:r>
              <a:rPr lang="ru-RU" altLang="ru-RU" sz="2400"/>
              <a:t> уровня, НВОНР)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Заикание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A1A6C3BE-5F64-4DC4-A220-6C1C09641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Варианты пересечения двух классификаций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10F35762-E92D-4ACC-A3EB-5EFB1C0C04E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70013" y="1827213"/>
            <a:ext cx="359092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>
                <a:latin typeface="Monotype Corsiva" panose="03010101010201010101" pitchFamily="66" charset="0"/>
              </a:rPr>
              <a:t>Психолого-педагогическая классификация</a:t>
            </a:r>
          </a:p>
          <a:p>
            <a:pPr eaLnBrk="1" hangingPunct="1"/>
            <a:r>
              <a:rPr lang="ru-RU" altLang="ru-RU" sz="2500" b="1"/>
              <a:t>Заикание</a:t>
            </a:r>
          </a:p>
          <a:p>
            <a:pPr eaLnBrk="1" hangingPunct="1"/>
            <a:r>
              <a:rPr lang="ru-RU" altLang="ru-RU" sz="2500" b="1"/>
              <a:t>Нарушение темпа и ритма речи.</a:t>
            </a:r>
            <a:endParaRPr lang="ru-RU" altLang="ru-RU" sz="2500" b="1">
              <a:latin typeface="Monotype Corsiva" panose="03010101010201010101" pitchFamily="66" charset="0"/>
            </a:endParaRPr>
          </a:p>
          <a:p>
            <a:pPr algn="ctr" eaLnBrk="1" hangingPunct="1"/>
            <a:endParaRPr lang="ru-RU" altLang="ru-RU" sz="2500" b="1">
              <a:latin typeface="Monotype Corsiva" panose="03010101010201010101" pitchFamily="66" charset="0"/>
            </a:endParaRP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17E23E39-71D3-492C-8E22-886ACC80AC6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92700" y="1827213"/>
            <a:ext cx="359092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>
                <a:latin typeface="Monotype Corsiva" panose="03010101010201010101" pitchFamily="66" charset="0"/>
              </a:rPr>
              <a:t>Клинико-педагогическая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>
                <a:latin typeface="Monotype Corsiva" panose="03010101010201010101" pitchFamily="66" charset="0"/>
              </a:rPr>
              <a:t>классификация</a:t>
            </a:r>
          </a:p>
          <a:p>
            <a:pPr eaLnBrk="1" hangingPunct="1"/>
            <a:r>
              <a:rPr lang="ru-RU" altLang="ru-RU" sz="2500" b="1"/>
              <a:t>заикание </a:t>
            </a:r>
          </a:p>
          <a:p>
            <a:pPr eaLnBrk="1" hangingPunct="1"/>
            <a:r>
              <a:rPr lang="ru-RU" altLang="ru-RU" sz="2500" b="1"/>
              <a:t>тахилалия </a:t>
            </a:r>
          </a:p>
          <a:p>
            <a:pPr eaLnBrk="1" hangingPunct="1"/>
            <a:r>
              <a:rPr lang="ru-RU" altLang="ru-RU" sz="2500" b="1"/>
              <a:t>брадилалия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87917F-16A8-42E3-8AEA-DDFDE0C75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361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3200" b="1" dirty="0"/>
            </a:br>
            <a:br>
              <a:rPr lang="ru-RU" altLang="ru-RU" sz="3200" b="1" dirty="0"/>
            </a:br>
            <a:r>
              <a:rPr lang="ru-RU" altLang="ru-RU" sz="3200" b="1" dirty="0"/>
              <a:t> </a:t>
            </a:r>
            <a:r>
              <a:rPr lang="ru-RU" altLang="ru-RU" sz="2000" b="1" dirty="0"/>
              <a:t>Фонетическое нарушение речи (ФНР) или нарушения произношения отдельных звуков (НПОЗ)</a:t>
            </a:r>
            <a:r>
              <a:rPr lang="ru-RU" altLang="ru-RU" sz="3200" b="1" dirty="0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CBFFC3E-2E01-4D0A-BE60-24A5DD910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843170"/>
            <a:ext cx="8001000" cy="3916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25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5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500" dirty="0"/>
              <a:t>   </a:t>
            </a:r>
            <a:r>
              <a:rPr lang="ru-RU" altLang="ru-RU" sz="2100" dirty="0"/>
              <a:t>нарушены фонетическая сторона речи (звукопроизношение, </a:t>
            </a:r>
            <a:r>
              <a:rPr lang="ru-RU" altLang="ru-RU" sz="2100" dirty="0" err="1"/>
              <a:t>звуко</a:t>
            </a:r>
            <a:r>
              <a:rPr lang="ru-RU" altLang="ru-RU" sz="2100" dirty="0"/>
              <a:t>-слоговая структура слова, просодика) в комплексе или какие-либо отдельные компоненты фонетического строя речи.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A177D9-EBFC-4F2B-A945-F96FFB04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05200"/>
            <a:ext cx="32004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7AC5F6E-A814-40E2-BA24-16856744E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/>
              <a:t>Фонетико-фонематическое недоразвитие речи (ФФНР)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73C2CFD-E4B4-4EB2-933A-5900E2468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dirty="0"/>
              <a:t>Нарушение процессов формирования произносительной системы родного языка вследствие  дефектов восприятия  и произношения фонем у детей, т.е. страдают: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100" dirty="0"/>
          </a:p>
          <a:p>
            <a:pPr algn="ctr" eaLnBrk="1" hangingPunct="1">
              <a:lnSpc>
                <a:spcPct val="80000"/>
              </a:lnSpc>
            </a:pPr>
            <a:r>
              <a:rPr lang="ru-RU" altLang="ru-RU" sz="2100" dirty="0"/>
              <a:t>  </a:t>
            </a:r>
            <a:r>
              <a:rPr lang="ru-RU" altLang="ru-RU" sz="2100" b="1" dirty="0"/>
              <a:t>звукопроизношение</a:t>
            </a:r>
            <a:r>
              <a:rPr lang="ru-RU" altLang="ru-RU" sz="2100" dirty="0"/>
              <a:t> (отсутствие или замены звуков в речи)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100" dirty="0"/>
              <a:t> </a:t>
            </a:r>
            <a:r>
              <a:rPr lang="ru-RU" altLang="ru-RU" sz="2100" b="1" dirty="0"/>
              <a:t>фонематическое восприятие</a:t>
            </a:r>
            <a:r>
              <a:rPr lang="ru-RU" altLang="ru-RU" sz="2100" dirty="0"/>
              <a:t> - слуховая дифференциация звуков (фонематический анализ и синтез, фонематические представления</a:t>
            </a:r>
            <a:r>
              <a:rPr lang="ru-RU" altLang="ru-RU" sz="2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ru-RU" altLang="ru-RU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ACC013-8183-4FDC-9A67-4EF98B896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3613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/>
              <a:t>Недоразвитие лексико-грамматического строя речи (ЛГНР)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9FAEDF-3D75-49DA-8846-4C53290C29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характеризуется</a:t>
            </a:r>
            <a:r>
              <a:rPr lang="ru-RU" altLang="ru-RU" sz="2400" b="1" dirty="0"/>
              <a:t> ограниченным словарным запасом, нарушением грамматического строя речи</a:t>
            </a:r>
            <a:r>
              <a:rPr lang="ru-RU" altLang="ru-RU" sz="2400" dirty="0"/>
              <a:t> при нормальном звукопроизношении и относительно сохранных фонематических процессах (чаще всего в результате логопедического воздействия)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819F9E-D797-4B0E-BAA3-1FDCDCF78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1625"/>
            <a:ext cx="7235825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/>
              <a:t>Общее недоразвитие речи </a:t>
            </a:r>
            <a:br>
              <a:rPr lang="ru-RU" altLang="ru-RU" b="1" dirty="0"/>
            </a:br>
            <a:r>
              <a:rPr lang="ru-RU" altLang="ru-RU" b="1" dirty="0"/>
              <a:t>(ОНР </a:t>
            </a:r>
            <a:r>
              <a:rPr lang="en-US" altLang="ru-RU" b="1" dirty="0"/>
              <a:t>I</a:t>
            </a:r>
            <a:r>
              <a:rPr lang="ru-RU" altLang="ru-RU" b="1" dirty="0"/>
              <a:t>, </a:t>
            </a:r>
            <a:r>
              <a:rPr lang="en-US" altLang="ru-RU" b="1" dirty="0"/>
              <a:t>II</a:t>
            </a:r>
            <a:r>
              <a:rPr lang="ru-RU" altLang="ru-RU" b="1" dirty="0"/>
              <a:t>, </a:t>
            </a:r>
            <a:r>
              <a:rPr lang="en-US" altLang="ru-RU" b="1" dirty="0"/>
              <a:t>III</a:t>
            </a:r>
            <a:r>
              <a:rPr lang="ru-RU" altLang="ru-RU" b="1" dirty="0"/>
              <a:t> уровня, НВОНР)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62A0401-1D09-4C30-8ADA-6DDF01EDEB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9" y="2057400"/>
            <a:ext cx="7616825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100" b="1" dirty="0"/>
              <a:t> </a:t>
            </a:r>
            <a:r>
              <a:rPr lang="ru-RU" altLang="ru-RU" sz="2400" dirty="0"/>
              <a:t>сложные речевые расстройства, при которых</a:t>
            </a:r>
            <a:r>
              <a:rPr lang="ru-RU" altLang="ru-RU" sz="2400" b="1" dirty="0"/>
              <a:t> </a:t>
            </a:r>
            <a:r>
              <a:rPr lang="ru-RU" altLang="ru-RU" sz="2400" dirty="0"/>
              <a:t>нарушены все компоненты языковой (речевой) системы, относящиеся к звуковой и смысловой стороне: фонетико-фонематическая сторона речи, лексика, грамматический строй. Недоразвитие может быть выражено в разной степени: от отсутствия речи или </a:t>
            </a:r>
            <a:r>
              <a:rPr lang="ru-RU" altLang="ru-RU" sz="2400" dirty="0" err="1"/>
              <a:t>лепетного</a:t>
            </a:r>
            <a:r>
              <a:rPr lang="ru-RU" altLang="ru-RU" sz="2400" dirty="0"/>
              <a:t> её состояния до развёрнутой, но с элементами фонетического и лексико-грамматического недоразвития. В зависимости от степени сформированности речевых средств у ребёнка ОНР подразделяется на три уровня.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669D6AA-558F-431C-A385-4376AAD2E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13613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1 уровень речевого развития</a:t>
            </a:r>
            <a:br>
              <a:rPr lang="ru-RU" altLang="ru-RU" sz="2400" b="1" dirty="0"/>
            </a:br>
            <a:r>
              <a:rPr lang="ru-RU" altLang="ru-RU" sz="2400" dirty="0">
                <a:latin typeface="Monotype Corsiva" panose="03010101010201010101" pitchFamily="66" charset="0"/>
              </a:rPr>
              <a:t>характеризуется отсутствием речи</a:t>
            </a:r>
            <a:r>
              <a:rPr lang="ru-RU" altLang="ru-RU" sz="2000" b="1" dirty="0"/>
              <a:t> </a:t>
            </a:r>
            <a:br>
              <a:rPr lang="ru-RU" altLang="ru-RU" sz="2000" b="1" dirty="0"/>
            </a:br>
            <a:r>
              <a:rPr lang="ru-RU" altLang="ru-RU" sz="2400" b="1" dirty="0"/>
              <a:t>(«</a:t>
            </a:r>
            <a:r>
              <a:rPr lang="ru-RU" altLang="ru-RU" sz="2400" b="1" dirty="0" err="1"/>
              <a:t>безречевые</a:t>
            </a:r>
            <a:r>
              <a:rPr lang="ru-RU" altLang="ru-RU" sz="2400" b="1" dirty="0"/>
              <a:t> дети).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5F093C-0AF1-4700-9755-B1FB54D0C0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200" dirty="0"/>
              <a:t>Дети пользуются </a:t>
            </a:r>
            <a:r>
              <a:rPr lang="ru-RU" altLang="ru-RU" sz="2200" b="1" dirty="0" err="1"/>
              <a:t>лепетными</a:t>
            </a:r>
            <a:r>
              <a:rPr lang="ru-RU" altLang="ru-RU" sz="2200" b="1" dirty="0"/>
              <a:t> словами, звукоподражаниями, отдельными существительными и глаголами бытового содержания, обрывками </a:t>
            </a:r>
            <a:r>
              <a:rPr lang="ru-RU" altLang="ru-RU" sz="2200" b="1" dirty="0" err="1"/>
              <a:t>лепетных</a:t>
            </a:r>
            <a:r>
              <a:rPr lang="ru-RU" altLang="ru-RU" sz="2200" b="1" dirty="0"/>
              <a:t> предложений, звуковое оформление которых </a:t>
            </a:r>
            <a:r>
              <a:rPr lang="ru-RU" altLang="ru-RU" sz="2200" b="1" dirty="0" err="1"/>
              <a:t>смазанно</a:t>
            </a:r>
            <a:r>
              <a:rPr lang="ru-RU" altLang="ru-RU" sz="2200" b="1" dirty="0"/>
              <a:t>, нечётко и крайне неустойчиво.</a:t>
            </a:r>
            <a:r>
              <a:rPr lang="ru-RU" altLang="ru-RU" sz="2200" dirty="0"/>
              <a:t> </a:t>
            </a:r>
            <a:r>
              <a:rPr lang="ru-RU" altLang="ru-RU" sz="2200" b="1" dirty="0"/>
              <a:t>Нередко свои «высказывания» ребёнок подкрепляет мимикой и жестами. Пассивный словарь значительно превышает активный.</a:t>
            </a:r>
            <a:r>
              <a:rPr lang="ru-RU" altLang="ru-RU" sz="2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06370AE-AA71-438E-BAFF-839D567DB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7413" cy="685800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1 уровень (продолжение)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3C1F38-A9D3-486A-9424-32CDFAEF84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686800" cy="6248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dirty="0"/>
              <a:t>Ограниченность активного запаса проявляется в том, что одним и тем же </a:t>
            </a:r>
            <a:r>
              <a:rPr lang="ru-RU" altLang="ru-RU" sz="2400" dirty="0" err="1"/>
              <a:t>лепетным</a:t>
            </a:r>
            <a:r>
              <a:rPr lang="ru-RU" altLang="ru-RU" sz="2400" dirty="0"/>
              <a:t> словом или звукосочетанием ребёнок обозначает несколько разных понятий </a:t>
            </a:r>
            <a:r>
              <a:rPr lang="ru-RU" altLang="ru-RU" sz="2400" b="1" dirty="0"/>
              <a:t>(«</a:t>
            </a:r>
            <a:r>
              <a:rPr lang="ru-RU" altLang="ru-RU" sz="2400" b="1" dirty="0" err="1"/>
              <a:t>биби</a:t>
            </a:r>
            <a:r>
              <a:rPr lang="ru-RU" altLang="ru-RU" sz="2400" b="1" dirty="0"/>
              <a:t>»</a:t>
            </a:r>
            <a:r>
              <a:rPr lang="ru-RU" altLang="ru-RU" sz="2400" dirty="0"/>
              <a:t> - самолёт, самосвал, пароход; </a:t>
            </a:r>
            <a:r>
              <a:rPr lang="ru-RU" altLang="ru-RU" sz="2400" b="1" dirty="0"/>
              <a:t>«бобо»</a:t>
            </a:r>
            <a:r>
              <a:rPr lang="ru-RU" altLang="ru-RU" sz="2400" dirty="0"/>
              <a:t> - болит, смазывать, делать укол). Отмечается также замена названий действий названиями предметов и наоборот (</a:t>
            </a:r>
            <a:r>
              <a:rPr lang="ru-RU" altLang="ru-RU" sz="2400" b="1" dirty="0"/>
              <a:t>«</a:t>
            </a:r>
            <a:r>
              <a:rPr lang="ru-RU" altLang="ru-RU" sz="2400" b="1" dirty="0" err="1"/>
              <a:t>адас</a:t>
            </a:r>
            <a:r>
              <a:rPr lang="ru-RU" altLang="ru-RU" sz="2400" b="1" dirty="0"/>
              <a:t>»</a:t>
            </a:r>
            <a:r>
              <a:rPr lang="ru-RU" altLang="ru-RU" sz="2400" dirty="0"/>
              <a:t> - карандаш, рисовать, писать); </a:t>
            </a:r>
            <a:r>
              <a:rPr lang="ru-RU" altLang="ru-RU" sz="2400" b="1" dirty="0"/>
              <a:t>«туй»</a:t>
            </a:r>
            <a:r>
              <a:rPr lang="ru-RU" altLang="ru-RU" sz="2400" dirty="0"/>
              <a:t> - садись, сидеть, стул. Отмечается нестойкость в произношении звуков. В речи детей преобладают в основном 1-2-сложные слова. При попытке воспроизвести слова с более сложной слоговой структурой количество слогов сокращается до 2-3 (</a:t>
            </a:r>
            <a:r>
              <a:rPr lang="ru-RU" altLang="ru-RU" sz="2400" b="1" dirty="0"/>
              <a:t>«</a:t>
            </a:r>
            <a:r>
              <a:rPr lang="ru-RU" altLang="ru-RU" sz="2400" b="1" dirty="0" err="1"/>
              <a:t>ават</a:t>
            </a:r>
            <a:r>
              <a:rPr lang="ru-RU" altLang="ru-RU" sz="2400" b="1" dirty="0"/>
              <a:t>»</a:t>
            </a:r>
            <a:r>
              <a:rPr lang="ru-RU" altLang="ru-RU" sz="2400" dirty="0"/>
              <a:t> - кроватка, </a:t>
            </a:r>
            <a:r>
              <a:rPr lang="ru-RU" altLang="ru-RU" sz="2400" b="1" dirty="0"/>
              <a:t>«</a:t>
            </a:r>
            <a:r>
              <a:rPr lang="ru-RU" altLang="ru-RU" sz="2400" b="1" dirty="0" err="1"/>
              <a:t>амида</a:t>
            </a:r>
            <a:r>
              <a:rPr lang="ru-RU" altLang="ru-RU" sz="2400" b="1" dirty="0"/>
              <a:t>»</a:t>
            </a:r>
            <a:r>
              <a:rPr lang="ru-RU" altLang="ru-RU" sz="2400" dirty="0"/>
              <a:t> -пирамидка, </a:t>
            </a:r>
            <a:r>
              <a:rPr lang="ru-RU" altLang="ru-RU" sz="2400" b="1" dirty="0"/>
              <a:t>«тика»</a:t>
            </a:r>
            <a:r>
              <a:rPr lang="ru-RU" altLang="ru-RU" sz="2400" dirty="0"/>
              <a:t> -электричка, </a:t>
            </a:r>
            <a:r>
              <a:rPr lang="ru-RU" altLang="ru-RU" sz="2400" b="1" dirty="0"/>
              <a:t>«</a:t>
            </a:r>
            <a:r>
              <a:rPr lang="ru-RU" altLang="ru-RU" sz="2400" b="1" dirty="0" err="1"/>
              <a:t>сиик</a:t>
            </a:r>
            <a:r>
              <a:rPr lang="ru-RU" altLang="ru-RU" sz="2400" b="1" dirty="0"/>
              <a:t>»-</a:t>
            </a:r>
            <a:r>
              <a:rPr lang="ru-RU" altLang="ru-RU" sz="2400" dirty="0"/>
              <a:t>снеговик и т.д. Фонематическое восприятие грубо нарушено, возникают трудности даже при отборе сходных по названию, но разных по значению слов (</a:t>
            </a:r>
            <a:r>
              <a:rPr lang="ru-RU" altLang="ru-RU" sz="2400" b="1" dirty="0"/>
              <a:t>молоток-молоко; копает - катает, купает</a:t>
            </a:r>
            <a:r>
              <a:rPr lang="ru-RU" altLang="ru-RU" sz="2400" dirty="0"/>
              <a:t>). Задания по звуковому анализу слов этим детям непонятны.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497</TotalTime>
  <Words>1929</Words>
  <Application>Microsoft Office PowerPoint</Application>
  <PresentationFormat>Экран (4:3)</PresentationFormat>
  <Paragraphs>138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Verdana</vt:lpstr>
      <vt:lpstr>Arial</vt:lpstr>
      <vt:lpstr>Wingdings</vt:lpstr>
      <vt:lpstr>Calibri</vt:lpstr>
      <vt:lpstr>Times New Roman</vt:lpstr>
      <vt:lpstr>Monotype Corsiva</vt:lpstr>
      <vt:lpstr>Галерея</vt:lpstr>
      <vt:lpstr>Характеристика речевых нарушений    </vt:lpstr>
      <vt:lpstr>2 классификации</vt:lpstr>
      <vt:lpstr> Психолого-педагогическая или педагогическая классификация </vt:lpstr>
      <vt:lpstr>   Фонетическое нарушение речи (ФНР) или нарушения произношения отдельных звуков (НПОЗ) </vt:lpstr>
      <vt:lpstr>Фонетико-фонематическое недоразвитие речи (ФФНР)</vt:lpstr>
      <vt:lpstr>Недоразвитие лексико-грамматического строя речи (ЛГНР)</vt:lpstr>
      <vt:lpstr>Общее недоразвитие речи  (ОНР I, II, III уровня, НВОНР)</vt:lpstr>
      <vt:lpstr>1 уровень речевого развития характеризуется отсутствием речи  («безречевые дети).</vt:lpstr>
      <vt:lpstr>1 уровень (продолжение)</vt:lpstr>
      <vt:lpstr>2 уровень речевого развития –  начатки общеупотребительной речи. </vt:lpstr>
      <vt:lpstr>ОНР-2 (продолжение)</vt:lpstr>
      <vt:lpstr>3 уровень речевого развития  характеризуется наличием развёрнутой фразовой речи с элементами лексико-грамматического недоразвития.</vt:lpstr>
      <vt:lpstr>3 уровень речевого развития (продолжение)</vt:lpstr>
      <vt:lpstr>IV уровень (НВ ОНР или НОНР) —  нерезко выраженное общее недоразвитие речи </vt:lpstr>
      <vt:lpstr>Нарушение темпа и ритма речи:</vt:lpstr>
      <vt:lpstr>Дислалия</vt:lpstr>
      <vt:lpstr>Ринолалия - нарушение тембра голоса и звукопроизношения</vt:lpstr>
      <vt:lpstr>Расщелины принадлежат к наиболее частым и тяжелым порокам развития.  </vt:lpstr>
      <vt:lpstr>Расщелина лица — это пороки сложной этиологии, т.е. мультифакторные пороки.</vt:lpstr>
      <vt:lpstr>Дизартрия</vt:lpstr>
      <vt:lpstr>Алалия</vt:lpstr>
      <vt:lpstr>Афазия (детская или ранняя)</vt:lpstr>
      <vt:lpstr>Презентация PowerPoint</vt:lpstr>
      <vt:lpstr>Дисграфия – частичное специфическое нарушение процесса письма</vt:lpstr>
      <vt:lpstr>Презентация PowerPoint</vt:lpstr>
      <vt:lpstr>Презентация PowerPoint</vt:lpstr>
      <vt:lpstr>Варианты пересечения двух классификаций</vt:lpstr>
      <vt:lpstr>Варианты пересечения двух классификаций</vt:lpstr>
      <vt:lpstr>Варианты пересечения двух классификаций</vt:lpstr>
      <vt:lpstr>Варианты пересечения двух классификаций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 Блинова</dc:creator>
  <cp:lastModifiedBy>Ольга Блинова</cp:lastModifiedBy>
  <cp:revision>17</cp:revision>
  <cp:lastPrinted>1601-01-01T00:00:00Z</cp:lastPrinted>
  <dcterms:created xsi:type="dcterms:W3CDTF">1601-01-01T00:00:00Z</dcterms:created>
  <dcterms:modified xsi:type="dcterms:W3CDTF">2017-09-27T08:04:58Z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