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61" r:id="rId3"/>
    <p:sldId id="300" r:id="rId4"/>
    <p:sldId id="258" r:id="rId5"/>
    <p:sldId id="262" r:id="rId6"/>
    <p:sldId id="264" r:id="rId7"/>
    <p:sldId id="265" r:id="rId8"/>
    <p:sldId id="263" r:id="rId9"/>
    <p:sldId id="297" r:id="rId10"/>
    <p:sldId id="298" r:id="rId11"/>
    <p:sldId id="267" r:id="rId12"/>
    <p:sldId id="299" r:id="rId13"/>
    <p:sldId id="274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0066"/>
    <a:srgbClr val="FF3300"/>
    <a:srgbClr val="FFCC99"/>
    <a:srgbClr val="99CCFF"/>
    <a:srgbClr val="FFCC66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3163" autoAdjust="0"/>
  </p:normalViewPr>
  <p:slideViewPr>
    <p:cSldViewPr>
      <p:cViewPr varScale="1">
        <p:scale>
          <a:sx n="66" d="100"/>
          <a:sy n="66" d="100"/>
        </p:scale>
        <p:origin x="17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5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9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4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4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2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2" y="1324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140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140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090B6-2850-4E5C-A801-B2376D3271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706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43E88-84F3-41CB-9B22-0E297DFADE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35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A93AA-6FD8-4A02-B9F0-BD5BD05B0E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5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A8CD3-5094-4D08-8D9B-E3A57E3F8F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50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10368-B914-46EA-BD6A-0FEEF35EC8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43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14AE73-4D1D-4247-89EF-C5C4731BCD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137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C03A3-E651-4C3D-A367-12E9B9C304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824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63546-B2C5-4F65-849F-0DFD3F46A9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272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E016D-CF31-4AA8-A7A6-30A7AC88FF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461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C3F57-FC58-4A01-882F-8609450B5A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926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800093-0D52-4F5B-A185-ECEB2151EA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19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5" y="1722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038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7038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038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038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Verdana" panose="020B0604030504040204" pitchFamily="34" charset="0"/>
              </a:defRPr>
            </a:lvl1pPr>
          </a:lstStyle>
          <a:p>
            <a:fld id="{4800A79D-2988-4D88-A8B9-DA1B5FE822F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2" r:id="rId2"/>
    <p:sldLayoutId id="2147483881" r:id="rId3"/>
    <p:sldLayoutId id="2147483880" r:id="rId4"/>
    <p:sldLayoutId id="2147483879" r:id="rId5"/>
    <p:sldLayoutId id="2147483878" r:id="rId6"/>
    <p:sldLayoutId id="2147483877" r:id="rId7"/>
    <p:sldLayoutId id="2147483876" r:id="rId8"/>
    <p:sldLayoutId id="2147483875" r:id="rId9"/>
    <p:sldLayoutId id="2147483874" r:id="rId10"/>
    <p:sldLayoutId id="2147483873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79512" y="980728"/>
            <a:ext cx="878522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ru-RU" altLang="ru-RU" sz="14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/>
            <a:r>
              <a:rPr lang="ru-RU" altLang="ru-RU" sz="4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Логопедическая  </a:t>
            </a:r>
            <a:r>
              <a:rPr lang="ru-RU" altLang="ru-RU" sz="4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ритмика как средство </a:t>
            </a:r>
            <a:r>
              <a:rPr lang="ru-RU" altLang="ru-RU" sz="4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коррекции</a:t>
            </a:r>
            <a:endParaRPr lang="ru-RU" altLang="ru-RU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6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4209157" cy="31573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317500" y="1241425"/>
            <a:ext cx="8623300" cy="511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000">
                <a:solidFill>
                  <a:srgbClr val="0033CC"/>
                </a:solidFill>
              </a:rPr>
              <a:t>	</a:t>
            </a:r>
            <a:r>
              <a:rPr lang="ru-RU" altLang="ru-RU" sz="1800">
                <a:solidFill>
                  <a:srgbClr val="0033CC"/>
                </a:solidFill>
              </a:rPr>
              <a:t>Звучащий ритм служит для воспитания и развития у лиц с речевыми нарушениями чувства ритма в движении и для включения его в речь.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	При логоритмическом воздействии на лиц с речевыми нарушениями необходимо учитывать данные онтогенеза в формировании музыкального ритма и чувства ритма в целом.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	Детям различные ритмы целесообразно давать в форме игр, драматизации, подражаний. Содержание и формы драматизации должны соответствовать возрасту, общему развитию и двигательным возможностям детей. В младшем возрасте ритмы оформляются легкими движениями, производимыми сидя, стоя и в действиях. 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	В ритмическое упражнение обязательно включается речь. Работа над речью проводится комплексно: над звуком, мимикой, жестом, т.е. над всей просодией. Речевой материал можно разделить на три группы: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1. Движение со словом и жестом.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2. Называние действия группой участников или одним участником.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3. Диалоги, когда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а) говорит только один из участников, а второй, слушая, действует молча;</a:t>
            </a: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б) речевое общение ведется двумя участниками или группами.</a:t>
            </a:r>
          </a:p>
          <a:p>
            <a:pPr eaLnBrk="1" hangingPunct="1"/>
            <a:endParaRPr lang="ru-RU" altLang="ru-RU" sz="1800">
              <a:solidFill>
                <a:srgbClr val="0033CC"/>
              </a:solidFill>
            </a:endParaRPr>
          </a:p>
        </p:txBody>
      </p:sp>
      <p:sp>
        <p:nvSpPr>
          <p:cNvPr id="420869" name="Rectangle 5"/>
          <p:cNvSpPr>
            <a:spLocks noGrp="1" noChangeArrowheads="1"/>
          </p:cNvSpPr>
          <p:nvPr>
            <p:ph type="title"/>
          </p:nvPr>
        </p:nvSpPr>
        <p:spPr>
          <a:xfrm>
            <a:off x="633413" y="404813"/>
            <a:ext cx="7991475" cy="936625"/>
          </a:xfrm>
        </p:spPr>
        <p:txBody>
          <a:bodyPr/>
          <a:lstStyle/>
          <a:p>
            <a:pPr marL="342900" indent="-342900" defTabSz="273050" eaLnBrk="1" hangingPunct="1">
              <a:buFont typeface="Wingdings" pitchFamily="2" charset="2"/>
              <a:buChar char="q"/>
              <a:defRPr/>
            </a:pPr>
            <a:r>
              <a:rPr lang="ru-RU" sz="24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РИТМИЧЕСКИЕ УПРАЖНЕНИЯ</a:t>
            </a:r>
            <a:endParaRPr lang="ru-RU" sz="24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6"/>
          <p:cNvSpPr>
            <a:spLocks noChangeArrowheads="1"/>
          </p:cNvSpPr>
          <p:nvPr/>
        </p:nvSpPr>
        <p:spPr bwMode="auto">
          <a:xfrm>
            <a:off x="1403350" y="390525"/>
            <a:ext cx="66246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>
              <a:buFont typeface="Wingdings" pitchFamily="2" charset="2"/>
              <a:buChar char="q"/>
              <a:tabLst>
                <a:tab pos="800100" algn="l"/>
              </a:tabLst>
              <a:defRPr/>
            </a:pPr>
            <a:endParaRPr lang="ru-RU" sz="1400" dirty="0">
              <a:solidFill>
                <a:srgbClr val="000099"/>
              </a:solidFill>
            </a:endParaRPr>
          </a:p>
          <a:p>
            <a:pPr marL="457200" indent="-457200" algn="ctr">
              <a:buFont typeface="Wingdings" pitchFamily="2" charset="2"/>
              <a:buChar char="q"/>
              <a:tabLst>
                <a:tab pos="800100" algn="l"/>
              </a:tabLst>
              <a:defRPr/>
            </a:pPr>
            <a:r>
              <a:rPr lang="ru-RU" sz="2800" b="1" dirty="0">
                <a:solidFill>
                  <a:srgbClr val="CC0066"/>
                </a:solidFill>
              </a:rPr>
              <a:t> ПЕНИЕ </a:t>
            </a:r>
            <a:r>
              <a:rPr lang="ru-RU" sz="1600" b="1" dirty="0">
                <a:solidFill>
                  <a:srgbClr val="CC0066"/>
                </a:solidFill>
              </a:rPr>
              <a:t>                   </a:t>
            </a:r>
            <a:r>
              <a:rPr lang="ru-RU" sz="1400" dirty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3315" name="Rectangle 39"/>
          <p:cNvSpPr>
            <a:spLocks noChangeArrowheads="1"/>
          </p:cNvSpPr>
          <p:nvPr/>
        </p:nvSpPr>
        <p:spPr bwMode="auto">
          <a:xfrm>
            <a:off x="323850" y="3298825"/>
            <a:ext cx="864076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000">
                <a:solidFill>
                  <a:srgbClr val="0033CC"/>
                </a:solidFill>
              </a:rPr>
              <a:t>	</a:t>
            </a:r>
            <a:r>
              <a:rPr lang="ru-RU" altLang="ru-RU" sz="1400">
                <a:solidFill>
                  <a:srgbClr val="0033CC"/>
                </a:solidFill>
              </a:rPr>
              <a:t>               </a:t>
            </a:r>
          </a:p>
        </p:txBody>
      </p:sp>
      <p:sp>
        <p:nvSpPr>
          <p:cNvPr id="13316" name="Прямоугольник 2"/>
          <p:cNvSpPr>
            <a:spLocks noChangeArrowheads="1"/>
          </p:cNvSpPr>
          <p:nvPr/>
        </p:nvSpPr>
        <p:spPr bwMode="auto">
          <a:xfrm>
            <a:off x="468313" y="1128713"/>
            <a:ext cx="84963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1800"/>
              <a:t>    Пение — сложный процесс звукообразования, в котором важна координация слуха и голоса, т.е. взаимодействие певческой интонации, слухового и мышечного ощущений.</a:t>
            </a:r>
          </a:p>
          <a:p>
            <a:pPr eaLnBrk="1" hangingPunct="1"/>
            <a:r>
              <a:rPr lang="ru-RU" altLang="ru-RU" sz="1800"/>
              <a:t>    Пение и движение на фоне музыки оказывают положительное действие на лиц с разного рода речевыми нарушениями. Органическим элементом песни является слово. Музыка и слово вырабатывают чувство организованности. Воспринимая последовательность, организованность мелодии и речи, он чувствует себя увереннее, в большей безопасности. Особенно важным лечебным средством является пение хором, Тексты Песен должны стимулировать интерес, возбуждать поющих, делать богаче их переживания. В таком психологическом состоянии уменьшаются отрицательные комплексы, а благодаря этому легче преодолеваются речевые затруднения.</a:t>
            </a:r>
          </a:p>
          <a:p>
            <a:pPr eaLnBrk="1" hangingPunct="1"/>
            <a:r>
              <a:rPr lang="ru-RU" altLang="ru-RU" sz="1800"/>
              <a:t>   Приступая к занятиям, педагог выясняет певческий диапазон занимающихся.</a:t>
            </a:r>
          </a:p>
          <a:p>
            <a:pPr eaLnBrk="1" hangingPunct="1"/>
            <a:r>
              <a:rPr lang="ru-RU" altLang="ru-RU" sz="1800"/>
              <a:t>   У занимающихся воспитывается певческая установка, т.е. правильная поза в пении. </a:t>
            </a:r>
          </a:p>
          <a:p>
            <a:pPr eaLnBrk="1" hangingPunct="1"/>
            <a:r>
              <a:rPr lang="ru-RU" altLang="ru-RU" sz="1800"/>
              <a:t>   При использовании пения в коррекционных целях следует придерживаться требований, имеющихся в логопедической работе с людьми, страдающими различными нарушениями речи: учитывать поэтапность в нормализации речи заикающихся; периоды щадящего режима у больных с органическими нарушениями голоса; наличие назализации у лиц с ринолалией.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900113" y="549275"/>
            <a:ext cx="6911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Char char="q"/>
            </a:pPr>
            <a:r>
              <a:rPr lang="ru-RU" altLang="ru-RU" sz="2800" b="1">
                <a:solidFill>
                  <a:srgbClr val="CC0066"/>
                </a:solidFill>
              </a:rPr>
              <a:t>Игровая деятельность</a:t>
            </a:r>
          </a:p>
        </p:txBody>
      </p:sp>
      <p:sp>
        <p:nvSpPr>
          <p:cNvPr id="14339" name="Прямоугольник 1"/>
          <p:cNvSpPr>
            <a:spLocks noChangeArrowheads="1"/>
          </p:cNvSpPr>
          <p:nvPr/>
        </p:nvSpPr>
        <p:spPr bwMode="auto">
          <a:xfrm>
            <a:off x="323850" y="1844675"/>
            <a:ext cx="8640763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1800"/>
              <a:t>   </a:t>
            </a:r>
            <a:r>
              <a:rPr lang="ru-RU" altLang="ru-RU" sz="2000"/>
              <a:t>Игры в двигательной терапии можно использовать самостоятельно или в сочетании с различными ритмическими, логоритмическими, музыкально-ритмическими комплексами. Игры вносят разнообразие и эмоциональность в лечебные процедуры (при дизартриях, ринолалиях, афазиях). Игровой метод в виде лечебной процедуры находит все большее применение на практике. Соответственно психофизическому развитию дети легко поддаются воздействию посредством игр. Но у ребенка внимание неустойчивое, он с трудом задерживается на одном предмете длительное время, забывает правильно дышать или останавливает дыхание на некоторое время при выполнении двигательных заданий. Поэтому для детской практики не подходят игры со сложной методикой, с движениями, требующими большой затраты сил, быстроты и сложной координации.</a:t>
            </a:r>
          </a:p>
          <a:p>
            <a:pPr eaLnBrk="1" hangingPunct="1"/>
            <a:r>
              <a:rPr lang="ru-RU" altLang="ru-RU" sz="2000"/>
              <a:t>   Классификация игр в лечебной терапии зависит от многочисленных задач и условий, которым должна отвечать игра в процессе лечения. Цели и задачи ее различны. </a:t>
            </a:r>
          </a:p>
          <a:p>
            <a:pPr eaLnBrk="1" hangingPunct="1"/>
            <a:r>
              <a:rPr lang="ru-RU" altLang="ru-RU" sz="180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539750" y="1017588"/>
            <a:ext cx="60848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5363" name="Прямоугольник 1"/>
          <p:cNvSpPr>
            <a:spLocks noChangeArrowheads="1"/>
          </p:cNvSpPr>
          <p:nvPr/>
        </p:nvSpPr>
        <p:spPr bwMode="auto">
          <a:xfrm>
            <a:off x="323850" y="333375"/>
            <a:ext cx="8569325" cy="593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dirty="0"/>
              <a:t>    </a:t>
            </a:r>
            <a:r>
              <a:rPr lang="ru-RU" altLang="ru-RU" sz="2000" dirty="0"/>
              <a:t>Так, игры забавного, отвлекающего характера рассеивают внимание, развлекают; специально направленные игры улучшают работу во время процедуры (организующие игры), решают некоторые терапевтические задачи (игры подготовительного характера или игры целенаправленного, терапевтического характера, например корригирующие осанку при детском церебральном параличе у детей с дизартрией); игры успокаивающего характера полезны детям и взрослым при заикании и с различными нервно-психическими заболеваниями; игры с преимущественным участием верхних или нижних конечностей для их развития.</a:t>
            </a:r>
          </a:p>
          <a:p>
            <a:pPr algn="ctr" eaLnBrk="1" hangingPunct="1"/>
            <a:r>
              <a:rPr lang="ru-RU" altLang="ru-RU" sz="2000" dirty="0"/>
              <a:t>   На </a:t>
            </a:r>
            <a:r>
              <a:rPr lang="ru-RU" altLang="ru-RU" sz="2000" dirty="0" err="1"/>
              <a:t>логоритмических</a:t>
            </a:r>
            <a:r>
              <a:rPr lang="ru-RU" altLang="ru-RU" sz="2000" dirty="0"/>
              <a:t> занятиях полезно использовать игры-драматизации стихотворного или прозаического текстов на самые различные темы и сюжеты. Движениями, пантомимикой, мимикой, выразительной речью играющие передают содержание игры и образов. Игры-драматизации проводятся с музыкальным сопровождением в течение всей игры (или музыка дается как аккомпанемент к отдельным частям ее) и без музыкального сопровождения. Эти игры представляют интерес для разных возрастов: усложняются, в зависимости от возраста и этапа коррекционной работы, речевой материал игры и двигательное оформление образа.</a:t>
            </a:r>
          </a:p>
          <a:p>
            <a:pPr eaLnBrk="1" hangingPunct="1"/>
            <a:r>
              <a:rPr lang="ru-RU" altLang="ru-RU" sz="2000" dirty="0"/>
              <a:t>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179388" y="841375"/>
            <a:ext cx="8640762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33CC"/>
                </a:solidFill>
              </a:rPr>
              <a:t>	</a:t>
            </a:r>
            <a:r>
              <a:rPr lang="ru-RU" altLang="ru-RU" sz="2400" b="1" i="1" dirty="0">
                <a:solidFill>
                  <a:srgbClr val="0033CC"/>
                </a:solidFill>
              </a:rPr>
              <a:t>    </a:t>
            </a:r>
            <a:r>
              <a:rPr lang="ru-RU" altLang="ru-RU" sz="2400" dirty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Times New Roman" pitchFamily="18" charset="0"/>
              </a:rPr>
              <a:t>Музыкально-двигательная деятельность</a:t>
            </a:r>
            <a:r>
              <a:rPr lang="ru-RU" altLang="ru-RU" sz="2400" b="1" dirty="0">
                <a:solidFill>
                  <a:srgbClr val="0033CC"/>
                </a:solidFill>
              </a:rPr>
              <a:t>, как  никакая другая, помогает общению детей не только с музыкой, но и друг с другом. Она учит детей видеть движения других, оценивать их в соответствии с восприятием музыкально-двигательных образов. При этом у детей воспитывается способность не только содействовать, но и сопереживать действиям друг друга, коллективному действию.</a:t>
            </a:r>
          </a:p>
          <a:p>
            <a:pPr algn="ctr" eaLnBrk="1" hangingPunct="1"/>
            <a:r>
              <a:rPr lang="ru-RU" altLang="ru-RU" sz="2400" b="1" dirty="0">
                <a:solidFill>
                  <a:srgbClr val="0033CC"/>
                </a:solidFill>
              </a:rPr>
              <a:t>	   Гармоничное сочетание  музыки, движения и художественного слова вместе с развитием детского творчества даёт положительные результаты. Ребёнок осознаёт свои возможности, чувствует, что может проявить себя в любом виде деятельности, привыкает к мысли, что любое проявление творчества находит поддержку со стороны сверстников и взрослых.</a:t>
            </a: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684213" y="3479800"/>
            <a:ext cx="80089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 sz="1800">
              <a:solidFill>
                <a:srgbClr val="0033CC"/>
              </a:solidFill>
            </a:endParaRPr>
          </a:p>
          <a:p>
            <a:pPr eaLnBrk="1" hangingPunct="1"/>
            <a:r>
              <a:rPr lang="ru-RU" altLang="ru-RU" sz="1800">
                <a:solidFill>
                  <a:srgbClr val="0033CC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3850" y="2878138"/>
            <a:ext cx="8496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just">
              <a:tabLst>
                <a:tab pos="457200" algn="l"/>
              </a:tabLst>
              <a:defRPr/>
            </a:pPr>
            <a:endParaRPr lang="ru-RU" sz="2400" dirty="0">
              <a:solidFill>
                <a:srgbClr val="0033CC"/>
              </a:solidFill>
            </a:endParaRPr>
          </a:p>
          <a:p>
            <a:pPr algn="just">
              <a:tabLst>
                <a:tab pos="457200" algn="l"/>
              </a:tabLst>
              <a:defRPr/>
            </a:pPr>
            <a:endParaRPr lang="ru-RU" sz="2400" dirty="0">
              <a:solidFill>
                <a:srgbClr val="0033CC"/>
              </a:solidFill>
            </a:endParaRPr>
          </a:p>
        </p:txBody>
      </p:sp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1079525" y="1108422"/>
            <a:ext cx="6984950" cy="353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cs typeface="Calibri" panose="020F0502020204030204" pitchFamily="34" charset="0"/>
              </a:rPr>
              <a:t>Логопедическая ритмика</a:t>
            </a:r>
            <a:r>
              <a:rPr lang="ru-RU" altLang="ru-RU" sz="2800" dirty="0">
                <a:cs typeface="Calibri" panose="020F0502020204030204" pitchFamily="34" charset="0"/>
              </a:rPr>
              <a:t> -  вид активной терапии движениями. Она основана на взаимосвязи слова, музыки и движения, и в коррекции имеющихся нарушений в развитии детей с речевой патологией опирается на общие методологические основы логопедии, психотерапии, специальной психологии и педагогики.</a:t>
            </a:r>
            <a:endParaRPr lang="ru-RU" alt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827584" y="620688"/>
            <a:ext cx="7993063" cy="596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2000" dirty="0"/>
              <a:t>    </a:t>
            </a:r>
            <a:r>
              <a:rPr lang="ru-RU" altLang="ru-RU" sz="2800" dirty="0" err="1"/>
              <a:t>Логоритмические</a:t>
            </a:r>
            <a:r>
              <a:rPr lang="ru-RU" altLang="ru-RU" sz="2800" dirty="0"/>
              <a:t> средства приобретают свои специфические особенности в деле музыкального воспитания, но в основном они рассматриваются как лечебно-педагогический метод в нервно-психиатрических и логопедических учреждениях. </a:t>
            </a:r>
          </a:p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2800" dirty="0">
                <a:cs typeface="Calibri" panose="020F0502020204030204" pitchFamily="34" charset="0"/>
              </a:rPr>
              <a:t>     Использования </a:t>
            </a:r>
            <a:r>
              <a:rPr lang="ru-RU" altLang="ru-RU" sz="2800" dirty="0" err="1">
                <a:cs typeface="Calibri" panose="020F0502020204030204" pitchFamily="34" charset="0"/>
              </a:rPr>
              <a:t>логоритмических</a:t>
            </a:r>
            <a:r>
              <a:rPr lang="ru-RU" altLang="ru-RU" sz="2800" dirty="0">
                <a:cs typeface="Calibri" panose="020F0502020204030204" pitchFamily="34" charset="0"/>
              </a:rPr>
              <a:t> средств предполагает обязательное включение в них речевого материала. </a:t>
            </a:r>
            <a:r>
              <a:rPr lang="ru-RU" altLang="ru-RU" sz="2800" dirty="0">
                <a:ea typeface="Calibri" panose="020F0502020204030204" pitchFamily="34" charset="0"/>
                <a:cs typeface="Times New Roman" panose="02020603050405020304" pitchFamily="18" charset="0"/>
              </a:rPr>
              <a:t>Введение слова позволяет создавать целый ряд упражнений, построенных не на музыкальном ритме, а на стихотворном, который способствует ритмичности движений.</a:t>
            </a:r>
            <a:endParaRPr lang="ru-RU" alt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dirty="0"/>
          </a:p>
          <a:p>
            <a:pPr eaLnBrk="1" hangingPunct="1"/>
            <a:endParaRPr lang="ru-RU" alt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79512" y="836712"/>
            <a:ext cx="87122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latin typeface="Verdana" panose="020B0604030504040204" pitchFamily="34" charset="0"/>
              </a:rPr>
              <a:t> 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cs typeface="Times New Roman" panose="02020603050405020304" pitchFamily="18" charset="0"/>
              </a:rPr>
              <a:t>Двигательно</a:t>
            </a:r>
            <a:r>
              <a:rPr lang="ru-RU" altLang="ru-RU" sz="3200" b="1" dirty="0">
                <a:cs typeface="Times New Roman" panose="02020603050405020304" pitchFamily="18" charset="0"/>
              </a:rPr>
              <a:t> – речевыми средствами логопедической ритмики являются: 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Упражнения на развитие фонационного дыхания;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Упражнения на развитие голоса;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Упражнения на развитие артикуляции и дикции;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Упражнения на развитие внимания;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Счетные упражнения;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Ритмические упражнения;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Пение;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Игровая деятельность.</a:t>
            </a:r>
            <a:endParaRPr lang="ru-RU" altLang="ru-RU" sz="2400" dirty="0">
              <a:solidFill>
                <a:srgbClr val="0033CC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11188" y="566316"/>
            <a:ext cx="8208962" cy="56682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>
            <a:spAutoFit/>
          </a:bodyPr>
          <a:lstStyle>
            <a:lvl1pPr marL="285750" indent="-28575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ru-RU" altLang="ru-RU" sz="2400" b="1" dirty="0">
                <a:solidFill>
                  <a:srgbClr val="0033CC"/>
                </a:solidFill>
                <a:latin typeface="Verdana" panose="020B0604030504040204" pitchFamily="34" charset="0"/>
              </a:rPr>
              <a:t>     </a:t>
            </a:r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Упражнения на развитие фонационного дыхания</a:t>
            </a:r>
          </a:p>
          <a:p>
            <a:pPr algn="just" eaLnBrk="1" hangingPunct="1"/>
            <a:r>
              <a:rPr lang="ru-RU" altLang="ru-RU" sz="2400" b="1" dirty="0">
                <a:solidFill>
                  <a:srgbClr val="0033CC"/>
                </a:solidFill>
                <a:cs typeface="Times New Roman" panose="02020603050405020304" pitchFamily="18" charset="0"/>
              </a:rPr>
              <a:t>     </a:t>
            </a:r>
          </a:p>
          <a:p>
            <a:pPr algn="just"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2000" b="1" dirty="0">
                <a:solidFill>
                  <a:srgbClr val="0033CC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0033CC"/>
                </a:solidFill>
                <a:latin typeface="Verdana" panose="020B0604030504040204" pitchFamily="34" charset="0"/>
              </a:rPr>
              <a:t>   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Цель упражнений — способствовать нормализации деятельности периферических отделов речевого аппарата.</a:t>
            </a:r>
            <a:endParaRPr lang="ru-RU" alt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cs typeface="Calibri" panose="020F0502020204030204" pitchFamily="34" charset="0"/>
              </a:rPr>
              <a:t>       Упражнения на развитие дыхания помогают выработать правильное диафрагмальное дыхание, продолжительность выдоха, его силы и постепенности. Их можно сочетать с движениями рук, туловища, головы.</a:t>
            </a:r>
          </a:p>
          <a:p>
            <a:pPr algn="just" eaLnBrk="1" hangingPunct="1"/>
            <a:r>
              <a:rPr lang="ru-RU" altLang="ru-RU" sz="2000" dirty="0">
                <a:cs typeface="Calibri" panose="020F0502020204030204" pitchFamily="34" charset="0"/>
              </a:rPr>
              <a:t> </a:t>
            </a:r>
            <a:r>
              <a:rPr lang="ru-RU" altLang="ru-RU" sz="2000" b="1" dirty="0">
                <a:solidFill>
                  <a:srgbClr val="0033CC"/>
                </a:solidFill>
                <a:latin typeface="Verdana" panose="020B0604030504040204" pitchFamily="34" charset="0"/>
              </a:rPr>
              <a:t>    </a:t>
            </a:r>
            <a:r>
              <a:rPr lang="ru-RU" altLang="ru-RU" sz="2000" dirty="0">
                <a:cs typeface="Calibri" panose="020F0502020204030204" pitchFamily="34" charset="0"/>
              </a:rPr>
              <a:t>В упражнения на развитие дыхания включается речевой материал, произносимый на выдохе. Например, подняться на носки, руки потянуть вверх — вдох, опускаясь на полную ступню и ставя руки на поясе длительно тянуть сначала глухой звук [«с»] (или [««/»], [«ф»], [«х»]), затем гласные звуки изолированно и в различных сочетаниях, затем гласные в сочетании с согласными звуками. Далее —j на выдохе — произносить слова с открытыми слогами, закрытыми,, </a:t>
            </a:r>
            <a:r>
              <a:rPr lang="ru-RU" altLang="ru-RU" sz="2000" dirty="0" err="1">
                <a:cs typeface="Calibri" panose="020F0502020204030204" pitchFamily="34" charset="0"/>
              </a:rPr>
              <a:t>двухи</a:t>
            </a:r>
            <a:r>
              <a:rPr lang="ru-RU" altLang="ru-RU" sz="2000" dirty="0">
                <a:cs typeface="Calibri" panose="020F0502020204030204" pitchFamily="34" charset="0"/>
              </a:rPr>
              <a:t> трехсложные; фразы, состоящие из 3—4—5 слов. Удлинение фразы требует более длительного выдоха.</a:t>
            </a:r>
            <a:endParaRPr lang="ru-RU" altLang="ru-RU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43887" cy="503237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ru-RU" sz="2800" dirty="0" smtClean="0">
                <a:solidFill>
                  <a:srgbClr val="CC0066"/>
                </a:solidFill>
              </a:rPr>
              <a:t>          </a:t>
            </a:r>
            <a:r>
              <a:rPr lang="ru-RU" sz="2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Упражнения на развитие голоса</a:t>
            </a:r>
            <a:endParaRPr lang="ru-RU" sz="2800" dirty="0" smtClean="0">
              <a:solidFill>
                <a:srgbClr val="CC0066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981075"/>
            <a:ext cx="8064500" cy="446405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Работа над голосом начинается с произношения на выходе гласных и согласных звуков. Упражнения проводятся с музыкальным сопровождением и без него. Гласные пропеваются с изменениями в высоте голоса. Если это упражнение сразу не получается, можно использовать «мурлыканье» или «гудение» (как звукоподражание кошке, гудку парохода), чтобы добиться изменения в высоте голоса. Сила голоса воспитывается при произнесении гласных более громким или более тихим голосом, с соответствующим усилением или ослаблением музыкального аккомпанемента. Длительность звучания голоса зависит от продолжительности выдоха. </a:t>
            </a:r>
            <a:endParaRPr lang="ru-RU" altLang="ru-RU" sz="240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43887" cy="661988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</a:rPr>
              <a:t>           Упражнения на развитие артикуляции и дикции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400675"/>
          </a:xfrm>
        </p:spPr>
        <p:txBody>
          <a:bodyPr/>
          <a:lstStyle/>
          <a:p>
            <a:pPr marL="0" indent="0">
              <a:lnSpc>
                <a:spcPct val="115000"/>
              </a:lnSpc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Работа над дикцией проводится с помощью дыхательных, голосовых и артикуляторных упражнений. Вначале под ритмическую музыку или счет педагога занимающиеся обозначают гласные немой артикуляцией, затем произносят на шепоте и громко, изолированно и в ряду из 2, 3, 4 гласных,, всего ряда. Далее на выдохе произносятся слоги, слова произносятся на шепоте со звуками и громко, четверостишья, пословицы, поговорки произносятся со сменой ударения и темпа речи.</a:t>
            </a:r>
          </a:p>
          <a:p>
            <a:pPr marL="0" indent="0">
              <a:lnSpc>
                <a:spcPct val="115000"/>
              </a:lnSpc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К середине коррекционного курса дыхательные, голосовые и артикуляторные упражнения включаются в подвижные игры, игры драматизации, в ходьбу с замедлением, в упражнения с хлопками, счетом, пением.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 занятия по воспитанию дыхания, голоса и артикуляции включается пение и произношение междометий, которые экспрессивно окрашены, выражают эмоции, волевые побуждения человека — радость, боль, гнев, страх.</a:t>
            </a:r>
            <a:endParaRPr lang="ru-RU" altLang="ru-RU" sz="160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ru-RU" altLang="ru-RU" sz="2000" smtClean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8313" y="325438"/>
            <a:ext cx="8135937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ru-RU" sz="2000" b="1" dirty="0">
                <a:solidFill>
                  <a:srgbClr val="0033CC"/>
                </a:solidFill>
                <a:cs typeface="Times New Roman" pitchFamily="18" charset="0"/>
              </a:rPr>
              <a:t>             </a:t>
            </a:r>
            <a:r>
              <a:rPr lang="ru-RU" sz="2400" b="1" dirty="0">
                <a:solidFill>
                  <a:srgbClr val="0033CC"/>
                </a:solidFill>
                <a:cs typeface="Times New Roman" pitchFamily="18" charset="0"/>
              </a:rPr>
              <a:t>Упражнения на развитие  внимания</a:t>
            </a:r>
          </a:p>
          <a:p>
            <a:pPr algn="just">
              <a:defRPr/>
            </a:pPr>
            <a:endParaRPr lang="ru-RU" sz="2000" b="1" dirty="0">
              <a:solidFill>
                <a:srgbClr val="0033CC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dirty="0">
                <a:cs typeface="Times New Roman" pitchFamily="18" charset="0"/>
              </a:rPr>
              <a:t>	Эти упражнения воспитывают быструю и точную реакцию на зрительные и слуховые раздражители, развивают все виды памяти: зрительную, слуховую, моторную. Занимающиеся учатся сосредотачиваться и проявляют волевые усилия. </a:t>
            </a:r>
          </a:p>
          <a:p>
            <a:pPr algn="just">
              <a:defRPr/>
            </a:pPr>
            <a:r>
              <a:rPr lang="ru-RU" sz="2000" dirty="0">
                <a:solidFill>
                  <a:srgbClr val="0033CC"/>
                </a:solidFill>
                <a:cs typeface="Times New Roman" pitchFamily="18" charset="0"/>
              </a:rPr>
              <a:t>	Воспитывать внимание помогают слово, музыка, жест. Особенно широко используется музыка. Смена музыкальных отрывков, темпов, ритмов, контрастность регистров, характер и сила звука, форма музыкального произведения позволяют регулировать смену движений, составляющих упражнение, и привлекают внимание занимающихся к изменению музыки, а значит, — и движению.</a:t>
            </a:r>
          </a:p>
          <a:p>
            <a:pPr algn="just">
              <a:defRPr/>
            </a:pPr>
            <a:r>
              <a:rPr lang="ru-RU" sz="2000" dirty="0">
                <a:solidFill>
                  <a:srgbClr val="0033CC"/>
                </a:solidFill>
                <a:cs typeface="Times New Roman" pitchFamily="18" charset="0"/>
              </a:rPr>
              <a:t>	Развитие слухового внимания и слуховой памяти начинаю с различения разнообразных шумовых звуков, затем идёт знакомство детей со звучащими игрушками, детскими музыкальными инструментами. Дошкольники учатся не только воспринимать высоту звука, ритм, темп музыки, но и проводят целостное восприятие музыкального произведения, определение общего настроения музыки, её жанры.</a:t>
            </a:r>
            <a:endParaRPr lang="ru-RU" sz="2800" dirty="0">
              <a:solidFill>
                <a:srgbClr val="0033CC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Char char="q"/>
              <a:defRPr/>
            </a:pPr>
            <a:r>
              <a:rPr lang="ru-RU" sz="2800" dirty="0">
                <a:solidFill>
                  <a:srgbClr val="CC0066"/>
                </a:solidFill>
              </a:rPr>
              <a:t> </a:t>
            </a:r>
            <a:r>
              <a:rPr lang="ru-RU" sz="28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СЧЕТНЫЕ УПРАЖНЕНИЯ</a:t>
            </a:r>
            <a:endParaRPr lang="ru-RU" sz="28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Прямоугольник 1"/>
          <p:cNvSpPr>
            <a:spLocks noChangeArrowheads="1"/>
          </p:cNvSpPr>
          <p:nvPr/>
        </p:nvSpPr>
        <p:spPr bwMode="auto">
          <a:xfrm>
            <a:off x="323850" y="1628775"/>
            <a:ext cx="8569325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000"/>
              <a:t>	Эти упражнения используются на логоритмических занятиях для организации поведения детей и взрослых при выполнении заданий, особенно сложных построений, серий движений.</a:t>
            </a:r>
          </a:p>
          <a:p>
            <a:pPr eaLnBrk="1" hangingPunct="1"/>
            <a:r>
              <a:rPr lang="ru-RU" altLang="ru-RU" sz="2000"/>
              <a:t>	</a:t>
            </a:r>
            <a:r>
              <a:rPr lang="ru-RU" altLang="ru-RU" sz="2000">
                <a:cs typeface="Calibri" panose="020F0502020204030204" pitchFamily="34" charset="0"/>
              </a:rPr>
              <a:t>В начале коррекционного курса счетные упражнения включаются в организационный момент: дежурный говорит, сколько детей (взрослых) пришло на занятие. Затем занимающиеся пересчитыва-ются по порядку, рассчитываются на первый и второй, первый, второй и третий и т.д., в зависимости от цели упражнения.</a:t>
            </a:r>
          </a:p>
          <a:p>
            <a:pPr eaLnBrk="1" hangingPunct="1"/>
            <a:r>
              <a:rPr lang="ru-RU" altLang="ru-RU" sz="2000"/>
              <a:t>	</a:t>
            </a:r>
            <a:r>
              <a:rPr lang="ru-RU" altLang="ru-RU" sz="2000">
                <a:cs typeface="Calibri" panose="020F0502020204030204" pitchFamily="34" charset="0"/>
              </a:rPr>
              <a:t>Счет помогает детям правильно встать парами, построиться в две колонны, в две шеренги, встать по трое, четверо и т.д.</a:t>
            </a:r>
          </a:p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2000"/>
              <a:t>	</a:t>
            </a:r>
            <a:r>
              <a:rPr lang="ru-RU" altLang="ru-RU" sz="2000">
                <a:ea typeface="Calibri" panose="020F0502020204030204" pitchFamily="34" charset="0"/>
                <a:cs typeface="Times New Roman" panose="02020603050405020304" pitchFamily="18" charset="0"/>
              </a:rPr>
              <a:t>Счетные упражнения включаются в зарядку. </a:t>
            </a:r>
          </a:p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2000">
                <a:ea typeface="Calibri" panose="020F0502020204030204" pitchFamily="34" charset="0"/>
                <a:cs typeface="Times New Roman" panose="02020603050405020304" pitchFamily="18" charset="0"/>
              </a:rPr>
              <a:t>	Счетные упражнения проводятся и в стихотворной форме как сигнал для выполнения очередного упражнения. </a:t>
            </a:r>
            <a:endParaRPr lang="ru-RU" alt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3703</TotalTime>
  <Words>778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Verdana</vt:lpstr>
      <vt:lpstr>Calibri</vt:lpstr>
      <vt:lpstr>Wingdings</vt:lpstr>
      <vt:lpstr>Шары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Упражнения на развитие голоса</vt:lpstr>
      <vt:lpstr>           Упражнения на развитие артикуляции и дикции</vt:lpstr>
      <vt:lpstr>Презентация PowerPoint</vt:lpstr>
      <vt:lpstr> СЧЕТНЫЕ УПРАЖНЕНИЯ</vt:lpstr>
      <vt:lpstr>РИТМИЧЕСКИЕ 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Формирование навыка чтения у учащихся вторых классов с общим недоразвитием речи на материале сказки.</dc:title>
  <dc:creator>Тося</dc:creator>
  <cp:lastModifiedBy>Lenovo</cp:lastModifiedBy>
  <cp:revision>53</cp:revision>
  <dcterms:created xsi:type="dcterms:W3CDTF">2011-10-24T05:31:15Z</dcterms:created>
  <dcterms:modified xsi:type="dcterms:W3CDTF">2017-09-20T13:17:47Z</dcterms:modified>
</cp:coreProperties>
</file>