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4" r:id="rId1"/>
  </p:sldMasterIdLst>
  <p:sldIdLst>
    <p:sldId id="256" r:id="rId2"/>
    <p:sldId id="261" r:id="rId3"/>
    <p:sldId id="300" r:id="rId4"/>
    <p:sldId id="258" r:id="rId5"/>
    <p:sldId id="262" r:id="rId6"/>
    <p:sldId id="264" r:id="rId7"/>
    <p:sldId id="265" r:id="rId8"/>
    <p:sldId id="263" r:id="rId9"/>
    <p:sldId id="297" r:id="rId10"/>
    <p:sldId id="298" r:id="rId11"/>
    <p:sldId id="267" r:id="rId12"/>
    <p:sldId id="299" r:id="rId13"/>
    <p:sldId id="274" r:id="rId14"/>
    <p:sldId id="269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CC0066"/>
    <a:srgbClr val="FF3300"/>
    <a:srgbClr val="FFCC99"/>
    <a:srgbClr val="99CCFF"/>
    <a:srgbClr val="FFCC66"/>
    <a:srgbClr val="0000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26" autoAdjust="0"/>
    <p:restoredTop sz="93163" autoAdjust="0"/>
  </p:normalViewPr>
  <p:slideViewPr>
    <p:cSldViewPr>
      <p:cViewPr varScale="1">
        <p:scale>
          <a:sx n="66" d="100"/>
          <a:sy n="66" d="100"/>
        </p:scale>
        <p:origin x="172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3" y="775"/>
                <a:ext cx="1333" cy="1485"/>
              </a:xfrm>
              <a:custGeom>
                <a:avLst/>
                <a:gdLst>
                  <a:gd name="T0" fmla="*/ 16 w 596"/>
                  <a:gd name="T1" fmla="*/ 370 h 666"/>
                  <a:gd name="T2" fmla="*/ 6 w 596"/>
                  <a:gd name="T3" fmla="*/ 341 h 666"/>
                  <a:gd name="T4" fmla="*/ 0 w 596"/>
                  <a:gd name="T5" fmla="*/ 289 h 666"/>
                  <a:gd name="T6" fmla="*/ 4 w 596"/>
                  <a:gd name="T7" fmla="*/ 222 h 666"/>
                  <a:gd name="T8" fmla="*/ 25 w 596"/>
                  <a:gd name="T9" fmla="*/ 151 h 666"/>
                  <a:gd name="T10" fmla="*/ 69 w 596"/>
                  <a:gd name="T11" fmla="*/ 84 h 666"/>
                  <a:gd name="T12" fmla="*/ 142 w 596"/>
                  <a:gd name="T13" fmla="*/ 31 h 666"/>
                  <a:gd name="T14" fmla="*/ 247 w 596"/>
                  <a:gd name="T15" fmla="*/ 2 h 666"/>
                  <a:gd name="T16" fmla="*/ 380 w 596"/>
                  <a:gd name="T17" fmla="*/ 9 h 666"/>
                  <a:gd name="T18" fmla="*/ 484 w 596"/>
                  <a:gd name="T19" fmla="*/ 68 h 666"/>
                  <a:gd name="T20" fmla="*/ 554 w 596"/>
                  <a:gd name="T21" fmla="*/ 165 h 666"/>
                  <a:gd name="T22" fmla="*/ 591 w 596"/>
                  <a:gd name="T23" fmla="*/ 284 h 666"/>
                  <a:gd name="T24" fmla="*/ 595 w 596"/>
                  <a:gd name="T25" fmla="*/ 409 h 666"/>
                  <a:gd name="T26" fmla="*/ 566 w 596"/>
                  <a:gd name="T27" fmla="*/ 525 h 666"/>
                  <a:gd name="T28" fmla="*/ 507 w 596"/>
                  <a:gd name="T29" fmla="*/ 615 h 666"/>
                  <a:gd name="T30" fmla="*/ 417 w 596"/>
                  <a:gd name="T31" fmla="*/ 663 h 666"/>
                  <a:gd name="T32" fmla="*/ 389 w 596"/>
                  <a:gd name="T33" fmla="*/ 659 h 666"/>
                  <a:gd name="T34" fmla="*/ 441 w 596"/>
                  <a:gd name="T35" fmla="*/ 617 h 666"/>
                  <a:gd name="T36" fmla="*/ 482 w 596"/>
                  <a:gd name="T37" fmla="*/ 544 h 666"/>
                  <a:gd name="T38" fmla="*/ 509 w 596"/>
                  <a:gd name="T39" fmla="*/ 454 h 666"/>
                  <a:gd name="T40" fmla="*/ 520 w 596"/>
                  <a:gd name="T41" fmla="*/ 355 h 666"/>
                  <a:gd name="T42" fmla="*/ 514 w 596"/>
                  <a:gd name="T43" fmla="*/ 258 h 666"/>
                  <a:gd name="T44" fmla="*/ 485 w 596"/>
                  <a:gd name="T45" fmla="*/ 174 h 666"/>
                  <a:gd name="T46" fmla="*/ 433 w 596"/>
                  <a:gd name="T47" fmla="*/ 112 h 666"/>
                  <a:gd name="T48" fmla="*/ 341 w 596"/>
                  <a:gd name="T49" fmla="*/ 75 h 666"/>
                  <a:gd name="T50" fmla="*/ 246 w 596"/>
                  <a:gd name="T51" fmla="*/ 61 h 666"/>
                  <a:gd name="T52" fmla="*/ 174 w 596"/>
                  <a:gd name="T53" fmla="*/ 71 h 666"/>
                  <a:gd name="T54" fmla="*/ 121 w 596"/>
                  <a:gd name="T55" fmla="*/ 101 h 666"/>
                  <a:gd name="T56" fmla="*/ 84 w 596"/>
                  <a:gd name="T57" fmla="*/ 149 h 666"/>
                  <a:gd name="T58" fmla="*/ 57 w 596"/>
                  <a:gd name="T59" fmla="*/ 206 h 666"/>
                  <a:gd name="T60" fmla="*/ 40 w 596"/>
                  <a:gd name="T61" fmla="*/ 272 h 666"/>
                  <a:gd name="T62" fmla="*/ 28 w 596"/>
                  <a:gd name="T63" fmla="*/ 339 h 66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8" y="1799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25 h 237"/>
                  <a:gd name="T4" fmla="*/ 3 w 257"/>
                  <a:gd name="T5" fmla="*/ 50 h 237"/>
                  <a:gd name="T6" fmla="*/ 6 w 257"/>
                  <a:gd name="T7" fmla="*/ 75 h 237"/>
                  <a:gd name="T8" fmla="*/ 11 w 257"/>
                  <a:gd name="T9" fmla="*/ 98 h 237"/>
                  <a:gd name="T10" fmla="*/ 18 w 257"/>
                  <a:gd name="T11" fmla="*/ 119 h 237"/>
                  <a:gd name="T12" fmla="*/ 27 w 257"/>
                  <a:gd name="T13" fmla="*/ 141 h 237"/>
                  <a:gd name="T14" fmla="*/ 38 w 257"/>
                  <a:gd name="T15" fmla="*/ 161 h 237"/>
                  <a:gd name="T16" fmla="*/ 51 w 257"/>
                  <a:gd name="T17" fmla="*/ 178 h 237"/>
                  <a:gd name="T18" fmla="*/ 67 w 257"/>
                  <a:gd name="T19" fmla="*/ 194 h 237"/>
                  <a:gd name="T20" fmla="*/ 86 w 257"/>
                  <a:gd name="T21" fmla="*/ 208 h 237"/>
                  <a:gd name="T22" fmla="*/ 106 w 257"/>
                  <a:gd name="T23" fmla="*/ 219 h 237"/>
                  <a:gd name="T24" fmla="*/ 131 w 257"/>
                  <a:gd name="T25" fmla="*/ 228 h 237"/>
                  <a:gd name="T26" fmla="*/ 158 w 257"/>
                  <a:gd name="T27" fmla="*/ 234 h 237"/>
                  <a:gd name="T28" fmla="*/ 188 w 257"/>
                  <a:gd name="T29" fmla="*/ 237 h 237"/>
                  <a:gd name="T30" fmla="*/ 220 w 257"/>
                  <a:gd name="T31" fmla="*/ 236 h 237"/>
                  <a:gd name="T32" fmla="*/ 257 w 257"/>
                  <a:gd name="T33" fmla="*/ 232 h 237"/>
                  <a:gd name="T34" fmla="*/ 224 w 257"/>
                  <a:gd name="T35" fmla="*/ 227 h 237"/>
                  <a:gd name="T36" fmla="*/ 195 w 257"/>
                  <a:gd name="T37" fmla="*/ 220 h 237"/>
                  <a:gd name="T38" fmla="*/ 170 w 257"/>
                  <a:gd name="T39" fmla="*/ 212 h 237"/>
                  <a:gd name="T40" fmla="*/ 148 w 257"/>
                  <a:gd name="T41" fmla="*/ 204 h 237"/>
                  <a:gd name="T42" fmla="*/ 128 w 257"/>
                  <a:gd name="T43" fmla="*/ 193 h 237"/>
                  <a:gd name="T44" fmla="*/ 112 w 257"/>
                  <a:gd name="T45" fmla="*/ 182 h 237"/>
                  <a:gd name="T46" fmla="*/ 97 w 257"/>
                  <a:gd name="T47" fmla="*/ 169 h 237"/>
                  <a:gd name="T48" fmla="*/ 84 w 257"/>
                  <a:gd name="T49" fmla="*/ 155 h 237"/>
                  <a:gd name="T50" fmla="*/ 72 w 257"/>
                  <a:gd name="T51" fmla="*/ 141 h 237"/>
                  <a:gd name="T52" fmla="*/ 61 w 257"/>
                  <a:gd name="T53" fmla="*/ 125 h 237"/>
                  <a:gd name="T54" fmla="*/ 52 w 257"/>
                  <a:gd name="T55" fmla="*/ 107 h 237"/>
                  <a:gd name="T56" fmla="*/ 43 w 257"/>
                  <a:gd name="T57" fmla="*/ 88 h 237"/>
                  <a:gd name="T58" fmla="*/ 33 w 257"/>
                  <a:gd name="T59" fmla="*/ 69 h 237"/>
                  <a:gd name="T60" fmla="*/ 23 w 257"/>
                  <a:gd name="T61" fmla="*/ 47 h 237"/>
                  <a:gd name="T62" fmla="*/ 12 w 257"/>
                  <a:gd name="T63" fmla="*/ 24 h 237"/>
                  <a:gd name="T64" fmla="*/ 0 w 257"/>
                  <a:gd name="T65" fmla="*/ 0 h 23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7" y="2164"/>
                <a:ext cx="277" cy="249"/>
              </a:xfrm>
              <a:custGeom>
                <a:avLst/>
                <a:gdLst>
                  <a:gd name="T0" fmla="*/ 77 w 124"/>
                  <a:gd name="T1" fmla="*/ 0 h 110"/>
                  <a:gd name="T2" fmla="*/ 124 w 124"/>
                  <a:gd name="T3" fmla="*/ 108 h 110"/>
                  <a:gd name="T4" fmla="*/ 120 w 124"/>
                  <a:gd name="T5" fmla="*/ 107 h 110"/>
                  <a:gd name="T6" fmla="*/ 107 w 124"/>
                  <a:gd name="T7" fmla="*/ 105 h 110"/>
                  <a:gd name="T8" fmla="*/ 89 w 124"/>
                  <a:gd name="T9" fmla="*/ 101 h 110"/>
                  <a:gd name="T10" fmla="*/ 68 w 124"/>
                  <a:gd name="T11" fmla="*/ 99 h 110"/>
                  <a:gd name="T12" fmla="*/ 45 w 124"/>
                  <a:gd name="T13" fmla="*/ 97 h 110"/>
                  <a:gd name="T14" fmla="*/ 25 w 124"/>
                  <a:gd name="T15" fmla="*/ 98 h 110"/>
                  <a:gd name="T16" fmla="*/ 9 w 124"/>
                  <a:gd name="T17" fmla="*/ 102 h 110"/>
                  <a:gd name="T18" fmla="*/ 0 w 124"/>
                  <a:gd name="T19" fmla="*/ 110 h 110"/>
                  <a:gd name="T20" fmla="*/ 4 w 124"/>
                  <a:gd name="T21" fmla="*/ 98 h 110"/>
                  <a:gd name="T22" fmla="*/ 8 w 124"/>
                  <a:gd name="T23" fmla="*/ 89 h 110"/>
                  <a:gd name="T24" fmla="*/ 16 w 124"/>
                  <a:gd name="T25" fmla="*/ 82 h 110"/>
                  <a:gd name="T26" fmla="*/ 25 w 124"/>
                  <a:gd name="T27" fmla="*/ 76 h 110"/>
                  <a:gd name="T28" fmla="*/ 36 w 124"/>
                  <a:gd name="T29" fmla="*/ 72 h 110"/>
                  <a:gd name="T30" fmla="*/ 47 w 124"/>
                  <a:gd name="T31" fmla="*/ 71 h 110"/>
                  <a:gd name="T32" fmla="*/ 59 w 124"/>
                  <a:gd name="T33" fmla="*/ 71 h 110"/>
                  <a:gd name="T34" fmla="*/ 72 w 124"/>
                  <a:gd name="T35" fmla="*/ 74 h 110"/>
                  <a:gd name="T36" fmla="*/ 73 w 124"/>
                  <a:gd name="T37" fmla="*/ 71 h 110"/>
                  <a:gd name="T38" fmla="*/ 70 w 124"/>
                  <a:gd name="T39" fmla="*/ 56 h 110"/>
                  <a:gd name="T40" fmla="*/ 67 w 124"/>
                  <a:gd name="T41" fmla="*/ 38 h 110"/>
                  <a:gd name="T42" fmla="*/ 65 w 124"/>
                  <a:gd name="T43" fmla="*/ 30 h 110"/>
                  <a:gd name="T44" fmla="*/ 63 w 124"/>
                  <a:gd name="T45" fmla="*/ 30 h 110"/>
                  <a:gd name="T46" fmla="*/ 61 w 124"/>
                  <a:gd name="T47" fmla="*/ 29 h 110"/>
                  <a:gd name="T48" fmla="*/ 59 w 124"/>
                  <a:gd name="T49" fmla="*/ 26 h 110"/>
                  <a:gd name="T50" fmla="*/ 57 w 124"/>
                  <a:gd name="T51" fmla="*/ 23 h 110"/>
                  <a:gd name="T52" fmla="*/ 57 w 124"/>
                  <a:gd name="T53" fmla="*/ 19 h 110"/>
                  <a:gd name="T54" fmla="*/ 59 w 124"/>
                  <a:gd name="T55" fmla="*/ 14 h 110"/>
                  <a:gd name="T56" fmla="*/ 66 w 124"/>
                  <a:gd name="T57" fmla="*/ 8 h 110"/>
                  <a:gd name="T58" fmla="*/ 77 w 124"/>
                  <a:gd name="T59" fmla="*/ 0 h 110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8" y="974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5 w 109"/>
                  <a:gd name="T3" fmla="*/ 1 h 156"/>
                  <a:gd name="T4" fmla="*/ 18 w 109"/>
                  <a:gd name="T5" fmla="*/ 5 h 156"/>
                  <a:gd name="T6" fmla="*/ 37 w 109"/>
                  <a:gd name="T7" fmla="*/ 12 h 156"/>
                  <a:gd name="T8" fmla="*/ 58 w 109"/>
                  <a:gd name="T9" fmla="*/ 24 h 156"/>
                  <a:gd name="T10" fmla="*/ 78 w 109"/>
                  <a:gd name="T11" fmla="*/ 44 h 156"/>
                  <a:gd name="T12" fmla="*/ 96 w 109"/>
                  <a:gd name="T13" fmla="*/ 71 h 156"/>
                  <a:gd name="T14" fmla="*/ 107 w 109"/>
                  <a:gd name="T15" fmla="*/ 108 h 156"/>
                  <a:gd name="T16" fmla="*/ 109 w 109"/>
                  <a:gd name="T17" fmla="*/ 156 h 156"/>
                  <a:gd name="T18" fmla="*/ 105 w 109"/>
                  <a:gd name="T19" fmla="*/ 156 h 156"/>
                  <a:gd name="T20" fmla="*/ 99 w 109"/>
                  <a:gd name="T21" fmla="*/ 156 h 156"/>
                  <a:gd name="T22" fmla="*/ 93 w 109"/>
                  <a:gd name="T23" fmla="*/ 156 h 156"/>
                  <a:gd name="T24" fmla="*/ 87 w 109"/>
                  <a:gd name="T25" fmla="*/ 154 h 156"/>
                  <a:gd name="T26" fmla="*/ 81 w 109"/>
                  <a:gd name="T27" fmla="*/ 153 h 156"/>
                  <a:gd name="T28" fmla="*/ 74 w 109"/>
                  <a:gd name="T29" fmla="*/ 150 h 156"/>
                  <a:gd name="T30" fmla="*/ 66 w 109"/>
                  <a:gd name="T31" fmla="*/ 145 h 156"/>
                  <a:gd name="T32" fmla="*/ 58 w 109"/>
                  <a:gd name="T33" fmla="*/ 139 h 156"/>
                  <a:gd name="T34" fmla="*/ 53 w 109"/>
                  <a:gd name="T35" fmla="*/ 126 h 156"/>
                  <a:gd name="T36" fmla="*/ 53 w 109"/>
                  <a:gd name="T37" fmla="*/ 111 h 156"/>
                  <a:gd name="T38" fmla="*/ 56 w 109"/>
                  <a:gd name="T39" fmla="*/ 96 h 156"/>
                  <a:gd name="T40" fmla="*/ 59 w 109"/>
                  <a:gd name="T41" fmla="*/ 80 h 156"/>
                  <a:gd name="T42" fmla="*/ 56 w 109"/>
                  <a:gd name="T43" fmla="*/ 62 h 156"/>
                  <a:gd name="T44" fmla="*/ 48 w 109"/>
                  <a:gd name="T45" fmla="*/ 43 h 156"/>
                  <a:gd name="T46" fmla="*/ 31 w 109"/>
                  <a:gd name="T47" fmla="*/ 23 h 156"/>
                  <a:gd name="T48" fmla="*/ 0 w 109"/>
                  <a:gd name="T49" fmla="*/ 0 h 15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2" y="2207"/>
                <a:ext cx="103" cy="209"/>
              </a:xfrm>
              <a:custGeom>
                <a:avLst/>
                <a:gdLst>
                  <a:gd name="T0" fmla="*/ 31 w 46"/>
                  <a:gd name="T1" fmla="*/ 0 h 94"/>
                  <a:gd name="T2" fmla="*/ 20 w 46"/>
                  <a:gd name="T3" fmla="*/ 38 h 94"/>
                  <a:gd name="T4" fmla="*/ 15 w 46"/>
                  <a:gd name="T5" fmla="*/ 62 h 94"/>
                  <a:gd name="T6" fmla="*/ 11 w 46"/>
                  <a:gd name="T7" fmla="*/ 79 h 94"/>
                  <a:gd name="T8" fmla="*/ 0 w 46"/>
                  <a:gd name="T9" fmla="*/ 94 h 94"/>
                  <a:gd name="T10" fmla="*/ 12 w 46"/>
                  <a:gd name="T11" fmla="*/ 88 h 94"/>
                  <a:gd name="T12" fmla="*/ 23 w 46"/>
                  <a:gd name="T13" fmla="*/ 80 h 94"/>
                  <a:gd name="T14" fmla="*/ 32 w 46"/>
                  <a:gd name="T15" fmla="*/ 69 h 94"/>
                  <a:gd name="T16" fmla="*/ 40 w 46"/>
                  <a:gd name="T17" fmla="*/ 57 h 94"/>
                  <a:gd name="T18" fmla="*/ 45 w 46"/>
                  <a:gd name="T19" fmla="*/ 44 h 94"/>
                  <a:gd name="T20" fmla="*/ 46 w 46"/>
                  <a:gd name="T21" fmla="*/ 30 h 94"/>
                  <a:gd name="T22" fmla="*/ 42 w 46"/>
                  <a:gd name="T23" fmla="*/ 15 h 94"/>
                  <a:gd name="T24" fmla="*/ 31 w 46"/>
                  <a:gd name="T25" fmla="*/ 0 h 9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2" y="1324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1 w 54"/>
                  <a:gd name="T3" fmla="*/ 1 h 40"/>
                  <a:gd name="T4" fmla="*/ 6 w 54"/>
                  <a:gd name="T5" fmla="*/ 3 h 40"/>
                  <a:gd name="T6" fmla="*/ 13 w 54"/>
                  <a:gd name="T7" fmla="*/ 8 h 40"/>
                  <a:gd name="T8" fmla="*/ 21 w 54"/>
                  <a:gd name="T9" fmla="*/ 12 h 40"/>
                  <a:gd name="T10" fmla="*/ 29 w 54"/>
                  <a:gd name="T11" fmla="*/ 15 h 40"/>
                  <a:gd name="T12" fmla="*/ 38 w 54"/>
                  <a:gd name="T13" fmla="*/ 17 h 40"/>
                  <a:gd name="T14" fmla="*/ 46 w 54"/>
                  <a:gd name="T15" fmla="*/ 18 h 40"/>
                  <a:gd name="T16" fmla="*/ 54 w 54"/>
                  <a:gd name="T17" fmla="*/ 16 h 40"/>
                  <a:gd name="T18" fmla="*/ 53 w 54"/>
                  <a:gd name="T19" fmla="*/ 25 h 40"/>
                  <a:gd name="T20" fmla="*/ 50 w 54"/>
                  <a:gd name="T21" fmla="*/ 33 h 40"/>
                  <a:gd name="T22" fmla="*/ 44 w 54"/>
                  <a:gd name="T23" fmla="*/ 38 h 40"/>
                  <a:gd name="T24" fmla="*/ 37 w 54"/>
                  <a:gd name="T25" fmla="*/ 40 h 40"/>
                  <a:gd name="T26" fmla="*/ 28 w 54"/>
                  <a:gd name="T27" fmla="*/ 39 h 40"/>
                  <a:gd name="T28" fmla="*/ 19 w 54"/>
                  <a:gd name="T29" fmla="*/ 32 h 40"/>
                  <a:gd name="T30" fmla="*/ 10 w 54"/>
                  <a:gd name="T31" fmla="*/ 20 h 40"/>
                  <a:gd name="T32" fmla="*/ 0 w 54"/>
                  <a:gd name="T33" fmla="*/ 0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6 w 149"/>
                  <a:gd name="T3" fmla="*/ 6 h 704"/>
                  <a:gd name="T4" fmla="*/ 16 w 149"/>
                  <a:gd name="T5" fmla="*/ 14 h 704"/>
                  <a:gd name="T6" fmla="*/ 28 w 149"/>
                  <a:gd name="T7" fmla="*/ 24 h 704"/>
                  <a:gd name="T8" fmla="*/ 41 w 149"/>
                  <a:gd name="T9" fmla="*/ 37 h 704"/>
                  <a:gd name="T10" fmla="*/ 58 w 149"/>
                  <a:gd name="T11" fmla="*/ 53 h 704"/>
                  <a:gd name="T12" fmla="*/ 73 w 149"/>
                  <a:gd name="T13" fmla="*/ 70 h 704"/>
                  <a:gd name="T14" fmla="*/ 88 w 149"/>
                  <a:gd name="T15" fmla="*/ 90 h 704"/>
                  <a:gd name="T16" fmla="*/ 100 w 149"/>
                  <a:gd name="T17" fmla="*/ 113 h 704"/>
                  <a:gd name="T18" fmla="*/ 112 w 149"/>
                  <a:gd name="T19" fmla="*/ 137 h 704"/>
                  <a:gd name="T20" fmla="*/ 120 w 149"/>
                  <a:gd name="T21" fmla="*/ 165 h 704"/>
                  <a:gd name="T22" fmla="*/ 124 w 149"/>
                  <a:gd name="T23" fmla="*/ 196 h 704"/>
                  <a:gd name="T24" fmla="*/ 126 w 149"/>
                  <a:gd name="T25" fmla="*/ 228 h 704"/>
                  <a:gd name="T26" fmla="*/ 120 w 149"/>
                  <a:gd name="T27" fmla="*/ 264 h 704"/>
                  <a:gd name="T28" fmla="*/ 109 w 149"/>
                  <a:gd name="T29" fmla="*/ 302 h 704"/>
                  <a:gd name="T30" fmla="*/ 92 w 149"/>
                  <a:gd name="T31" fmla="*/ 342 h 704"/>
                  <a:gd name="T32" fmla="*/ 67 w 149"/>
                  <a:gd name="T33" fmla="*/ 386 h 704"/>
                  <a:gd name="T34" fmla="*/ 39 w 149"/>
                  <a:gd name="T35" fmla="*/ 436 h 704"/>
                  <a:gd name="T36" fmla="*/ 21 w 149"/>
                  <a:gd name="T37" fmla="*/ 482 h 704"/>
                  <a:gd name="T38" fmla="*/ 10 w 149"/>
                  <a:gd name="T39" fmla="*/ 525 h 704"/>
                  <a:gd name="T40" fmla="*/ 6 w 149"/>
                  <a:gd name="T41" fmla="*/ 566 h 704"/>
                  <a:gd name="T42" fmla="*/ 6 w 149"/>
                  <a:gd name="T43" fmla="*/ 605 h 704"/>
                  <a:gd name="T44" fmla="*/ 8 w 149"/>
                  <a:gd name="T45" fmla="*/ 641 h 704"/>
                  <a:gd name="T46" fmla="*/ 12 w 149"/>
                  <a:gd name="T47" fmla="*/ 673 h 704"/>
                  <a:gd name="T48" fmla="*/ 14 w 149"/>
                  <a:gd name="T49" fmla="*/ 704 h 704"/>
                  <a:gd name="T50" fmla="*/ 41 w 149"/>
                  <a:gd name="T51" fmla="*/ 688 h 704"/>
                  <a:gd name="T52" fmla="*/ 39 w 149"/>
                  <a:gd name="T53" fmla="*/ 680 h 704"/>
                  <a:gd name="T54" fmla="*/ 36 w 149"/>
                  <a:gd name="T55" fmla="*/ 657 h 704"/>
                  <a:gd name="T56" fmla="*/ 33 w 149"/>
                  <a:gd name="T57" fmla="*/ 622 h 704"/>
                  <a:gd name="T58" fmla="*/ 35 w 149"/>
                  <a:gd name="T59" fmla="*/ 575 h 704"/>
                  <a:gd name="T60" fmla="*/ 41 w 149"/>
                  <a:gd name="T61" fmla="*/ 519 h 704"/>
                  <a:gd name="T62" fmla="*/ 58 w 149"/>
                  <a:gd name="T63" fmla="*/ 455 h 704"/>
                  <a:gd name="T64" fmla="*/ 86 w 149"/>
                  <a:gd name="T65" fmla="*/ 386 h 704"/>
                  <a:gd name="T66" fmla="*/ 129 w 149"/>
                  <a:gd name="T67" fmla="*/ 313 h 704"/>
                  <a:gd name="T68" fmla="*/ 143 w 149"/>
                  <a:gd name="T69" fmla="*/ 279 h 704"/>
                  <a:gd name="T70" fmla="*/ 149 w 149"/>
                  <a:gd name="T71" fmla="*/ 235 h 704"/>
                  <a:gd name="T72" fmla="*/ 144 w 149"/>
                  <a:gd name="T73" fmla="*/ 184 h 704"/>
                  <a:gd name="T74" fmla="*/ 131 w 149"/>
                  <a:gd name="T75" fmla="*/ 134 h 704"/>
                  <a:gd name="T76" fmla="*/ 109 w 149"/>
                  <a:gd name="T77" fmla="*/ 85 h 704"/>
                  <a:gd name="T78" fmla="*/ 81 w 149"/>
                  <a:gd name="T79" fmla="*/ 44 h 704"/>
                  <a:gd name="T80" fmla="*/ 44 w 149"/>
                  <a:gd name="T81" fmla="*/ 14 h 704"/>
                  <a:gd name="T82" fmla="*/ 0 w 149"/>
                  <a:gd name="T83" fmla="*/ 0 h 70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94 w 128"/>
                <a:gd name="T1" fmla="*/ 0 h 217"/>
                <a:gd name="T2" fmla="*/ 105 w 128"/>
                <a:gd name="T3" fmla="*/ 9 h 217"/>
                <a:gd name="T4" fmla="*/ 115 w 128"/>
                <a:gd name="T5" fmla="*/ 27 h 217"/>
                <a:gd name="T6" fmla="*/ 123 w 128"/>
                <a:gd name="T7" fmla="*/ 50 h 217"/>
                <a:gd name="T8" fmla="*/ 128 w 128"/>
                <a:gd name="T9" fmla="*/ 78 h 217"/>
                <a:gd name="T10" fmla="*/ 127 w 128"/>
                <a:gd name="T11" fmla="*/ 111 h 217"/>
                <a:gd name="T12" fmla="*/ 116 w 128"/>
                <a:gd name="T13" fmla="*/ 145 h 217"/>
                <a:gd name="T14" fmla="*/ 94 w 128"/>
                <a:gd name="T15" fmla="*/ 181 h 217"/>
                <a:gd name="T16" fmla="*/ 60 w 128"/>
                <a:gd name="T17" fmla="*/ 217 h 217"/>
                <a:gd name="T18" fmla="*/ 49 w 128"/>
                <a:gd name="T19" fmla="*/ 213 h 217"/>
                <a:gd name="T20" fmla="*/ 38 w 128"/>
                <a:gd name="T21" fmla="*/ 210 h 217"/>
                <a:gd name="T22" fmla="*/ 26 w 128"/>
                <a:gd name="T23" fmla="*/ 205 h 217"/>
                <a:gd name="T24" fmla="*/ 16 w 128"/>
                <a:gd name="T25" fmla="*/ 201 h 217"/>
                <a:gd name="T26" fmla="*/ 8 w 128"/>
                <a:gd name="T27" fmla="*/ 196 h 217"/>
                <a:gd name="T28" fmla="*/ 2 w 128"/>
                <a:gd name="T29" fmla="*/ 190 h 217"/>
                <a:gd name="T30" fmla="*/ 0 w 128"/>
                <a:gd name="T31" fmla="*/ 183 h 217"/>
                <a:gd name="T32" fmla="*/ 1 w 128"/>
                <a:gd name="T33" fmla="*/ 178 h 217"/>
                <a:gd name="T34" fmla="*/ 13 w 128"/>
                <a:gd name="T35" fmla="*/ 171 h 217"/>
                <a:gd name="T36" fmla="*/ 29 w 128"/>
                <a:gd name="T37" fmla="*/ 161 h 217"/>
                <a:gd name="T38" fmla="*/ 46 w 128"/>
                <a:gd name="T39" fmla="*/ 150 h 217"/>
                <a:gd name="T40" fmla="*/ 63 w 128"/>
                <a:gd name="T41" fmla="*/ 134 h 217"/>
                <a:gd name="T42" fmla="*/ 79 w 128"/>
                <a:gd name="T43" fmla="*/ 112 h 217"/>
                <a:gd name="T44" fmla="*/ 91 w 128"/>
                <a:gd name="T45" fmla="*/ 83 h 217"/>
                <a:gd name="T46" fmla="*/ 97 w 128"/>
                <a:gd name="T47" fmla="*/ 46 h 217"/>
                <a:gd name="T48" fmla="*/ 94 w 128"/>
                <a:gd name="T49" fmla="*/ 0 h 21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75 w 117"/>
                <a:gd name="T1" fmla="*/ 0 h 132"/>
                <a:gd name="T2" fmla="*/ 0 w 117"/>
                <a:gd name="T3" fmla="*/ 25 h 132"/>
                <a:gd name="T4" fmla="*/ 3 w 117"/>
                <a:gd name="T5" fmla="*/ 26 h 132"/>
                <a:gd name="T6" fmla="*/ 14 w 117"/>
                <a:gd name="T7" fmla="*/ 29 h 132"/>
                <a:gd name="T8" fmla="*/ 29 w 117"/>
                <a:gd name="T9" fmla="*/ 36 h 132"/>
                <a:gd name="T10" fmla="*/ 46 w 117"/>
                <a:gd name="T11" fmla="*/ 47 h 132"/>
                <a:gd name="T12" fmla="*/ 66 w 117"/>
                <a:gd name="T13" fmla="*/ 62 h 132"/>
                <a:gd name="T14" fmla="*/ 84 w 117"/>
                <a:gd name="T15" fmla="*/ 80 h 132"/>
                <a:gd name="T16" fmla="*/ 102 w 117"/>
                <a:gd name="T17" fmla="*/ 103 h 132"/>
                <a:gd name="T18" fmla="*/ 116 w 117"/>
                <a:gd name="T19" fmla="*/ 132 h 132"/>
                <a:gd name="T20" fmla="*/ 117 w 117"/>
                <a:gd name="T21" fmla="*/ 120 h 132"/>
                <a:gd name="T22" fmla="*/ 115 w 117"/>
                <a:gd name="T23" fmla="*/ 107 h 132"/>
                <a:gd name="T24" fmla="*/ 108 w 117"/>
                <a:gd name="T25" fmla="*/ 90 h 132"/>
                <a:gd name="T26" fmla="*/ 99 w 117"/>
                <a:gd name="T27" fmla="*/ 74 h 132"/>
                <a:gd name="T28" fmla="*/ 89 w 117"/>
                <a:gd name="T29" fmla="*/ 58 h 132"/>
                <a:gd name="T30" fmla="*/ 78 w 117"/>
                <a:gd name="T31" fmla="*/ 45 h 132"/>
                <a:gd name="T32" fmla="*/ 67 w 117"/>
                <a:gd name="T33" fmla="*/ 36 h 132"/>
                <a:gd name="T34" fmla="*/ 58 w 117"/>
                <a:gd name="T35" fmla="*/ 32 h 132"/>
                <a:gd name="T36" fmla="*/ 69 w 117"/>
                <a:gd name="T37" fmla="*/ 29 h 132"/>
                <a:gd name="T38" fmla="*/ 79 w 117"/>
                <a:gd name="T39" fmla="*/ 28 h 132"/>
                <a:gd name="T40" fmla="*/ 89 w 117"/>
                <a:gd name="T41" fmla="*/ 26 h 132"/>
                <a:gd name="T42" fmla="*/ 98 w 117"/>
                <a:gd name="T43" fmla="*/ 25 h 132"/>
                <a:gd name="T44" fmla="*/ 105 w 117"/>
                <a:gd name="T45" fmla="*/ 24 h 132"/>
                <a:gd name="T46" fmla="*/ 109 w 117"/>
                <a:gd name="T47" fmla="*/ 22 h 132"/>
                <a:gd name="T48" fmla="*/ 113 w 117"/>
                <a:gd name="T49" fmla="*/ 21 h 132"/>
                <a:gd name="T50" fmla="*/ 114 w 117"/>
                <a:gd name="T51" fmla="*/ 21 h 132"/>
                <a:gd name="T52" fmla="*/ 75 w 117"/>
                <a:gd name="T53" fmla="*/ 0 h 13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29 w 29"/>
                <a:gd name="T1" fmla="*/ 0 h 77"/>
                <a:gd name="T2" fmla="*/ 23 w 29"/>
                <a:gd name="T3" fmla="*/ 0 h 77"/>
                <a:gd name="T4" fmla="*/ 16 w 29"/>
                <a:gd name="T5" fmla="*/ 4 h 77"/>
                <a:gd name="T6" fmla="*/ 9 w 29"/>
                <a:gd name="T7" fmla="*/ 9 h 77"/>
                <a:gd name="T8" fmla="*/ 4 w 29"/>
                <a:gd name="T9" fmla="*/ 19 h 77"/>
                <a:gd name="T10" fmla="*/ 1 w 29"/>
                <a:gd name="T11" fmla="*/ 30 h 77"/>
                <a:gd name="T12" fmla="*/ 0 w 29"/>
                <a:gd name="T13" fmla="*/ 44 h 77"/>
                <a:gd name="T14" fmla="*/ 3 w 29"/>
                <a:gd name="T15" fmla="*/ 60 h 77"/>
                <a:gd name="T16" fmla="*/ 11 w 29"/>
                <a:gd name="T17" fmla="*/ 77 h 77"/>
                <a:gd name="T18" fmla="*/ 15 w 29"/>
                <a:gd name="T19" fmla="*/ 53 h 77"/>
                <a:gd name="T20" fmla="*/ 19 w 29"/>
                <a:gd name="T21" fmla="*/ 37 h 77"/>
                <a:gd name="T22" fmla="*/ 23 w 29"/>
                <a:gd name="T23" fmla="*/ 22 h 77"/>
                <a:gd name="T24" fmla="*/ 29 w 29"/>
                <a:gd name="T25" fmla="*/ 0 h 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88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68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5 h 237"/>
                <a:gd name="T4" fmla="*/ 3 w 257"/>
                <a:gd name="T5" fmla="*/ 50 h 237"/>
                <a:gd name="T6" fmla="*/ 6 w 257"/>
                <a:gd name="T7" fmla="*/ 75 h 237"/>
                <a:gd name="T8" fmla="*/ 11 w 257"/>
                <a:gd name="T9" fmla="*/ 98 h 237"/>
                <a:gd name="T10" fmla="*/ 18 w 257"/>
                <a:gd name="T11" fmla="*/ 119 h 237"/>
                <a:gd name="T12" fmla="*/ 27 w 257"/>
                <a:gd name="T13" fmla="*/ 141 h 237"/>
                <a:gd name="T14" fmla="*/ 38 w 257"/>
                <a:gd name="T15" fmla="*/ 161 h 237"/>
                <a:gd name="T16" fmla="*/ 51 w 257"/>
                <a:gd name="T17" fmla="*/ 178 h 237"/>
                <a:gd name="T18" fmla="*/ 67 w 257"/>
                <a:gd name="T19" fmla="*/ 194 h 237"/>
                <a:gd name="T20" fmla="*/ 86 w 257"/>
                <a:gd name="T21" fmla="*/ 208 h 237"/>
                <a:gd name="T22" fmla="*/ 106 w 257"/>
                <a:gd name="T23" fmla="*/ 219 h 237"/>
                <a:gd name="T24" fmla="*/ 131 w 257"/>
                <a:gd name="T25" fmla="*/ 228 h 237"/>
                <a:gd name="T26" fmla="*/ 158 w 257"/>
                <a:gd name="T27" fmla="*/ 234 h 237"/>
                <a:gd name="T28" fmla="*/ 188 w 257"/>
                <a:gd name="T29" fmla="*/ 237 h 237"/>
                <a:gd name="T30" fmla="*/ 220 w 257"/>
                <a:gd name="T31" fmla="*/ 236 h 237"/>
                <a:gd name="T32" fmla="*/ 257 w 257"/>
                <a:gd name="T33" fmla="*/ 232 h 237"/>
                <a:gd name="T34" fmla="*/ 224 w 257"/>
                <a:gd name="T35" fmla="*/ 227 h 237"/>
                <a:gd name="T36" fmla="*/ 195 w 257"/>
                <a:gd name="T37" fmla="*/ 220 h 237"/>
                <a:gd name="T38" fmla="*/ 170 w 257"/>
                <a:gd name="T39" fmla="*/ 212 h 237"/>
                <a:gd name="T40" fmla="*/ 148 w 257"/>
                <a:gd name="T41" fmla="*/ 204 h 237"/>
                <a:gd name="T42" fmla="*/ 128 w 257"/>
                <a:gd name="T43" fmla="*/ 193 h 237"/>
                <a:gd name="T44" fmla="*/ 112 w 257"/>
                <a:gd name="T45" fmla="*/ 182 h 237"/>
                <a:gd name="T46" fmla="*/ 97 w 257"/>
                <a:gd name="T47" fmla="*/ 169 h 237"/>
                <a:gd name="T48" fmla="*/ 84 w 257"/>
                <a:gd name="T49" fmla="*/ 155 h 237"/>
                <a:gd name="T50" fmla="*/ 72 w 257"/>
                <a:gd name="T51" fmla="*/ 141 h 237"/>
                <a:gd name="T52" fmla="*/ 61 w 257"/>
                <a:gd name="T53" fmla="*/ 125 h 237"/>
                <a:gd name="T54" fmla="*/ 52 w 257"/>
                <a:gd name="T55" fmla="*/ 107 h 237"/>
                <a:gd name="T56" fmla="*/ 43 w 257"/>
                <a:gd name="T57" fmla="*/ 88 h 237"/>
                <a:gd name="T58" fmla="*/ 33 w 257"/>
                <a:gd name="T59" fmla="*/ 69 h 237"/>
                <a:gd name="T60" fmla="*/ 23 w 257"/>
                <a:gd name="T61" fmla="*/ 47 h 237"/>
                <a:gd name="T62" fmla="*/ 12 w 257"/>
                <a:gd name="T63" fmla="*/ 24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77 w 124"/>
                <a:gd name="T1" fmla="*/ 0 h 110"/>
                <a:gd name="T2" fmla="*/ 124 w 124"/>
                <a:gd name="T3" fmla="*/ 108 h 110"/>
                <a:gd name="T4" fmla="*/ 120 w 124"/>
                <a:gd name="T5" fmla="*/ 107 h 110"/>
                <a:gd name="T6" fmla="*/ 107 w 124"/>
                <a:gd name="T7" fmla="*/ 105 h 110"/>
                <a:gd name="T8" fmla="*/ 89 w 124"/>
                <a:gd name="T9" fmla="*/ 101 h 110"/>
                <a:gd name="T10" fmla="*/ 68 w 124"/>
                <a:gd name="T11" fmla="*/ 99 h 110"/>
                <a:gd name="T12" fmla="*/ 45 w 124"/>
                <a:gd name="T13" fmla="*/ 97 h 110"/>
                <a:gd name="T14" fmla="*/ 25 w 124"/>
                <a:gd name="T15" fmla="*/ 98 h 110"/>
                <a:gd name="T16" fmla="*/ 9 w 124"/>
                <a:gd name="T17" fmla="*/ 102 h 110"/>
                <a:gd name="T18" fmla="*/ 0 w 124"/>
                <a:gd name="T19" fmla="*/ 110 h 110"/>
                <a:gd name="T20" fmla="*/ 4 w 124"/>
                <a:gd name="T21" fmla="*/ 98 h 110"/>
                <a:gd name="T22" fmla="*/ 8 w 124"/>
                <a:gd name="T23" fmla="*/ 89 h 110"/>
                <a:gd name="T24" fmla="*/ 16 w 124"/>
                <a:gd name="T25" fmla="*/ 82 h 110"/>
                <a:gd name="T26" fmla="*/ 25 w 124"/>
                <a:gd name="T27" fmla="*/ 76 h 110"/>
                <a:gd name="T28" fmla="*/ 36 w 124"/>
                <a:gd name="T29" fmla="*/ 72 h 110"/>
                <a:gd name="T30" fmla="*/ 47 w 124"/>
                <a:gd name="T31" fmla="*/ 71 h 110"/>
                <a:gd name="T32" fmla="*/ 59 w 124"/>
                <a:gd name="T33" fmla="*/ 71 h 110"/>
                <a:gd name="T34" fmla="*/ 72 w 124"/>
                <a:gd name="T35" fmla="*/ 74 h 110"/>
                <a:gd name="T36" fmla="*/ 73 w 124"/>
                <a:gd name="T37" fmla="*/ 71 h 110"/>
                <a:gd name="T38" fmla="*/ 70 w 124"/>
                <a:gd name="T39" fmla="*/ 56 h 110"/>
                <a:gd name="T40" fmla="*/ 67 w 124"/>
                <a:gd name="T41" fmla="*/ 38 h 110"/>
                <a:gd name="T42" fmla="*/ 65 w 124"/>
                <a:gd name="T43" fmla="*/ 30 h 110"/>
                <a:gd name="T44" fmla="*/ 63 w 124"/>
                <a:gd name="T45" fmla="*/ 30 h 110"/>
                <a:gd name="T46" fmla="*/ 61 w 124"/>
                <a:gd name="T47" fmla="*/ 29 h 110"/>
                <a:gd name="T48" fmla="*/ 59 w 124"/>
                <a:gd name="T49" fmla="*/ 26 h 110"/>
                <a:gd name="T50" fmla="*/ 57 w 124"/>
                <a:gd name="T51" fmla="*/ 23 h 110"/>
                <a:gd name="T52" fmla="*/ 57 w 124"/>
                <a:gd name="T53" fmla="*/ 19 h 110"/>
                <a:gd name="T54" fmla="*/ 59 w 124"/>
                <a:gd name="T55" fmla="*/ 14 h 110"/>
                <a:gd name="T56" fmla="*/ 66 w 124"/>
                <a:gd name="T57" fmla="*/ 8 h 110"/>
                <a:gd name="T58" fmla="*/ 77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31 w 46"/>
                <a:gd name="T1" fmla="*/ 0 h 94"/>
                <a:gd name="T2" fmla="*/ 20 w 46"/>
                <a:gd name="T3" fmla="*/ 38 h 94"/>
                <a:gd name="T4" fmla="*/ 15 w 46"/>
                <a:gd name="T5" fmla="*/ 62 h 94"/>
                <a:gd name="T6" fmla="*/ 11 w 46"/>
                <a:gd name="T7" fmla="*/ 79 h 94"/>
                <a:gd name="T8" fmla="*/ 0 w 46"/>
                <a:gd name="T9" fmla="*/ 94 h 94"/>
                <a:gd name="T10" fmla="*/ 12 w 46"/>
                <a:gd name="T11" fmla="*/ 88 h 94"/>
                <a:gd name="T12" fmla="*/ 23 w 46"/>
                <a:gd name="T13" fmla="*/ 80 h 94"/>
                <a:gd name="T14" fmla="*/ 32 w 46"/>
                <a:gd name="T15" fmla="*/ 69 h 94"/>
                <a:gd name="T16" fmla="*/ 40 w 46"/>
                <a:gd name="T17" fmla="*/ 57 h 94"/>
                <a:gd name="T18" fmla="*/ 45 w 46"/>
                <a:gd name="T19" fmla="*/ 44 h 94"/>
                <a:gd name="T20" fmla="*/ 46 w 46"/>
                <a:gd name="T21" fmla="*/ 30 h 94"/>
                <a:gd name="T22" fmla="*/ 42 w 46"/>
                <a:gd name="T23" fmla="*/ 15 h 94"/>
                <a:gd name="T24" fmla="*/ 31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6 w 149"/>
                <a:gd name="T3" fmla="*/ 6 h 704"/>
                <a:gd name="T4" fmla="*/ 16 w 149"/>
                <a:gd name="T5" fmla="*/ 14 h 704"/>
                <a:gd name="T6" fmla="*/ 28 w 149"/>
                <a:gd name="T7" fmla="*/ 24 h 704"/>
                <a:gd name="T8" fmla="*/ 41 w 149"/>
                <a:gd name="T9" fmla="*/ 37 h 704"/>
                <a:gd name="T10" fmla="*/ 58 w 149"/>
                <a:gd name="T11" fmla="*/ 53 h 704"/>
                <a:gd name="T12" fmla="*/ 73 w 149"/>
                <a:gd name="T13" fmla="*/ 70 h 704"/>
                <a:gd name="T14" fmla="*/ 88 w 149"/>
                <a:gd name="T15" fmla="*/ 90 h 704"/>
                <a:gd name="T16" fmla="*/ 100 w 149"/>
                <a:gd name="T17" fmla="*/ 113 h 704"/>
                <a:gd name="T18" fmla="*/ 112 w 149"/>
                <a:gd name="T19" fmla="*/ 137 h 704"/>
                <a:gd name="T20" fmla="*/ 120 w 149"/>
                <a:gd name="T21" fmla="*/ 165 h 704"/>
                <a:gd name="T22" fmla="*/ 124 w 149"/>
                <a:gd name="T23" fmla="*/ 196 h 704"/>
                <a:gd name="T24" fmla="*/ 126 w 149"/>
                <a:gd name="T25" fmla="*/ 228 h 704"/>
                <a:gd name="T26" fmla="*/ 120 w 149"/>
                <a:gd name="T27" fmla="*/ 264 h 704"/>
                <a:gd name="T28" fmla="*/ 109 w 149"/>
                <a:gd name="T29" fmla="*/ 302 h 704"/>
                <a:gd name="T30" fmla="*/ 92 w 149"/>
                <a:gd name="T31" fmla="*/ 342 h 704"/>
                <a:gd name="T32" fmla="*/ 67 w 149"/>
                <a:gd name="T33" fmla="*/ 386 h 704"/>
                <a:gd name="T34" fmla="*/ 39 w 149"/>
                <a:gd name="T35" fmla="*/ 436 h 704"/>
                <a:gd name="T36" fmla="*/ 21 w 149"/>
                <a:gd name="T37" fmla="*/ 482 h 704"/>
                <a:gd name="T38" fmla="*/ 10 w 149"/>
                <a:gd name="T39" fmla="*/ 525 h 704"/>
                <a:gd name="T40" fmla="*/ 6 w 149"/>
                <a:gd name="T41" fmla="*/ 566 h 704"/>
                <a:gd name="T42" fmla="*/ 6 w 149"/>
                <a:gd name="T43" fmla="*/ 605 h 704"/>
                <a:gd name="T44" fmla="*/ 8 w 149"/>
                <a:gd name="T45" fmla="*/ 641 h 704"/>
                <a:gd name="T46" fmla="*/ 12 w 149"/>
                <a:gd name="T47" fmla="*/ 673 h 704"/>
                <a:gd name="T48" fmla="*/ 14 w 149"/>
                <a:gd name="T49" fmla="*/ 704 h 704"/>
                <a:gd name="T50" fmla="*/ 41 w 149"/>
                <a:gd name="T51" fmla="*/ 688 h 704"/>
                <a:gd name="T52" fmla="*/ 39 w 149"/>
                <a:gd name="T53" fmla="*/ 680 h 704"/>
                <a:gd name="T54" fmla="*/ 36 w 149"/>
                <a:gd name="T55" fmla="*/ 657 h 704"/>
                <a:gd name="T56" fmla="*/ 33 w 149"/>
                <a:gd name="T57" fmla="*/ 622 h 704"/>
                <a:gd name="T58" fmla="*/ 35 w 149"/>
                <a:gd name="T59" fmla="*/ 575 h 704"/>
                <a:gd name="T60" fmla="*/ 41 w 149"/>
                <a:gd name="T61" fmla="*/ 519 h 704"/>
                <a:gd name="T62" fmla="*/ 58 w 149"/>
                <a:gd name="T63" fmla="*/ 455 h 704"/>
                <a:gd name="T64" fmla="*/ 86 w 149"/>
                <a:gd name="T65" fmla="*/ 386 h 704"/>
                <a:gd name="T66" fmla="*/ 129 w 149"/>
                <a:gd name="T67" fmla="*/ 313 h 704"/>
                <a:gd name="T68" fmla="*/ 143 w 149"/>
                <a:gd name="T69" fmla="*/ 279 h 704"/>
                <a:gd name="T70" fmla="*/ 149 w 149"/>
                <a:gd name="T71" fmla="*/ 235 h 704"/>
                <a:gd name="T72" fmla="*/ 144 w 149"/>
                <a:gd name="T73" fmla="*/ 184 h 704"/>
                <a:gd name="T74" fmla="*/ 131 w 149"/>
                <a:gd name="T75" fmla="*/ 134 h 704"/>
                <a:gd name="T76" fmla="*/ 109 w 149"/>
                <a:gd name="T77" fmla="*/ 85 h 704"/>
                <a:gd name="T78" fmla="*/ 81 w 149"/>
                <a:gd name="T79" fmla="*/ 44 h 704"/>
                <a:gd name="T80" fmla="*/ 44 w 149"/>
                <a:gd name="T81" fmla="*/ 14 h 704"/>
                <a:gd name="T82" fmla="*/ 0 w 149"/>
                <a:gd name="T83" fmla="*/ 0 h 70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71407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71408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0090B6-2850-4E5C-A801-B2376D3271D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67061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D43E88-84F3-41CB-9B22-0E297DFADE4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8351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4A93AA-6FD8-4A02-B9F0-BD5BD05B0EC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03851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DA8CD3-5094-4D08-8D9B-E3A57E3F8FA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99506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110368-B914-46EA-BD6A-0FEEF35EC87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1437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14AE73-4D1D-4247-89EF-C5C4731BCDF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01376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9C03A3-E651-4C3D-A367-12E9B9C3045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58241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063546-B2C5-4F65-849F-0DFD3F46A9B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22727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6E016D-CF31-4AA8-A7A6-30A7AC88FFD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34617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AC3F57-FC58-4A01-882F-8609450B5AF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19260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800093-0D52-4F5B-A185-ECEB2151EAB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31906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1071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2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3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34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35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1062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46 w 217"/>
                  <a:gd name="T1" fmla="*/ 210 h 210"/>
                  <a:gd name="T2" fmla="*/ 37 w 217"/>
                  <a:gd name="T3" fmla="*/ 198 h 210"/>
                  <a:gd name="T4" fmla="*/ 26 w 217"/>
                  <a:gd name="T5" fmla="*/ 181 h 210"/>
                  <a:gd name="T6" fmla="*/ 15 w 217"/>
                  <a:gd name="T7" fmla="*/ 159 h 210"/>
                  <a:gd name="T8" fmla="*/ 5 w 217"/>
                  <a:gd name="T9" fmla="*/ 135 h 210"/>
                  <a:gd name="T10" fmla="*/ 0 w 217"/>
                  <a:gd name="T11" fmla="*/ 109 h 210"/>
                  <a:gd name="T12" fmla="*/ 1 w 217"/>
                  <a:gd name="T13" fmla="*/ 82 h 210"/>
                  <a:gd name="T14" fmla="*/ 9 w 217"/>
                  <a:gd name="T15" fmla="*/ 57 h 210"/>
                  <a:gd name="T16" fmla="*/ 27 w 217"/>
                  <a:gd name="T17" fmla="*/ 35 h 210"/>
                  <a:gd name="T18" fmla="*/ 45 w 217"/>
                  <a:gd name="T19" fmla="*/ 22 h 210"/>
                  <a:gd name="T20" fmla="*/ 60 w 217"/>
                  <a:gd name="T21" fmla="*/ 12 h 210"/>
                  <a:gd name="T22" fmla="*/ 72 w 217"/>
                  <a:gd name="T23" fmla="*/ 7 h 210"/>
                  <a:gd name="T24" fmla="*/ 81 w 217"/>
                  <a:gd name="T25" fmla="*/ 5 h 210"/>
                  <a:gd name="T26" fmla="*/ 88 w 217"/>
                  <a:gd name="T27" fmla="*/ 5 h 210"/>
                  <a:gd name="T28" fmla="*/ 104 w 217"/>
                  <a:gd name="T29" fmla="*/ 0 h 210"/>
                  <a:gd name="T30" fmla="*/ 148 w 217"/>
                  <a:gd name="T31" fmla="*/ 8 h 210"/>
                  <a:gd name="T32" fmla="*/ 160 w 217"/>
                  <a:gd name="T33" fmla="*/ 12 h 210"/>
                  <a:gd name="T34" fmla="*/ 172 w 217"/>
                  <a:gd name="T35" fmla="*/ 15 h 210"/>
                  <a:gd name="T36" fmla="*/ 182 w 217"/>
                  <a:gd name="T37" fmla="*/ 19 h 210"/>
                  <a:gd name="T38" fmla="*/ 190 w 217"/>
                  <a:gd name="T39" fmla="*/ 23 h 210"/>
                  <a:gd name="T40" fmla="*/ 198 w 217"/>
                  <a:gd name="T41" fmla="*/ 27 h 210"/>
                  <a:gd name="T42" fmla="*/ 205 w 217"/>
                  <a:gd name="T43" fmla="*/ 32 h 210"/>
                  <a:gd name="T44" fmla="*/ 211 w 217"/>
                  <a:gd name="T45" fmla="*/ 38 h 210"/>
                  <a:gd name="T46" fmla="*/ 217 w 217"/>
                  <a:gd name="T47" fmla="*/ 45 h 210"/>
                  <a:gd name="T48" fmla="*/ 205 w 217"/>
                  <a:gd name="T49" fmla="*/ 40 h 210"/>
                  <a:gd name="T50" fmla="*/ 194 w 217"/>
                  <a:gd name="T51" fmla="*/ 36 h 210"/>
                  <a:gd name="T52" fmla="*/ 183 w 217"/>
                  <a:gd name="T53" fmla="*/ 33 h 210"/>
                  <a:gd name="T54" fmla="*/ 172 w 217"/>
                  <a:gd name="T55" fmla="*/ 30 h 210"/>
                  <a:gd name="T56" fmla="*/ 163 w 217"/>
                  <a:gd name="T57" fmla="*/ 27 h 210"/>
                  <a:gd name="T58" fmla="*/ 153 w 217"/>
                  <a:gd name="T59" fmla="*/ 26 h 210"/>
                  <a:gd name="T60" fmla="*/ 143 w 217"/>
                  <a:gd name="T61" fmla="*/ 24 h 210"/>
                  <a:gd name="T62" fmla="*/ 134 w 217"/>
                  <a:gd name="T63" fmla="*/ 24 h 210"/>
                  <a:gd name="T64" fmla="*/ 125 w 217"/>
                  <a:gd name="T65" fmla="*/ 24 h 210"/>
                  <a:gd name="T66" fmla="*/ 116 w 217"/>
                  <a:gd name="T67" fmla="*/ 25 h 210"/>
                  <a:gd name="T68" fmla="*/ 107 w 217"/>
                  <a:gd name="T69" fmla="*/ 27 h 210"/>
                  <a:gd name="T70" fmla="*/ 99 w 217"/>
                  <a:gd name="T71" fmla="*/ 29 h 210"/>
                  <a:gd name="T72" fmla="*/ 91 w 217"/>
                  <a:gd name="T73" fmla="*/ 33 h 210"/>
                  <a:gd name="T74" fmla="*/ 82 w 217"/>
                  <a:gd name="T75" fmla="*/ 36 h 210"/>
                  <a:gd name="T76" fmla="*/ 74 w 217"/>
                  <a:gd name="T77" fmla="*/ 41 h 210"/>
                  <a:gd name="T78" fmla="*/ 66 w 217"/>
                  <a:gd name="T79" fmla="*/ 46 h 210"/>
                  <a:gd name="T80" fmla="*/ 52 w 217"/>
                  <a:gd name="T81" fmla="*/ 61 h 210"/>
                  <a:gd name="T82" fmla="*/ 42 w 217"/>
                  <a:gd name="T83" fmla="*/ 80 h 210"/>
                  <a:gd name="T84" fmla="*/ 37 w 217"/>
                  <a:gd name="T85" fmla="*/ 103 h 210"/>
                  <a:gd name="T86" fmla="*/ 35 w 217"/>
                  <a:gd name="T87" fmla="*/ 126 h 210"/>
                  <a:gd name="T88" fmla="*/ 35 w 217"/>
                  <a:gd name="T89" fmla="*/ 151 h 210"/>
                  <a:gd name="T90" fmla="*/ 38 w 217"/>
                  <a:gd name="T91" fmla="*/ 174 h 210"/>
                  <a:gd name="T92" fmla="*/ 41 w 217"/>
                  <a:gd name="T93" fmla="*/ 194 h 210"/>
                  <a:gd name="T94" fmla="*/ 46 w 217"/>
                  <a:gd name="T95" fmla="*/ 210 h 21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3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109 w 182"/>
                  <a:gd name="T1" fmla="*/ 0 h 213"/>
                  <a:gd name="T2" fmla="*/ 112 w 182"/>
                  <a:gd name="T3" fmla="*/ 2 h 213"/>
                  <a:gd name="T4" fmla="*/ 118 w 182"/>
                  <a:gd name="T5" fmla="*/ 8 h 213"/>
                  <a:gd name="T6" fmla="*/ 127 w 182"/>
                  <a:gd name="T7" fmla="*/ 18 h 213"/>
                  <a:gd name="T8" fmla="*/ 137 w 182"/>
                  <a:gd name="T9" fmla="*/ 33 h 213"/>
                  <a:gd name="T10" fmla="*/ 145 w 182"/>
                  <a:gd name="T11" fmla="*/ 52 h 213"/>
                  <a:gd name="T12" fmla="*/ 150 w 182"/>
                  <a:gd name="T13" fmla="*/ 76 h 213"/>
                  <a:gd name="T14" fmla="*/ 150 w 182"/>
                  <a:gd name="T15" fmla="*/ 105 h 213"/>
                  <a:gd name="T16" fmla="*/ 144 w 182"/>
                  <a:gd name="T17" fmla="*/ 139 h 213"/>
                  <a:gd name="T18" fmla="*/ 140 w 182"/>
                  <a:gd name="T19" fmla="*/ 149 h 213"/>
                  <a:gd name="T20" fmla="*/ 136 w 182"/>
                  <a:gd name="T21" fmla="*/ 157 h 213"/>
                  <a:gd name="T22" fmla="*/ 131 w 182"/>
                  <a:gd name="T23" fmla="*/ 165 h 213"/>
                  <a:gd name="T24" fmla="*/ 125 w 182"/>
                  <a:gd name="T25" fmla="*/ 173 h 213"/>
                  <a:gd name="T26" fmla="*/ 117 w 182"/>
                  <a:gd name="T27" fmla="*/ 180 h 213"/>
                  <a:gd name="T28" fmla="*/ 110 w 182"/>
                  <a:gd name="T29" fmla="*/ 185 h 213"/>
                  <a:gd name="T30" fmla="*/ 102 w 182"/>
                  <a:gd name="T31" fmla="*/ 191 h 213"/>
                  <a:gd name="T32" fmla="*/ 92 w 182"/>
                  <a:gd name="T33" fmla="*/ 195 h 213"/>
                  <a:gd name="T34" fmla="*/ 82 w 182"/>
                  <a:gd name="T35" fmla="*/ 197 h 213"/>
                  <a:gd name="T36" fmla="*/ 72 w 182"/>
                  <a:gd name="T37" fmla="*/ 200 h 213"/>
                  <a:gd name="T38" fmla="*/ 61 w 182"/>
                  <a:gd name="T39" fmla="*/ 201 h 213"/>
                  <a:gd name="T40" fmla="*/ 49 w 182"/>
                  <a:gd name="T41" fmla="*/ 201 h 213"/>
                  <a:gd name="T42" fmla="*/ 37 w 182"/>
                  <a:gd name="T43" fmla="*/ 200 h 213"/>
                  <a:gd name="T44" fmla="*/ 25 w 182"/>
                  <a:gd name="T45" fmla="*/ 197 h 213"/>
                  <a:gd name="T46" fmla="*/ 12 w 182"/>
                  <a:gd name="T47" fmla="*/ 193 h 213"/>
                  <a:gd name="T48" fmla="*/ 0 w 182"/>
                  <a:gd name="T49" fmla="*/ 188 h 213"/>
                  <a:gd name="T50" fmla="*/ 11 w 182"/>
                  <a:gd name="T51" fmla="*/ 195 h 213"/>
                  <a:gd name="T52" fmla="*/ 22 w 182"/>
                  <a:gd name="T53" fmla="*/ 200 h 213"/>
                  <a:gd name="T54" fmla="*/ 33 w 182"/>
                  <a:gd name="T55" fmla="*/ 205 h 213"/>
                  <a:gd name="T56" fmla="*/ 43 w 182"/>
                  <a:gd name="T57" fmla="*/ 208 h 213"/>
                  <a:gd name="T58" fmla="*/ 53 w 182"/>
                  <a:gd name="T59" fmla="*/ 211 h 213"/>
                  <a:gd name="T60" fmla="*/ 63 w 182"/>
                  <a:gd name="T61" fmla="*/ 212 h 213"/>
                  <a:gd name="T62" fmla="*/ 73 w 182"/>
                  <a:gd name="T63" fmla="*/ 213 h 213"/>
                  <a:gd name="T64" fmla="*/ 83 w 182"/>
                  <a:gd name="T65" fmla="*/ 213 h 213"/>
                  <a:gd name="T66" fmla="*/ 91 w 182"/>
                  <a:gd name="T67" fmla="*/ 212 h 213"/>
                  <a:gd name="T68" fmla="*/ 100 w 182"/>
                  <a:gd name="T69" fmla="*/ 210 h 213"/>
                  <a:gd name="T70" fmla="*/ 108 w 182"/>
                  <a:gd name="T71" fmla="*/ 208 h 213"/>
                  <a:gd name="T72" fmla="*/ 116 w 182"/>
                  <a:gd name="T73" fmla="*/ 206 h 213"/>
                  <a:gd name="T74" fmla="*/ 123 w 182"/>
                  <a:gd name="T75" fmla="*/ 203 h 213"/>
                  <a:gd name="T76" fmla="*/ 130 w 182"/>
                  <a:gd name="T77" fmla="*/ 199 h 213"/>
                  <a:gd name="T78" fmla="*/ 136 w 182"/>
                  <a:gd name="T79" fmla="*/ 195 h 213"/>
                  <a:gd name="T80" fmla="*/ 142 w 182"/>
                  <a:gd name="T81" fmla="*/ 191 h 213"/>
                  <a:gd name="T82" fmla="*/ 158 w 182"/>
                  <a:gd name="T83" fmla="*/ 176 h 213"/>
                  <a:gd name="T84" fmla="*/ 169 w 182"/>
                  <a:gd name="T85" fmla="*/ 161 h 213"/>
                  <a:gd name="T86" fmla="*/ 176 w 182"/>
                  <a:gd name="T87" fmla="*/ 144 h 213"/>
                  <a:gd name="T88" fmla="*/ 179 w 182"/>
                  <a:gd name="T89" fmla="*/ 128 h 213"/>
                  <a:gd name="T90" fmla="*/ 181 w 182"/>
                  <a:gd name="T91" fmla="*/ 111 h 213"/>
                  <a:gd name="T92" fmla="*/ 181 w 182"/>
                  <a:gd name="T93" fmla="*/ 95 h 213"/>
                  <a:gd name="T94" fmla="*/ 182 w 182"/>
                  <a:gd name="T95" fmla="*/ 79 h 213"/>
                  <a:gd name="T96" fmla="*/ 173 w 182"/>
                  <a:gd name="T97" fmla="*/ 46 h 213"/>
                  <a:gd name="T98" fmla="*/ 156 w 182"/>
                  <a:gd name="T99" fmla="*/ 21 h 213"/>
                  <a:gd name="T100" fmla="*/ 151 w 182"/>
                  <a:gd name="T101" fmla="*/ 18 h 213"/>
                  <a:gd name="T102" fmla="*/ 147 w 182"/>
                  <a:gd name="T103" fmla="*/ 15 h 213"/>
                  <a:gd name="T104" fmla="*/ 142 w 182"/>
                  <a:gd name="T105" fmla="*/ 13 h 213"/>
                  <a:gd name="T106" fmla="*/ 138 w 182"/>
                  <a:gd name="T107" fmla="*/ 11 h 213"/>
                  <a:gd name="T108" fmla="*/ 132 w 182"/>
                  <a:gd name="T109" fmla="*/ 9 h 213"/>
                  <a:gd name="T110" fmla="*/ 126 w 182"/>
                  <a:gd name="T111" fmla="*/ 6 h 213"/>
                  <a:gd name="T112" fmla="*/ 119 w 182"/>
                  <a:gd name="T113" fmla="*/ 3 h 213"/>
                  <a:gd name="T114" fmla="*/ 109 w 182"/>
                  <a:gd name="T115" fmla="*/ 0 h 21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4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94 w 128"/>
                  <a:gd name="T1" fmla="*/ 0 h 217"/>
                  <a:gd name="T2" fmla="*/ 105 w 128"/>
                  <a:gd name="T3" fmla="*/ 9 h 217"/>
                  <a:gd name="T4" fmla="*/ 115 w 128"/>
                  <a:gd name="T5" fmla="*/ 27 h 217"/>
                  <a:gd name="T6" fmla="*/ 123 w 128"/>
                  <a:gd name="T7" fmla="*/ 50 h 217"/>
                  <a:gd name="T8" fmla="*/ 128 w 128"/>
                  <a:gd name="T9" fmla="*/ 78 h 217"/>
                  <a:gd name="T10" fmla="*/ 127 w 128"/>
                  <a:gd name="T11" fmla="*/ 111 h 217"/>
                  <a:gd name="T12" fmla="*/ 116 w 128"/>
                  <a:gd name="T13" fmla="*/ 145 h 217"/>
                  <a:gd name="T14" fmla="*/ 94 w 128"/>
                  <a:gd name="T15" fmla="*/ 181 h 217"/>
                  <a:gd name="T16" fmla="*/ 60 w 128"/>
                  <a:gd name="T17" fmla="*/ 217 h 217"/>
                  <a:gd name="T18" fmla="*/ 49 w 128"/>
                  <a:gd name="T19" fmla="*/ 213 h 217"/>
                  <a:gd name="T20" fmla="*/ 38 w 128"/>
                  <a:gd name="T21" fmla="*/ 210 h 217"/>
                  <a:gd name="T22" fmla="*/ 26 w 128"/>
                  <a:gd name="T23" fmla="*/ 205 h 217"/>
                  <a:gd name="T24" fmla="*/ 16 w 128"/>
                  <a:gd name="T25" fmla="*/ 201 h 217"/>
                  <a:gd name="T26" fmla="*/ 8 w 128"/>
                  <a:gd name="T27" fmla="*/ 196 h 217"/>
                  <a:gd name="T28" fmla="*/ 2 w 128"/>
                  <a:gd name="T29" fmla="*/ 190 h 217"/>
                  <a:gd name="T30" fmla="*/ 0 w 128"/>
                  <a:gd name="T31" fmla="*/ 183 h 217"/>
                  <a:gd name="T32" fmla="*/ 1 w 128"/>
                  <a:gd name="T33" fmla="*/ 178 h 217"/>
                  <a:gd name="T34" fmla="*/ 13 w 128"/>
                  <a:gd name="T35" fmla="*/ 171 h 217"/>
                  <a:gd name="T36" fmla="*/ 29 w 128"/>
                  <a:gd name="T37" fmla="*/ 161 h 217"/>
                  <a:gd name="T38" fmla="*/ 46 w 128"/>
                  <a:gd name="T39" fmla="*/ 150 h 217"/>
                  <a:gd name="T40" fmla="*/ 63 w 128"/>
                  <a:gd name="T41" fmla="*/ 134 h 217"/>
                  <a:gd name="T42" fmla="*/ 79 w 128"/>
                  <a:gd name="T43" fmla="*/ 112 h 217"/>
                  <a:gd name="T44" fmla="*/ 91 w 128"/>
                  <a:gd name="T45" fmla="*/ 83 h 217"/>
                  <a:gd name="T46" fmla="*/ 97 w 128"/>
                  <a:gd name="T47" fmla="*/ 46 h 217"/>
                  <a:gd name="T48" fmla="*/ 94 w 128"/>
                  <a:gd name="T49" fmla="*/ 0 h 21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75 w 117"/>
                  <a:gd name="T1" fmla="*/ 0 h 132"/>
                  <a:gd name="T2" fmla="*/ 0 w 117"/>
                  <a:gd name="T3" fmla="*/ 25 h 132"/>
                  <a:gd name="T4" fmla="*/ 3 w 117"/>
                  <a:gd name="T5" fmla="*/ 26 h 132"/>
                  <a:gd name="T6" fmla="*/ 14 w 117"/>
                  <a:gd name="T7" fmla="*/ 29 h 132"/>
                  <a:gd name="T8" fmla="*/ 29 w 117"/>
                  <a:gd name="T9" fmla="*/ 36 h 132"/>
                  <a:gd name="T10" fmla="*/ 46 w 117"/>
                  <a:gd name="T11" fmla="*/ 47 h 132"/>
                  <a:gd name="T12" fmla="*/ 66 w 117"/>
                  <a:gd name="T13" fmla="*/ 62 h 132"/>
                  <a:gd name="T14" fmla="*/ 84 w 117"/>
                  <a:gd name="T15" fmla="*/ 80 h 132"/>
                  <a:gd name="T16" fmla="*/ 102 w 117"/>
                  <a:gd name="T17" fmla="*/ 103 h 132"/>
                  <a:gd name="T18" fmla="*/ 116 w 117"/>
                  <a:gd name="T19" fmla="*/ 132 h 132"/>
                  <a:gd name="T20" fmla="*/ 117 w 117"/>
                  <a:gd name="T21" fmla="*/ 120 h 132"/>
                  <a:gd name="T22" fmla="*/ 115 w 117"/>
                  <a:gd name="T23" fmla="*/ 107 h 132"/>
                  <a:gd name="T24" fmla="*/ 108 w 117"/>
                  <a:gd name="T25" fmla="*/ 90 h 132"/>
                  <a:gd name="T26" fmla="*/ 99 w 117"/>
                  <a:gd name="T27" fmla="*/ 74 h 132"/>
                  <a:gd name="T28" fmla="*/ 89 w 117"/>
                  <a:gd name="T29" fmla="*/ 58 h 132"/>
                  <a:gd name="T30" fmla="*/ 78 w 117"/>
                  <a:gd name="T31" fmla="*/ 45 h 132"/>
                  <a:gd name="T32" fmla="*/ 67 w 117"/>
                  <a:gd name="T33" fmla="*/ 36 h 132"/>
                  <a:gd name="T34" fmla="*/ 58 w 117"/>
                  <a:gd name="T35" fmla="*/ 32 h 132"/>
                  <a:gd name="T36" fmla="*/ 69 w 117"/>
                  <a:gd name="T37" fmla="*/ 29 h 132"/>
                  <a:gd name="T38" fmla="*/ 79 w 117"/>
                  <a:gd name="T39" fmla="*/ 28 h 132"/>
                  <a:gd name="T40" fmla="*/ 89 w 117"/>
                  <a:gd name="T41" fmla="*/ 26 h 132"/>
                  <a:gd name="T42" fmla="*/ 98 w 117"/>
                  <a:gd name="T43" fmla="*/ 25 h 132"/>
                  <a:gd name="T44" fmla="*/ 105 w 117"/>
                  <a:gd name="T45" fmla="*/ 24 h 132"/>
                  <a:gd name="T46" fmla="*/ 109 w 117"/>
                  <a:gd name="T47" fmla="*/ 22 h 132"/>
                  <a:gd name="T48" fmla="*/ 113 w 117"/>
                  <a:gd name="T49" fmla="*/ 21 h 132"/>
                  <a:gd name="T50" fmla="*/ 114 w 117"/>
                  <a:gd name="T51" fmla="*/ 21 h 132"/>
                  <a:gd name="T52" fmla="*/ 75 w 117"/>
                  <a:gd name="T53" fmla="*/ 0 h 13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6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3"/>
                <a:ext cx="21" cy="55"/>
              </a:xfrm>
              <a:custGeom>
                <a:avLst/>
                <a:gdLst>
                  <a:gd name="T0" fmla="*/ 29 w 29"/>
                  <a:gd name="T1" fmla="*/ 0 h 77"/>
                  <a:gd name="T2" fmla="*/ 23 w 29"/>
                  <a:gd name="T3" fmla="*/ 0 h 77"/>
                  <a:gd name="T4" fmla="*/ 16 w 29"/>
                  <a:gd name="T5" fmla="*/ 4 h 77"/>
                  <a:gd name="T6" fmla="*/ 9 w 29"/>
                  <a:gd name="T7" fmla="*/ 9 h 77"/>
                  <a:gd name="T8" fmla="*/ 4 w 29"/>
                  <a:gd name="T9" fmla="*/ 19 h 77"/>
                  <a:gd name="T10" fmla="*/ 1 w 29"/>
                  <a:gd name="T11" fmla="*/ 30 h 77"/>
                  <a:gd name="T12" fmla="*/ 0 w 29"/>
                  <a:gd name="T13" fmla="*/ 44 h 77"/>
                  <a:gd name="T14" fmla="*/ 3 w 29"/>
                  <a:gd name="T15" fmla="*/ 60 h 77"/>
                  <a:gd name="T16" fmla="*/ 11 w 29"/>
                  <a:gd name="T17" fmla="*/ 77 h 77"/>
                  <a:gd name="T18" fmla="*/ 15 w 29"/>
                  <a:gd name="T19" fmla="*/ 53 h 77"/>
                  <a:gd name="T20" fmla="*/ 19 w 29"/>
                  <a:gd name="T21" fmla="*/ 37 h 77"/>
                  <a:gd name="T22" fmla="*/ 23 w 29"/>
                  <a:gd name="T23" fmla="*/ 22 h 77"/>
                  <a:gd name="T24" fmla="*/ 29 w 29"/>
                  <a:gd name="T25" fmla="*/ 0 h 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67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1068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12 w 207"/>
                    <a:gd name="T1" fmla="*/ 44 h 564"/>
                    <a:gd name="T2" fmla="*/ 6 w 207"/>
                    <a:gd name="T3" fmla="*/ 72 h 564"/>
                    <a:gd name="T4" fmla="*/ 3 w 207"/>
                    <a:gd name="T5" fmla="*/ 99 h 564"/>
                    <a:gd name="T6" fmla="*/ 0 w 207"/>
                    <a:gd name="T7" fmla="*/ 125 h 564"/>
                    <a:gd name="T8" fmla="*/ 0 w 207"/>
                    <a:gd name="T9" fmla="*/ 151 h 564"/>
                    <a:gd name="T10" fmla="*/ 3 w 207"/>
                    <a:gd name="T11" fmla="*/ 180 h 564"/>
                    <a:gd name="T12" fmla="*/ 7 w 207"/>
                    <a:gd name="T13" fmla="*/ 211 h 564"/>
                    <a:gd name="T14" fmla="*/ 16 w 207"/>
                    <a:gd name="T15" fmla="*/ 247 h 564"/>
                    <a:gd name="T16" fmla="*/ 29 w 207"/>
                    <a:gd name="T17" fmla="*/ 287 h 564"/>
                    <a:gd name="T18" fmla="*/ 43 w 207"/>
                    <a:gd name="T19" fmla="*/ 325 h 564"/>
                    <a:gd name="T20" fmla="*/ 61 w 207"/>
                    <a:gd name="T21" fmla="*/ 364 h 564"/>
                    <a:gd name="T22" fmla="*/ 83 w 207"/>
                    <a:gd name="T23" fmla="*/ 406 h 564"/>
                    <a:gd name="T24" fmla="*/ 106 w 207"/>
                    <a:gd name="T25" fmla="*/ 446 h 564"/>
                    <a:gd name="T26" fmla="*/ 132 w 207"/>
                    <a:gd name="T27" fmla="*/ 483 h 564"/>
                    <a:gd name="T28" fmla="*/ 157 w 207"/>
                    <a:gd name="T29" fmla="*/ 516 h 564"/>
                    <a:gd name="T30" fmla="*/ 182 w 207"/>
                    <a:gd name="T31" fmla="*/ 544 h 564"/>
                    <a:gd name="T32" fmla="*/ 207 w 207"/>
                    <a:gd name="T33" fmla="*/ 564 h 564"/>
                    <a:gd name="T34" fmla="*/ 160 w 207"/>
                    <a:gd name="T35" fmla="*/ 501 h 564"/>
                    <a:gd name="T36" fmla="*/ 127 w 207"/>
                    <a:gd name="T37" fmla="*/ 448 h 564"/>
                    <a:gd name="T38" fmla="*/ 103 w 207"/>
                    <a:gd name="T39" fmla="*/ 405 h 564"/>
                    <a:gd name="T40" fmla="*/ 87 w 207"/>
                    <a:gd name="T41" fmla="*/ 368 h 564"/>
                    <a:gd name="T42" fmla="*/ 75 w 207"/>
                    <a:gd name="T43" fmla="*/ 337 h 564"/>
                    <a:gd name="T44" fmla="*/ 68 w 207"/>
                    <a:gd name="T45" fmla="*/ 309 h 564"/>
                    <a:gd name="T46" fmla="*/ 63 w 207"/>
                    <a:gd name="T47" fmla="*/ 285 h 564"/>
                    <a:gd name="T48" fmla="*/ 56 w 207"/>
                    <a:gd name="T49" fmla="*/ 261 h 564"/>
                    <a:gd name="T50" fmla="*/ 44 w 207"/>
                    <a:gd name="T51" fmla="*/ 205 h 564"/>
                    <a:gd name="T52" fmla="*/ 41 w 207"/>
                    <a:gd name="T53" fmla="*/ 140 h 564"/>
                    <a:gd name="T54" fmla="*/ 43 w 207"/>
                    <a:gd name="T55" fmla="*/ 68 h 564"/>
                    <a:gd name="T56" fmla="*/ 50 w 207"/>
                    <a:gd name="T57" fmla="*/ 0 h 564"/>
                    <a:gd name="T58" fmla="*/ 12 w 207"/>
                    <a:gd name="T59" fmla="*/ 44 h 564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9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9 h 232"/>
                    <a:gd name="T2" fmla="*/ 14 w 47"/>
                    <a:gd name="T3" fmla="*/ 55 h 232"/>
                    <a:gd name="T4" fmla="*/ 22 w 47"/>
                    <a:gd name="T5" fmla="*/ 101 h 232"/>
                    <a:gd name="T6" fmla="*/ 24 w 47"/>
                    <a:gd name="T7" fmla="*/ 159 h 232"/>
                    <a:gd name="T8" fmla="*/ 19 w 47"/>
                    <a:gd name="T9" fmla="*/ 232 h 232"/>
                    <a:gd name="T10" fmla="*/ 45 w 47"/>
                    <a:gd name="T11" fmla="*/ 217 h 232"/>
                    <a:gd name="T12" fmla="*/ 47 w 47"/>
                    <a:gd name="T13" fmla="*/ 178 h 232"/>
                    <a:gd name="T14" fmla="*/ 47 w 47"/>
                    <a:gd name="T15" fmla="*/ 140 h 232"/>
                    <a:gd name="T16" fmla="*/ 45 w 47"/>
                    <a:gd name="T17" fmla="*/ 103 h 232"/>
                    <a:gd name="T18" fmla="*/ 41 w 47"/>
                    <a:gd name="T19" fmla="*/ 71 h 232"/>
                    <a:gd name="T20" fmla="*/ 36 w 47"/>
                    <a:gd name="T21" fmla="*/ 52 h 232"/>
                    <a:gd name="T22" fmla="*/ 29 w 47"/>
                    <a:gd name="T23" fmla="*/ 34 h 232"/>
                    <a:gd name="T24" fmla="*/ 22 w 47"/>
                    <a:gd name="T25" fmla="*/ 17 h 232"/>
                    <a:gd name="T26" fmla="*/ 13 w 47"/>
                    <a:gd name="T27" fmla="*/ 0 h 232"/>
                    <a:gd name="T28" fmla="*/ 0 w 47"/>
                    <a:gd name="T29" fmla="*/ 19 h 23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0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5" y="1722"/>
                  <a:ext cx="60" cy="27"/>
                </a:xfrm>
                <a:custGeom>
                  <a:avLst/>
                  <a:gdLst>
                    <a:gd name="T0" fmla="*/ 87 w 87"/>
                    <a:gd name="T1" fmla="*/ 22 h 40"/>
                    <a:gd name="T2" fmla="*/ 77 w 87"/>
                    <a:gd name="T3" fmla="*/ 17 h 40"/>
                    <a:gd name="T4" fmla="*/ 68 w 87"/>
                    <a:gd name="T5" fmla="*/ 12 h 40"/>
                    <a:gd name="T6" fmla="*/ 58 w 87"/>
                    <a:gd name="T7" fmla="*/ 7 h 40"/>
                    <a:gd name="T8" fmla="*/ 47 w 87"/>
                    <a:gd name="T9" fmla="*/ 5 h 40"/>
                    <a:gd name="T10" fmla="*/ 37 w 87"/>
                    <a:gd name="T11" fmla="*/ 3 h 40"/>
                    <a:gd name="T12" fmla="*/ 26 w 87"/>
                    <a:gd name="T13" fmla="*/ 2 h 40"/>
                    <a:gd name="T14" fmla="*/ 13 w 87"/>
                    <a:gd name="T15" fmla="*/ 0 h 40"/>
                    <a:gd name="T16" fmla="*/ 0 w 87"/>
                    <a:gd name="T17" fmla="*/ 2 h 40"/>
                    <a:gd name="T18" fmla="*/ 6 w 87"/>
                    <a:gd name="T19" fmla="*/ 6 h 40"/>
                    <a:gd name="T20" fmla="*/ 14 w 87"/>
                    <a:gd name="T21" fmla="*/ 10 h 40"/>
                    <a:gd name="T22" fmla="*/ 22 w 87"/>
                    <a:gd name="T23" fmla="*/ 14 h 40"/>
                    <a:gd name="T24" fmla="*/ 33 w 87"/>
                    <a:gd name="T25" fmla="*/ 18 h 40"/>
                    <a:gd name="T26" fmla="*/ 42 w 87"/>
                    <a:gd name="T27" fmla="*/ 22 h 40"/>
                    <a:gd name="T28" fmla="*/ 52 w 87"/>
                    <a:gd name="T29" fmla="*/ 27 h 40"/>
                    <a:gd name="T30" fmla="*/ 64 w 87"/>
                    <a:gd name="T31" fmla="*/ 33 h 40"/>
                    <a:gd name="T32" fmla="*/ 74 w 87"/>
                    <a:gd name="T33" fmla="*/ 40 h 40"/>
                    <a:gd name="T34" fmla="*/ 87 w 87"/>
                    <a:gd name="T35" fmla="*/ 22 h 4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1036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1059" name="Freeform 20"/>
              <p:cNvSpPr>
                <a:spLocks/>
              </p:cNvSpPr>
              <p:nvPr userDrawn="1"/>
            </p:nvSpPr>
            <p:spPr bwMode="ltGray">
              <a:xfrm>
                <a:off x="1727" y="868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0" name="Freeform 21"/>
              <p:cNvSpPr>
                <a:spLocks/>
              </p:cNvSpPr>
              <p:nvPr userDrawn="1"/>
            </p:nvSpPr>
            <p:spPr bwMode="ltGray">
              <a:xfrm>
                <a:off x="1786" y="896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1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37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1056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7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8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38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1053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4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5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39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0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1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2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3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4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5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6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5 h 237"/>
                <a:gd name="T4" fmla="*/ 3 w 257"/>
                <a:gd name="T5" fmla="*/ 50 h 237"/>
                <a:gd name="T6" fmla="*/ 6 w 257"/>
                <a:gd name="T7" fmla="*/ 75 h 237"/>
                <a:gd name="T8" fmla="*/ 11 w 257"/>
                <a:gd name="T9" fmla="*/ 98 h 237"/>
                <a:gd name="T10" fmla="*/ 18 w 257"/>
                <a:gd name="T11" fmla="*/ 119 h 237"/>
                <a:gd name="T12" fmla="*/ 27 w 257"/>
                <a:gd name="T13" fmla="*/ 141 h 237"/>
                <a:gd name="T14" fmla="*/ 38 w 257"/>
                <a:gd name="T15" fmla="*/ 161 h 237"/>
                <a:gd name="T16" fmla="*/ 51 w 257"/>
                <a:gd name="T17" fmla="*/ 178 h 237"/>
                <a:gd name="T18" fmla="*/ 67 w 257"/>
                <a:gd name="T19" fmla="*/ 194 h 237"/>
                <a:gd name="T20" fmla="*/ 86 w 257"/>
                <a:gd name="T21" fmla="*/ 208 h 237"/>
                <a:gd name="T22" fmla="*/ 106 w 257"/>
                <a:gd name="T23" fmla="*/ 219 h 237"/>
                <a:gd name="T24" fmla="*/ 131 w 257"/>
                <a:gd name="T25" fmla="*/ 228 h 237"/>
                <a:gd name="T26" fmla="*/ 158 w 257"/>
                <a:gd name="T27" fmla="*/ 234 h 237"/>
                <a:gd name="T28" fmla="*/ 188 w 257"/>
                <a:gd name="T29" fmla="*/ 237 h 237"/>
                <a:gd name="T30" fmla="*/ 220 w 257"/>
                <a:gd name="T31" fmla="*/ 236 h 237"/>
                <a:gd name="T32" fmla="*/ 257 w 257"/>
                <a:gd name="T33" fmla="*/ 232 h 237"/>
                <a:gd name="T34" fmla="*/ 224 w 257"/>
                <a:gd name="T35" fmla="*/ 227 h 237"/>
                <a:gd name="T36" fmla="*/ 195 w 257"/>
                <a:gd name="T37" fmla="*/ 220 h 237"/>
                <a:gd name="T38" fmla="*/ 170 w 257"/>
                <a:gd name="T39" fmla="*/ 212 h 237"/>
                <a:gd name="T40" fmla="*/ 148 w 257"/>
                <a:gd name="T41" fmla="*/ 204 h 237"/>
                <a:gd name="T42" fmla="*/ 128 w 257"/>
                <a:gd name="T43" fmla="*/ 193 h 237"/>
                <a:gd name="T44" fmla="*/ 112 w 257"/>
                <a:gd name="T45" fmla="*/ 182 h 237"/>
                <a:gd name="T46" fmla="*/ 97 w 257"/>
                <a:gd name="T47" fmla="*/ 169 h 237"/>
                <a:gd name="T48" fmla="*/ 84 w 257"/>
                <a:gd name="T49" fmla="*/ 155 h 237"/>
                <a:gd name="T50" fmla="*/ 72 w 257"/>
                <a:gd name="T51" fmla="*/ 141 h 237"/>
                <a:gd name="T52" fmla="*/ 61 w 257"/>
                <a:gd name="T53" fmla="*/ 125 h 237"/>
                <a:gd name="T54" fmla="*/ 52 w 257"/>
                <a:gd name="T55" fmla="*/ 107 h 237"/>
                <a:gd name="T56" fmla="*/ 43 w 257"/>
                <a:gd name="T57" fmla="*/ 88 h 237"/>
                <a:gd name="T58" fmla="*/ 33 w 257"/>
                <a:gd name="T59" fmla="*/ 69 h 237"/>
                <a:gd name="T60" fmla="*/ 23 w 257"/>
                <a:gd name="T61" fmla="*/ 47 h 237"/>
                <a:gd name="T62" fmla="*/ 12 w 257"/>
                <a:gd name="T63" fmla="*/ 24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7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77 w 124"/>
                <a:gd name="T1" fmla="*/ 0 h 110"/>
                <a:gd name="T2" fmla="*/ 124 w 124"/>
                <a:gd name="T3" fmla="*/ 108 h 110"/>
                <a:gd name="T4" fmla="*/ 120 w 124"/>
                <a:gd name="T5" fmla="*/ 107 h 110"/>
                <a:gd name="T6" fmla="*/ 107 w 124"/>
                <a:gd name="T7" fmla="*/ 105 h 110"/>
                <a:gd name="T8" fmla="*/ 89 w 124"/>
                <a:gd name="T9" fmla="*/ 101 h 110"/>
                <a:gd name="T10" fmla="*/ 68 w 124"/>
                <a:gd name="T11" fmla="*/ 99 h 110"/>
                <a:gd name="T12" fmla="*/ 45 w 124"/>
                <a:gd name="T13" fmla="*/ 97 h 110"/>
                <a:gd name="T14" fmla="*/ 25 w 124"/>
                <a:gd name="T15" fmla="*/ 98 h 110"/>
                <a:gd name="T16" fmla="*/ 9 w 124"/>
                <a:gd name="T17" fmla="*/ 102 h 110"/>
                <a:gd name="T18" fmla="*/ 0 w 124"/>
                <a:gd name="T19" fmla="*/ 110 h 110"/>
                <a:gd name="T20" fmla="*/ 4 w 124"/>
                <a:gd name="T21" fmla="*/ 98 h 110"/>
                <a:gd name="T22" fmla="*/ 8 w 124"/>
                <a:gd name="T23" fmla="*/ 89 h 110"/>
                <a:gd name="T24" fmla="*/ 16 w 124"/>
                <a:gd name="T25" fmla="*/ 82 h 110"/>
                <a:gd name="T26" fmla="*/ 25 w 124"/>
                <a:gd name="T27" fmla="*/ 76 h 110"/>
                <a:gd name="T28" fmla="*/ 36 w 124"/>
                <a:gd name="T29" fmla="*/ 72 h 110"/>
                <a:gd name="T30" fmla="*/ 47 w 124"/>
                <a:gd name="T31" fmla="*/ 71 h 110"/>
                <a:gd name="T32" fmla="*/ 59 w 124"/>
                <a:gd name="T33" fmla="*/ 71 h 110"/>
                <a:gd name="T34" fmla="*/ 72 w 124"/>
                <a:gd name="T35" fmla="*/ 74 h 110"/>
                <a:gd name="T36" fmla="*/ 73 w 124"/>
                <a:gd name="T37" fmla="*/ 71 h 110"/>
                <a:gd name="T38" fmla="*/ 70 w 124"/>
                <a:gd name="T39" fmla="*/ 56 h 110"/>
                <a:gd name="T40" fmla="*/ 67 w 124"/>
                <a:gd name="T41" fmla="*/ 38 h 110"/>
                <a:gd name="T42" fmla="*/ 65 w 124"/>
                <a:gd name="T43" fmla="*/ 30 h 110"/>
                <a:gd name="T44" fmla="*/ 63 w 124"/>
                <a:gd name="T45" fmla="*/ 30 h 110"/>
                <a:gd name="T46" fmla="*/ 61 w 124"/>
                <a:gd name="T47" fmla="*/ 29 h 110"/>
                <a:gd name="T48" fmla="*/ 59 w 124"/>
                <a:gd name="T49" fmla="*/ 26 h 110"/>
                <a:gd name="T50" fmla="*/ 57 w 124"/>
                <a:gd name="T51" fmla="*/ 23 h 110"/>
                <a:gd name="T52" fmla="*/ 57 w 124"/>
                <a:gd name="T53" fmla="*/ 19 h 110"/>
                <a:gd name="T54" fmla="*/ 59 w 124"/>
                <a:gd name="T55" fmla="*/ 14 h 110"/>
                <a:gd name="T56" fmla="*/ 66 w 124"/>
                <a:gd name="T57" fmla="*/ 8 h 110"/>
                <a:gd name="T58" fmla="*/ 77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8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9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31 w 46"/>
                <a:gd name="T1" fmla="*/ 0 h 94"/>
                <a:gd name="T2" fmla="*/ 20 w 46"/>
                <a:gd name="T3" fmla="*/ 38 h 94"/>
                <a:gd name="T4" fmla="*/ 15 w 46"/>
                <a:gd name="T5" fmla="*/ 62 h 94"/>
                <a:gd name="T6" fmla="*/ 11 w 46"/>
                <a:gd name="T7" fmla="*/ 79 h 94"/>
                <a:gd name="T8" fmla="*/ 0 w 46"/>
                <a:gd name="T9" fmla="*/ 94 h 94"/>
                <a:gd name="T10" fmla="*/ 12 w 46"/>
                <a:gd name="T11" fmla="*/ 88 h 94"/>
                <a:gd name="T12" fmla="*/ 23 w 46"/>
                <a:gd name="T13" fmla="*/ 80 h 94"/>
                <a:gd name="T14" fmla="*/ 32 w 46"/>
                <a:gd name="T15" fmla="*/ 69 h 94"/>
                <a:gd name="T16" fmla="*/ 40 w 46"/>
                <a:gd name="T17" fmla="*/ 57 h 94"/>
                <a:gd name="T18" fmla="*/ 45 w 46"/>
                <a:gd name="T19" fmla="*/ 44 h 94"/>
                <a:gd name="T20" fmla="*/ 46 w 46"/>
                <a:gd name="T21" fmla="*/ 30 h 94"/>
                <a:gd name="T22" fmla="*/ 42 w 46"/>
                <a:gd name="T23" fmla="*/ 15 h 94"/>
                <a:gd name="T24" fmla="*/ 31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0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1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2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16 w 596"/>
                <a:gd name="T1" fmla="*/ 370 h 666"/>
                <a:gd name="T2" fmla="*/ 6 w 596"/>
                <a:gd name="T3" fmla="*/ 341 h 666"/>
                <a:gd name="T4" fmla="*/ 0 w 596"/>
                <a:gd name="T5" fmla="*/ 289 h 666"/>
                <a:gd name="T6" fmla="*/ 4 w 596"/>
                <a:gd name="T7" fmla="*/ 222 h 666"/>
                <a:gd name="T8" fmla="*/ 25 w 596"/>
                <a:gd name="T9" fmla="*/ 151 h 666"/>
                <a:gd name="T10" fmla="*/ 69 w 596"/>
                <a:gd name="T11" fmla="*/ 84 h 666"/>
                <a:gd name="T12" fmla="*/ 142 w 596"/>
                <a:gd name="T13" fmla="*/ 31 h 666"/>
                <a:gd name="T14" fmla="*/ 247 w 596"/>
                <a:gd name="T15" fmla="*/ 2 h 666"/>
                <a:gd name="T16" fmla="*/ 380 w 596"/>
                <a:gd name="T17" fmla="*/ 9 h 666"/>
                <a:gd name="T18" fmla="*/ 484 w 596"/>
                <a:gd name="T19" fmla="*/ 68 h 666"/>
                <a:gd name="T20" fmla="*/ 554 w 596"/>
                <a:gd name="T21" fmla="*/ 165 h 666"/>
                <a:gd name="T22" fmla="*/ 591 w 596"/>
                <a:gd name="T23" fmla="*/ 284 h 666"/>
                <a:gd name="T24" fmla="*/ 595 w 596"/>
                <a:gd name="T25" fmla="*/ 409 h 666"/>
                <a:gd name="T26" fmla="*/ 566 w 596"/>
                <a:gd name="T27" fmla="*/ 525 h 666"/>
                <a:gd name="T28" fmla="*/ 507 w 596"/>
                <a:gd name="T29" fmla="*/ 615 h 666"/>
                <a:gd name="T30" fmla="*/ 417 w 596"/>
                <a:gd name="T31" fmla="*/ 663 h 666"/>
                <a:gd name="T32" fmla="*/ 389 w 596"/>
                <a:gd name="T33" fmla="*/ 659 h 666"/>
                <a:gd name="T34" fmla="*/ 441 w 596"/>
                <a:gd name="T35" fmla="*/ 617 h 666"/>
                <a:gd name="T36" fmla="*/ 482 w 596"/>
                <a:gd name="T37" fmla="*/ 544 h 666"/>
                <a:gd name="T38" fmla="*/ 509 w 596"/>
                <a:gd name="T39" fmla="*/ 454 h 666"/>
                <a:gd name="T40" fmla="*/ 520 w 596"/>
                <a:gd name="T41" fmla="*/ 355 h 666"/>
                <a:gd name="T42" fmla="*/ 514 w 596"/>
                <a:gd name="T43" fmla="*/ 258 h 666"/>
                <a:gd name="T44" fmla="*/ 485 w 596"/>
                <a:gd name="T45" fmla="*/ 174 h 666"/>
                <a:gd name="T46" fmla="*/ 433 w 596"/>
                <a:gd name="T47" fmla="*/ 112 h 666"/>
                <a:gd name="T48" fmla="*/ 341 w 596"/>
                <a:gd name="T49" fmla="*/ 75 h 666"/>
                <a:gd name="T50" fmla="*/ 246 w 596"/>
                <a:gd name="T51" fmla="*/ 61 h 666"/>
                <a:gd name="T52" fmla="*/ 174 w 596"/>
                <a:gd name="T53" fmla="*/ 71 h 666"/>
                <a:gd name="T54" fmla="*/ 121 w 596"/>
                <a:gd name="T55" fmla="*/ 101 h 666"/>
                <a:gd name="T56" fmla="*/ 84 w 596"/>
                <a:gd name="T57" fmla="*/ 149 h 666"/>
                <a:gd name="T58" fmla="*/ 57 w 596"/>
                <a:gd name="T59" fmla="*/ 206 h 666"/>
                <a:gd name="T60" fmla="*/ 40 w 596"/>
                <a:gd name="T61" fmla="*/ 272 h 666"/>
                <a:gd name="T62" fmla="*/ 28 w 596"/>
                <a:gd name="T63" fmla="*/ 339 h 66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70381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70383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0384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0385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Verdana" panose="020B0604030504040204" pitchFamily="34" charset="0"/>
              </a:defRPr>
            </a:lvl1pPr>
          </a:lstStyle>
          <a:p>
            <a:fld id="{4800A79D-2988-4D88-A8B9-DA1B5FE822F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2" r:id="rId2"/>
    <p:sldLayoutId id="2147483881" r:id="rId3"/>
    <p:sldLayoutId id="2147483880" r:id="rId4"/>
    <p:sldLayoutId id="2147483879" r:id="rId5"/>
    <p:sldLayoutId id="2147483878" r:id="rId6"/>
    <p:sldLayoutId id="2147483877" r:id="rId7"/>
    <p:sldLayoutId id="2147483876" r:id="rId8"/>
    <p:sldLayoutId id="2147483875" r:id="rId9"/>
    <p:sldLayoutId id="2147483874" r:id="rId10"/>
    <p:sldLayoutId id="2147483873" r:id="rId11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179512" y="980728"/>
            <a:ext cx="8785225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ru-RU" altLang="ru-RU" sz="1400" b="1" dirty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/>
            <a:r>
              <a:rPr lang="ru-RU" altLang="ru-RU" sz="44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Логопедическая  </a:t>
            </a:r>
            <a:r>
              <a:rPr lang="ru-RU" altLang="ru-RU" sz="44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ритмика как средство </a:t>
            </a:r>
            <a:r>
              <a:rPr lang="ru-RU" altLang="ru-RU" sz="44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коррекции</a:t>
            </a:r>
            <a:endParaRPr lang="ru-RU" altLang="ru-RU" sz="4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3076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852936"/>
            <a:ext cx="4209157" cy="315738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317500" y="1241425"/>
            <a:ext cx="8623300" cy="511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8001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8001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8001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8001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8001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sz="2000">
                <a:solidFill>
                  <a:srgbClr val="0033CC"/>
                </a:solidFill>
              </a:rPr>
              <a:t>	</a:t>
            </a:r>
            <a:r>
              <a:rPr lang="ru-RU" altLang="ru-RU" sz="1800">
                <a:solidFill>
                  <a:srgbClr val="0033CC"/>
                </a:solidFill>
              </a:rPr>
              <a:t>Звучащий ритм служит для воспитания и развития у лиц с речевыми нарушениями чувства ритма в движении и для включения его в речь.</a:t>
            </a:r>
          </a:p>
          <a:p>
            <a:pPr eaLnBrk="1" hangingPunct="1"/>
            <a:r>
              <a:rPr lang="ru-RU" altLang="ru-RU" sz="1800">
                <a:solidFill>
                  <a:srgbClr val="0033CC"/>
                </a:solidFill>
              </a:rPr>
              <a:t>	При логоритмическом воздействии на лиц с речевыми нарушениями необходимо учитывать данные онтогенеза в формировании музыкального ритма и чувства ритма в целом.</a:t>
            </a:r>
          </a:p>
          <a:p>
            <a:pPr eaLnBrk="1" hangingPunct="1"/>
            <a:r>
              <a:rPr lang="ru-RU" altLang="ru-RU" sz="1800">
                <a:solidFill>
                  <a:srgbClr val="0033CC"/>
                </a:solidFill>
              </a:rPr>
              <a:t>	Детям различные ритмы целесообразно давать в форме игр, драматизации, подражаний. Содержание и формы драматизации должны соответствовать возрасту, общему развитию и двигательным возможностям детей. В младшем возрасте ритмы оформляются легкими движениями, производимыми сидя, стоя и в действиях. </a:t>
            </a:r>
          </a:p>
          <a:p>
            <a:pPr eaLnBrk="1" hangingPunct="1"/>
            <a:r>
              <a:rPr lang="ru-RU" altLang="ru-RU" sz="1800">
                <a:solidFill>
                  <a:srgbClr val="0033CC"/>
                </a:solidFill>
              </a:rPr>
              <a:t>	В ритмическое упражнение обязательно включается речь. Работа над речью проводится комплексно: над звуком, мимикой, жестом, т.е. над всей просодией. Речевой материал можно разделить на три группы:</a:t>
            </a:r>
          </a:p>
          <a:p>
            <a:pPr eaLnBrk="1" hangingPunct="1"/>
            <a:r>
              <a:rPr lang="ru-RU" altLang="ru-RU" sz="1800">
                <a:solidFill>
                  <a:srgbClr val="0033CC"/>
                </a:solidFill>
              </a:rPr>
              <a:t>1. Движение со словом и жестом.</a:t>
            </a:r>
          </a:p>
          <a:p>
            <a:pPr eaLnBrk="1" hangingPunct="1"/>
            <a:r>
              <a:rPr lang="ru-RU" altLang="ru-RU" sz="1800">
                <a:solidFill>
                  <a:srgbClr val="0033CC"/>
                </a:solidFill>
              </a:rPr>
              <a:t>2. Называние действия группой участников или одним участником.</a:t>
            </a:r>
          </a:p>
          <a:p>
            <a:pPr eaLnBrk="1" hangingPunct="1"/>
            <a:r>
              <a:rPr lang="ru-RU" altLang="ru-RU" sz="1800">
                <a:solidFill>
                  <a:srgbClr val="0033CC"/>
                </a:solidFill>
              </a:rPr>
              <a:t>3. Диалоги, когда</a:t>
            </a:r>
          </a:p>
          <a:p>
            <a:pPr eaLnBrk="1" hangingPunct="1"/>
            <a:r>
              <a:rPr lang="ru-RU" altLang="ru-RU" sz="1800">
                <a:solidFill>
                  <a:srgbClr val="0033CC"/>
                </a:solidFill>
              </a:rPr>
              <a:t>а) говорит только один из участников, а второй, слушая, действует молча;</a:t>
            </a:r>
          </a:p>
          <a:p>
            <a:pPr eaLnBrk="1" hangingPunct="1"/>
            <a:r>
              <a:rPr lang="ru-RU" altLang="ru-RU" sz="1800">
                <a:solidFill>
                  <a:srgbClr val="0033CC"/>
                </a:solidFill>
              </a:rPr>
              <a:t>б) речевое общение ведется двумя участниками или группами.</a:t>
            </a:r>
          </a:p>
          <a:p>
            <a:pPr eaLnBrk="1" hangingPunct="1"/>
            <a:endParaRPr lang="ru-RU" altLang="ru-RU" sz="1800">
              <a:solidFill>
                <a:srgbClr val="0033CC"/>
              </a:solidFill>
            </a:endParaRPr>
          </a:p>
        </p:txBody>
      </p:sp>
      <p:sp>
        <p:nvSpPr>
          <p:cNvPr id="420869" name="Rectangle 5"/>
          <p:cNvSpPr>
            <a:spLocks noGrp="1" noChangeArrowheads="1"/>
          </p:cNvSpPr>
          <p:nvPr>
            <p:ph type="title"/>
          </p:nvPr>
        </p:nvSpPr>
        <p:spPr>
          <a:xfrm>
            <a:off x="633413" y="404813"/>
            <a:ext cx="7991475" cy="936625"/>
          </a:xfrm>
        </p:spPr>
        <p:txBody>
          <a:bodyPr/>
          <a:lstStyle/>
          <a:p>
            <a:pPr marL="342900" indent="-342900" defTabSz="273050" eaLnBrk="1" hangingPunct="1">
              <a:buFont typeface="Wingdings" pitchFamily="2" charset="2"/>
              <a:buChar char="q"/>
              <a:defRPr/>
            </a:pPr>
            <a:r>
              <a:rPr lang="ru-RU" sz="2400" dirty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РИТМИЧЕСКИЕ УПРАЖНЕНИЯ</a:t>
            </a:r>
            <a:endParaRPr lang="ru-RU" sz="2400" dirty="0" smtClean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6"/>
          <p:cNvSpPr>
            <a:spLocks noChangeArrowheads="1"/>
          </p:cNvSpPr>
          <p:nvPr/>
        </p:nvSpPr>
        <p:spPr bwMode="auto">
          <a:xfrm>
            <a:off x="1403350" y="390525"/>
            <a:ext cx="6624638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342900" indent="-342900">
              <a:buFont typeface="Wingdings" pitchFamily="2" charset="2"/>
              <a:buChar char="q"/>
              <a:tabLst>
                <a:tab pos="800100" algn="l"/>
              </a:tabLst>
              <a:defRPr/>
            </a:pPr>
            <a:endParaRPr lang="ru-RU" sz="1400" dirty="0">
              <a:solidFill>
                <a:srgbClr val="000099"/>
              </a:solidFill>
            </a:endParaRPr>
          </a:p>
          <a:p>
            <a:pPr marL="457200" indent="-457200" algn="ctr">
              <a:buFont typeface="Wingdings" pitchFamily="2" charset="2"/>
              <a:buChar char="q"/>
              <a:tabLst>
                <a:tab pos="800100" algn="l"/>
              </a:tabLst>
              <a:defRPr/>
            </a:pPr>
            <a:r>
              <a:rPr lang="ru-RU" sz="2800" b="1" dirty="0">
                <a:solidFill>
                  <a:srgbClr val="CC0066"/>
                </a:solidFill>
              </a:rPr>
              <a:t> ПЕНИЕ </a:t>
            </a:r>
            <a:r>
              <a:rPr lang="ru-RU" sz="1600" b="1" dirty="0">
                <a:solidFill>
                  <a:srgbClr val="CC0066"/>
                </a:solidFill>
              </a:rPr>
              <a:t>                   </a:t>
            </a:r>
            <a:r>
              <a:rPr lang="ru-RU" sz="1400" dirty="0">
                <a:solidFill>
                  <a:srgbClr val="000099"/>
                </a:solidFill>
              </a:rPr>
              <a:t> </a:t>
            </a:r>
          </a:p>
        </p:txBody>
      </p:sp>
      <p:sp>
        <p:nvSpPr>
          <p:cNvPr id="13315" name="Rectangle 39"/>
          <p:cNvSpPr>
            <a:spLocks noChangeArrowheads="1"/>
          </p:cNvSpPr>
          <p:nvPr/>
        </p:nvSpPr>
        <p:spPr bwMode="auto">
          <a:xfrm>
            <a:off x="323850" y="3298825"/>
            <a:ext cx="8640763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8001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8001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8001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8001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8001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sz="2000">
                <a:solidFill>
                  <a:srgbClr val="0033CC"/>
                </a:solidFill>
              </a:rPr>
              <a:t>	</a:t>
            </a:r>
            <a:r>
              <a:rPr lang="ru-RU" altLang="ru-RU" sz="1400">
                <a:solidFill>
                  <a:srgbClr val="0033CC"/>
                </a:solidFill>
              </a:rPr>
              <a:t>               </a:t>
            </a:r>
          </a:p>
        </p:txBody>
      </p:sp>
      <p:sp>
        <p:nvSpPr>
          <p:cNvPr id="13316" name="Прямоугольник 2"/>
          <p:cNvSpPr>
            <a:spLocks noChangeArrowheads="1"/>
          </p:cNvSpPr>
          <p:nvPr/>
        </p:nvSpPr>
        <p:spPr bwMode="auto">
          <a:xfrm>
            <a:off x="468313" y="1128713"/>
            <a:ext cx="84963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sz="1800"/>
              <a:t>    Пение — сложный процесс звукообразования, в котором важна координация слуха и голоса, т.е. взаимодействие певческой интонации, слухового и мышечного ощущений.</a:t>
            </a:r>
          </a:p>
          <a:p>
            <a:pPr eaLnBrk="1" hangingPunct="1"/>
            <a:r>
              <a:rPr lang="ru-RU" altLang="ru-RU" sz="1800"/>
              <a:t>    Пение и движение на фоне музыки оказывают положительное действие на лиц с разного рода речевыми нарушениями. Органическим элементом песни является слово. Музыка и слово вырабатывают чувство организованности. Воспринимая последовательность, организованность мелодии и речи, он чувствует себя увереннее, в большей безопасности. Особенно важным лечебным средством является пение хором, Тексты Песен должны стимулировать интерес, возбуждать поющих, делать богаче их переживания. В таком психологическом состоянии уменьшаются отрицательные комплексы, а благодаря этому легче преодолеваются речевые затруднения.</a:t>
            </a:r>
          </a:p>
          <a:p>
            <a:pPr eaLnBrk="1" hangingPunct="1"/>
            <a:r>
              <a:rPr lang="ru-RU" altLang="ru-RU" sz="1800"/>
              <a:t>   Приступая к занятиям, педагог выясняет певческий диапазон занимающихся.</a:t>
            </a:r>
          </a:p>
          <a:p>
            <a:pPr eaLnBrk="1" hangingPunct="1"/>
            <a:r>
              <a:rPr lang="ru-RU" altLang="ru-RU" sz="1800"/>
              <a:t>   У занимающихся воспитывается певческая установка, т.е. правильная поза в пении. </a:t>
            </a:r>
          </a:p>
          <a:p>
            <a:pPr eaLnBrk="1" hangingPunct="1"/>
            <a:r>
              <a:rPr lang="ru-RU" altLang="ru-RU" sz="1800"/>
              <a:t>   При использовании пения в коррекционных целях следует придерживаться требований, имеющихся в логопедической работе с людьми, страдающими различными нарушениями речи: учитывать поэтапность в нормализации речи заикающихся; периоды щадящего режима у больных с органическими нарушениями голоса; наличие назализации у лиц с ринолалией.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/>
          <p:cNvSpPr>
            <a:spLocks noChangeArrowheads="1"/>
          </p:cNvSpPr>
          <p:nvPr/>
        </p:nvSpPr>
        <p:spPr bwMode="auto">
          <a:xfrm>
            <a:off x="900113" y="549275"/>
            <a:ext cx="69119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Char char="q"/>
            </a:pPr>
            <a:r>
              <a:rPr lang="ru-RU" altLang="ru-RU" sz="2800" b="1">
                <a:solidFill>
                  <a:srgbClr val="CC0066"/>
                </a:solidFill>
              </a:rPr>
              <a:t>Игровая деятельность</a:t>
            </a:r>
          </a:p>
        </p:txBody>
      </p:sp>
      <p:sp>
        <p:nvSpPr>
          <p:cNvPr id="14339" name="Прямоугольник 1"/>
          <p:cNvSpPr>
            <a:spLocks noChangeArrowheads="1"/>
          </p:cNvSpPr>
          <p:nvPr/>
        </p:nvSpPr>
        <p:spPr bwMode="auto">
          <a:xfrm>
            <a:off x="323850" y="1844675"/>
            <a:ext cx="8640763" cy="498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sz="1800"/>
              <a:t>   </a:t>
            </a:r>
            <a:r>
              <a:rPr lang="ru-RU" altLang="ru-RU" sz="2000"/>
              <a:t>Игры в двигательной терапии можно использовать самостоятельно или в сочетании с различными ритмическими, логоритмическими, музыкально-ритмическими комплексами. Игры вносят разнообразие и эмоциональность в лечебные процедуры (при дизартриях, ринолалиях, афазиях). Игровой метод в виде лечебной процедуры находит все большее применение на практике. Соответственно психофизическому развитию дети легко поддаются воздействию посредством игр. Но у ребенка внимание неустойчивое, он с трудом задерживается на одном предмете длительное время, забывает правильно дышать или останавливает дыхание на некоторое время при выполнении двигательных заданий. Поэтому для детской практики не подходят игры со сложной методикой, с движениями, требующими большой затраты сил, быстроты и сложной координации.</a:t>
            </a:r>
          </a:p>
          <a:p>
            <a:pPr eaLnBrk="1" hangingPunct="1"/>
            <a:r>
              <a:rPr lang="ru-RU" altLang="ru-RU" sz="2000"/>
              <a:t>   Классификация игр в лечебной терапии зависит от многочисленных задач и условий, которым должна отвечать игра в процессе лечения. Цели и задачи ее различны. </a:t>
            </a:r>
          </a:p>
          <a:p>
            <a:pPr eaLnBrk="1" hangingPunct="1"/>
            <a:r>
              <a:rPr lang="ru-RU" altLang="ru-RU" sz="1800"/>
              <a:t> 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/>
          <p:cNvSpPr>
            <a:spLocks noChangeArrowheads="1"/>
          </p:cNvSpPr>
          <p:nvPr/>
        </p:nvSpPr>
        <p:spPr bwMode="auto">
          <a:xfrm>
            <a:off x="539750" y="1017588"/>
            <a:ext cx="6084888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sz="1400">
                <a:solidFill>
                  <a:srgbClr val="0033CC"/>
                </a:solidFill>
              </a:rPr>
              <a:t> </a:t>
            </a:r>
          </a:p>
        </p:txBody>
      </p:sp>
      <p:sp>
        <p:nvSpPr>
          <p:cNvPr id="15363" name="Прямоугольник 1"/>
          <p:cNvSpPr>
            <a:spLocks noChangeArrowheads="1"/>
          </p:cNvSpPr>
          <p:nvPr/>
        </p:nvSpPr>
        <p:spPr bwMode="auto">
          <a:xfrm>
            <a:off x="323850" y="333375"/>
            <a:ext cx="8569325" cy="593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ru-RU" altLang="ru-RU" dirty="0"/>
              <a:t>    </a:t>
            </a:r>
            <a:r>
              <a:rPr lang="ru-RU" altLang="ru-RU" sz="2000" dirty="0"/>
              <a:t>Так, игры забавного, отвлекающего характера рассеивают внимание, развлекают; специально направленные игры улучшают работу во время процедуры (организующие игры), решают некоторые терапевтические задачи (игры подготовительного характера или игры целенаправленного, терапевтического характера, например корригирующие осанку при детском церебральном параличе у детей с дизартрией); игры успокаивающего характера полезны детям и взрослым при заикании и с различными нервно-психическими заболеваниями; игры с преимущественным участием верхних или нижних конечностей для их развития.</a:t>
            </a:r>
          </a:p>
          <a:p>
            <a:pPr algn="ctr" eaLnBrk="1" hangingPunct="1"/>
            <a:r>
              <a:rPr lang="ru-RU" altLang="ru-RU" sz="2000" dirty="0"/>
              <a:t>   На </a:t>
            </a:r>
            <a:r>
              <a:rPr lang="ru-RU" altLang="ru-RU" sz="2000" dirty="0" err="1"/>
              <a:t>логоритмических</a:t>
            </a:r>
            <a:r>
              <a:rPr lang="ru-RU" altLang="ru-RU" sz="2000" dirty="0"/>
              <a:t> занятиях полезно использовать игры-драматизации стихотворного или прозаического текстов на самые различные темы и сюжеты. Движениями, пантомимикой, мимикой, выразительной речью играющие передают содержание игры и образов. Игры-драматизации проводятся с музыкальным сопровождением в течение всей игры (или музыка дается как аккомпанемент к отдельным частям ее) и без музыкального сопровождения. Эти игры представляют интерес для разных возрастов: усложняются, в зависимости от возраста и этапа коррекционной работы, речевой материал игры и двигательное оформление образа.</a:t>
            </a:r>
          </a:p>
          <a:p>
            <a:pPr eaLnBrk="1" hangingPunct="1"/>
            <a:r>
              <a:rPr lang="ru-RU" altLang="ru-RU" sz="2000" dirty="0"/>
              <a:t>  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ChangeArrowheads="1"/>
          </p:cNvSpPr>
          <p:nvPr/>
        </p:nvSpPr>
        <p:spPr bwMode="auto">
          <a:xfrm>
            <a:off x="179388" y="841375"/>
            <a:ext cx="8640762" cy="526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ru-RU" altLang="ru-RU" sz="2400" b="1" dirty="0">
                <a:solidFill>
                  <a:srgbClr val="0033CC"/>
                </a:solidFill>
              </a:rPr>
              <a:t>	</a:t>
            </a:r>
            <a:r>
              <a:rPr lang="ru-RU" altLang="ru-RU" sz="2400" b="1" i="1" dirty="0">
                <a:solidFill>
                  <a:srgbClr val="0033CC"/>
                </a:solidFill>
              </a:rPr>
              <a:t>    </a:t>
            </a:r>
            <a:r>
              <a:rPr lang="ru-RU" altLang="ru-RU" sz="2400" dirty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Times New Roman" pitchFamily="18" charset="0"/>
              </a:rPr>
              <a:t>Музыкально-двигательная деятельность</a:t>
            </a:r>
            <a:r>
              <a:rPr lang="ru-RU" altLang="ru-RU" sz="2400" b="1" dirty="0">
                <a:solidFill>
                  <a:srgbClr val="0033CC"/>
                </a:solidFill>
              </a:rPr>
              <a:t>, как  никакая другая, помогает общению детей не только с музыкой, но и друг с другом. Она учит детей видеть движения других, оценивать их в соответствии с восприятием музыкально-двигательных образов. При этом у детей воспитывается способность не только содействовать, но и сопереживать действиям друг друга, коллективному действию.</a:t>
            </a:r>
          </a:p>
          <a:p>
            <a:pPr algn="ctr" eaLnBrk="1" hangingPunct="1"/>
            <a:r>
              <a:rPr lang="ru-RU" altLang="ru-RU" sz="2400" b="1" dirty="0">
                <a:solidFill>
                  <a:srgbClr val="0033CC"/>
                </a:solidFill>
              </a:rPr>
              <a:t>	   Гармоничное сочетание  музыки, движения и художественного слова вместе с развитием детского творчества даёт положительные результаты. Ребёнок осознаёт свои возможности, чувствует, что может проявить себя в любом виде деятельности, привыкает к мысли, что любое проявление творчества находит поддержку со стороны сверстников и взрослых.</a:t>
            </a:r>
          </a:p>
        </p:txBody>
      </p:sp>
      <p:sp>
        <p:nvSpPr>
          <p:cNvPr id="16387" name="Rectangle 8"/>
          <p:cNvSpPr>
            <a:spLocks noChangeArrowheads="1"/>
          </p:cNvSpPr>
          <p:nvPr/>
        </p:nvSpPr>
        <p:spPr bwMode="auto">
          <a:xfrm>
            <a:off x="684213" y="3479800"/>
            <a:ext cx="80089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 sz="1800">
              <a:solidFill>
                <a:srgbClr val="0033CC"/>
              </a:solidFill>
            </a:endParaRPr>
          </a:p>
          <a:p>
            <a:pPr eaLnBrk="1" hangingPunct="1"/>
            <a:r>
              <a:rPr lang="ru-RU" altLang="ru-RU" sz="1800">
                <a:solidFill>
                  <a:srgbClr val="0033CC"/>
                </a:solidFill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323850" y="2878138"/>
            <a:ext cx="84963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342900" indent="-342900" algn="just">
              <a:tabLst>
                <a:tab pos="457200" algn="l"/>
              </a:tabLst>
              <a:defRPr/>
            </a:pPr>
            <a:endParaRPr lang="ru-RU" sz="2400" dirty="0">
              <a:solidFill>
                <a:srgbClr val="0033CC"/>
              </a:solidFill>
            </a:endParaRPr>
          </a:p>
          <a:p>
            <a:pPr algn="just">
              <a:tabLst>
                <a:tab pos="457200" algn="l"/>
              </a:tabLst>
              <a:defRPr/>
            </a:pPr>
            <a:endParaRPr lang="ru-RU" sz="2400" dirty="0">
              <a:solidFill>
                <a:srgbClr val="0033CC"/>
              </a:solidFill>
            </a:endParaRPr>
          </a:p>
        </p:txBody>
      </p:sp>
      <p:sp>
        <p:nvSpPr>
          <p:cNvPr id="4099" name="Прямоугольник 1"/>
          <p:cNvSpPr>
            <a:spLocks noChangeArrowheads="1"/>
          </p:cNvSpPr>
          <p:nvPr/>
        </p:nvSpPr>
        <p:spPr bwMode="auto">
          <a:xfrm>
            <a:off x="1079525" y="1108422"/>
            <a:ext cx="6984950" cy="3539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ru-RU" altLang="ru-RU" sz="2800" b="1" dirty="0">
                <a:cs typeface="Calibri" panose="020F0502020204030204" pitchFamily="34" charset="0"/>
              </a:rPr>
              <a:t>Логопедическая ритмика</a:t>
            </a:r>
            <a:r>
              <a:rPr lang="ru-RU" altLang="ru-RU" sz="2800" dirty="0">
                <a:cs typeface="Calibri" panose="020F0502020204030204" pitchFamily="34" charset="0"/>
              </a:rPr>
              <a:t> -  вид активной терапии движениями. Она основана на взаимосвязи слова, музыки и движения, и в коррекции имеющихся нарушений в развитии детей с речевой патологией опирается на общие методологические основы логопедии, психотерапии, специальной психологии и педагогики.</a:t>
            </a:r>
            <a:endParaRPr lang="ru-RU" altLang="ru-RU" sz="2800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рямоугольник 1"/>
          <p:cNvSpPr>
            <a:spLocks noChangeArrowheads="1"/>
          </p:cNvSpPr>
          <p:nvPr/>
        </p:nvSpPr>
        <p:spPr bwMode="auto">
          <a:xfrm>
            <a:off x="827584" y="620688"/>
            <a:ext cx="7993063" cy="596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ru-RU" altLang="ru-RU" sz="2000" dirty="0"/>
              <a:t>    </a:t>
            </a:r>
            <a:r>
              <a:rPr lang="ru-RU" altLang="ru-RU" sz="2800" dirty="0" err="1"/>
              <a:t>Логоритмические</a:t>
            </a:r>
            <a:r>
              <a:rPr lang="ru-RU" altLang="ru-RU" sz="2800" dirty="0"/>
              <a:t> средства приобретают свои специфические особенности в деле музыкального воспитания, но в основном они рассматриваются как лечебно-педагогический метод в нервно-психиатрических и логопедических учреждениях. </a:t>
            </a:r>
          </a:p>
          <a:p>
            <a:pPr algn="ctr" eaLnBrk="1" hangingPunct="1">
              <a:lnSpc>
                <a:spcPct val="115000"/>
              </a:lnSpc>
              <a:spcAft>
                <a:spcPts val="1000"/>
              </a:spcAft>
            </a:pPr>
            <a:r>
              <a:rPr lang="ru-RU" altLang="ru-RU" sz="2800" dirty="0">
                <a:cs typeface="Calibri" panose="020F0502020204030204" pitchFamily="34" charset="0"/>
              </a:rPr>
              <a:t>     Использования </a:t>
            </a:r>
            <a:r>
              <a:rPr lang="ru-RU" altLang="ru-RU" sz="2800" dirty="0" err="1">
                <a:cs typeface="Calibri" panose="020F0502020204030204" pitchFamily="34" charset="0"/>
              </a:rPr>
              <a:t>логоритмических</a:t>
            </a:r>
            <a:r>
              <a:rPr lang="ru-RU" altLang="ru-RU" sz="2800" dirty="0">
                <a:cs typeface="Calibri" panose="020F0502020204030204" pitchFamily="34" charset="0"/>
              </a:rPr>
              <a:t> средств предполагает обязательное включение в них речевого материала. </a:t>
            </a:r>
            <a:r>
              <a:rPr lang="ru-RU" altLang="ru-RU" sz="2800" dirty="0">
                <a:ea typeface="Calibri" panose="020F0502020204030204" pitchFamily="34" charset="0"/>
                <a:cs typeface="Times New Roman" panose="02020603050405020304" pitchFamily="18" charset="0"/>
              </a:rPr>
              <a:t>Введение слова позволяет создавать целый ряд упражнений, построенных не на музыкальном ритме, а на стихотворном, который способствует ритмичности движений.</a:t>
            </a:r>
            <a:endParaRPr lang="ru-RU" alt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/>
            <a:endParaRPr lang="ru-RU" altLang="ru-RU" sz="2000" dirty="0"/>
          </a:p>
          <a:p>
            <a:pPr eaLnBrk="1" hangingPunct="1"/>
            <a:endParaRPr lang="ru-RU" altLang="ru-RU" sz="2000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179512" y="836712"/>
            <a:ext cx="8712200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tabLst>
                <a:tab pos="9144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9144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9144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9144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9144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ru-RU" altLang="ru-RU" sz="3200" b="1" dirty="0">
                <a:latin typeface="Verdana" panose="020B0604030504040204" pitchFamily="34" charset="0"/>
              </a:rPr>
              <a:t> </a:t>
            </a:r>
            <a:r>
              <a:rPr lang="ru-RU" altLang="ru-RU" sz="3200" b="1" dirty="0">
                <a:cs typeface="Times New Roman" panose="02020603050405020304" pitchFamily="18" charset="0"/>
              </a:rPr>
              <a:t> </a:t>
            </a:r>
            <a:r>
              <a:rPr lang="ru-RU" altLang="ru-RU" sz="3200" b="1" dirty="0" err="1">
                <a:cs typeface="Times New Roman" panose="02020603050405020304" pitchFamily="18" charset="0"/>
              </a:rPr>
              <a:t>Двигательно</a:t>
            </a:r>
            <a:r>
              <a:rPr lang="ru-RU" altLang="ru-RU" sz="3200" b="1" dirty="0">
                <a:cs typeface="Times New Roman" panose="02020603050405020304" pitchFamily="18" charset="0"/>
              </a:rPr>
              <a:t> – речевыми средствами логопедической ритмики являются: </a:t>
            </a:r>
          </a:p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ru-RU" altLang="ru-RU" sz="2400" b="1" dirty="0">
                <a:solidFill>
                  <a:srgbClr val="0033CC"/>
                </a:solidFill>
                <a:cs typeface="Times New Roman" panose="02020603050405020304" pitchFamily="18" charset="0"/>
              </a:rPr>
              <a:t>Упражнения на развитие фонационного дыхания;</a:t>
            </a:r>
          </a:p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ru-RU" altLang="ru-RU" sz="2400" b="1" dirty="0">
                <a:solidFill>
                  <a:srgbClr val="0033CC"/>
                </a:solidFill>
                <a:cs typeface="Times New Roman" panose="02020603050405020304" pitchFamily="18" charset="0"/>
              </a:rPr>
              <a:t>Упражнения на развитие голоса;</a:t>
            </a:r>
          </a:p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ru-RU" altLang="ru-RU" sz="2400" b="1" dirty="0">
                <a:solidFill>
                  <a:srgbClr val="0033CC"/>
                </a:solidFill>
                <a:cs typeface="Times New Roman" panose="02020603050405020304" pitchFamily="18" charset="0"/>
              </a:rPr>
              <a:t>Упражнения на развитие артикуляции и дикции;</a:t>
            </a:r>
          </a:p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ru-RU" altLang="ru-RU" sz="2400" b="1" dirty="0">
                <a:solidFill>
                  <a:srgbClr val="0033CC"/>
                </a:solidFill>
                <a:cs typeface="Times New Roman" panose="02020603050405020304" pitchFamily="18" charset="0"/>
              </a:rPr>
              <a:t>Упражнения на развитие внимания;</a:t>
            </a:r>
          </a:p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ru-RU" altLang="ru-RU" sz="2400" b="1" dirty="0">
                <a:solidFill>
                  <a:srgbClr val="0033CC"/>
                </a:solidFill>
                <a:cs typeface="Times New Roman" panose="02020603050405020304" pitchFamily="18" charset="0"/>
              </a:rPr>
              <a:t>Счетные упражнения;</a:t>
            </a:r>
          </a:p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ru-RU" altLang="ru-RU" sz="2400" b="1" dirty="0">
                <a:solidFill>
                  <a:srgbClr val="0033CC"/>
                </a:solidFill>
                <a:cs typeface="Times New Roman" panose="02020603050405020304" pitchFamily="18" charset="0"/>
              </a:rPr>
              <a:t>Ритмические упражнения;</a:t>
            </a:r>
          </a:p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ru-RU" altLang="ru-RU" sz="2400" b="1" dirty="0">
                <a:solidFill>
                  <a:srgbClr val="0033CC"/>
                </a:solidFill>
                <a:cs typeface="Times New Roman" panose="02020603050405020304" pitchFamily="18" charset="0"/>
              </a:rPr>
              <a:t>Пение;</a:t>
            </a:r>
          </a:p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ru-RU" altLang="ru-RU" sz="2400" b="1" dirty="0">
                <a:solidFill>
                  <a:srgbClr val="0033CC"/>
                </a:solidFill>
                <a:cs typeface="Times New Roman" panose="02020603050405020304" pitchFamily="18" charset="0"/>
              </a:rPr>
              <a:t>Игровая деятельность.</a:t>
            </a:r>
            <a:endParaRPr lang="ru-RU" altLang="ru-RU" sz="2400" dirty="0">
              <a:solidFill>
                <a:srgbClr val="0033CC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611188" y="566316"/>
            <a:ext cx="8208962" cy="56682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="ctr">
            <a:spAutoFit/>
          </a:bodyPr>
          <a:lstStyle>
            <a:lvl1pPr marL="285750" indent="-285750" eaLnBrk="0" hangingPunct="0">
              <a:tabLst>
                <a:tab pos="8001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8001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8001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8001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8001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ru-RU" altLang="ru-RU" sz="2400" b="1" dirty="0">
                <a:solidFill>
                  <a:srgbClr val="0033CC"/>
                </a:solidFill>
                <a:latin typeface="Verdana" panose="020B0604030504040204" pitchFamily="34" charset="0"/>
              </a:rPr>
              <a:t>     </a:t>
            </a:r>
            <a:r>
              <a:rPr lang="ru-RU" altLang="ru-RU" sz="2400" b="1" dirty="0">
                <a:solidFill>
                  <a:srgbClr val="0033CC"/>
                </a:solidFill>
                <a:cs typeface="Times New Roman" panose="02020603050405020304" pitchFamily="18" charset="0"/>
              </a:rPr>
              <a:t>Упражнения на развитие фонационного дыхания</a:t>
            </a:r>
          </a:p>
          <a:p>
            <a:pPr algn="just" eaLnBrk="1" hangingPunct="1"/>
            <a:r>
              <a:rPr lang="ru-RU" altLang="ru-RU" sz="2400" b="1" dirty="0">
                <a:solidFill>
                  <a:srgbClr val="0033CC"/>
                </a:solidFill>
                <a:cs typeface="Times New Roman" panose="02020603050405020304" pitchFamily="18" charset="0"/>
              </a:rPr>
              <a:t>     </a:t>
            </a:r>
          </a:p>
          <a:p>
            <a:pPr algn="just" eaLnBrk="1" hangingPunct="1">
              <a:lnSpc>
                <a:spcPct val="115000"/>
              </a:lnSpc>
              <a:spcAft>
                <a:spcPts val="1000"/>
              </a:spcAft>
            </a:pPr>
            <a:r>
              <a:rPr lang="ru-RU" altLang="ru-RU" sz="2000" b="1" dirty="0">
                <a:solidFill>
                  <a:srgbClr val="0033CC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000" b="1" dirty="0">
                <a:solidFill>
                  <a:srgbClr val="0033CC"/>
                </a:solidFill>
                <a:latin typeface="Verdana" panose="020B0604030504040204" pitchFamily="34" charset="0"/>
              </a:rPr>
              <a:t>   </a:t>
            </a:r>
            <a:r>
              <a:rPr lang="ru-RU" alt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Цель упражнений — способствовать нормализации деятельности периферических отделов речевого аппарата.</a:t>
            </a:r>
            <a:endParaRPr lang="ru-RU" alt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ru-RU" sz="2000" dirty="0">
                <a:cs typeface="Calibri" panose="020F0502020204030204" pitchFamily="34" charset="0"/>
              </a:rPr>
              <a:t>       Упражнения на развитие дыхания помогают выработать правильное диафрагмальное дыхание, продолжительность выдоха, его силы и постепенности. Их можно сочетать с движениями рук, туловища, головы.</a:t>
            </a:r>
          </a:p>
          <a:p>
            <a:pPr algn="just" eaLnBrk="1" hangingPunct="1"/>
            <a:r>
              <a:rPr lang="ru-RU" altLang="ru-RU" sz="2000" dirty="0">
                <a:cs typeface="Calibri" panose="020F0502020204030204" pitchFamily="34" charset="0"/>
              </a:rPr>
              <a:t> </a:t>
            </a:r>
            <a:r>
              <a:rPr lang="ru-RU" altLang="ru-RU" sz="2000" b="1" dirty="0">
                <a:solidFill>
                  <a:srgbClr val="0033CC"/>
                </a:solidFill>
                <a:latin typeface="Verdana" panose="020B0604030504040204" pitchFamily="34" charset="0"/>
              </a:rPr>
              <a:t>    </a:t>
            </a:r>
            <a:r>
              <a:rPr lang="ru-RU" altLang="ru-RU" sz="2000" dirty="0">
                <a:cs typeface="Calibri" panose="020F0502020204030204" pitchFamily="34" charset="0"/>
              </a:rPr>
              <a:t>В упражнения на развитие дыхания включается речевой материал, произносимый на выдохе. Например, подняться на носки, руки потянуть вверх — вдох, опускаясь на полную ступню и ставя руки на поясе длительно тянуть сначала глухой звук [«с»] (или [««/»], [«ф»], [«х»]), затем гласные звуки изолированно и в различных сочетаниях, затем гласные в сочетании с согласными звуками. Далее —j на выдохе — произносить слова с открытыми слогами, закрытыми,, </a:t>
            </a:r>
            <a:r>
              <a:rPr lang="ru-RU" altLang="ru-RU" sz="2000" dirty="0" err="1">
                <a:cs typeface="Calibri" panose="020F0502020204030204" pitchFamily="34" charset="0"/>
              </a:rPr>
              <a:t>двухи</a:t>
            </a:r>
            <a:r>
              <a:rPr lang="ru-RU" altLang="ru-RU" sz="2000" dirty="0">
                <a:cs typeface="Calibri" panose="020F0502020204030204" pitchFamily="34" charset="0"/>
              </a:rPr>
              <a:t> трехсложные; фразы, состоящие из 3—4—5 слов. Удлинение фразы требует более длительного выдоха.</a:t>
            </a:r>
            <a:endParaRPr lang="ru-RU" altLang="ru-RU" sz="20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404813"/>
            <a:ext cx="8243887" cy="503237"/>
          </a:xfrm>
        </p:spPr>
        <p:txBody>
          <a:bodyPr/>
          <a:lstStyle/>
          <a:p>
            <a:pPr marL="342900" indent="-342900" algn="just" eaLnBrk="1" hangingPunct="1">
              <a:buFont typeface="Wingdings" pitchFamily="2" charset="2"/>
              <a:buChar char="q"/>
              <a:defRPr/>
            </a:pPr>
            <a:r>
              <a:rPr lang="ru-RU" sz="2800" dirty="0" smtClean="0">
                <a:solidFill>
                  <a:srgbClr val="CC0066"/>
                </a:solidFill>
              </a:rPr>
              <a:t>          </a:t>
            </a:r>
            <a:r>
              <a:rPr lang="ru-RU" sz="2800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Упражнения на развитие голоса</a:t>
            </a:r>
            <a:endParaRPr lang="ru-RU" sz="2800" dirty="0" smtClean="0">
              <a:solidFill>
                <a:srgbClr val="CC0066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981075"/>
            <a:ext cx="8064500" cy="4464050"/>
          </a:xfrm>
        </p:spPr>
        <p:txBody>
          <a:bodyPr/>
          <a:lstStyle/>
          <a:p>
            <a:pPr marL="0" indent="0" algn="just" eaLnBrk="1" hangingPunct="1">
              <a:buFontTx/>
              <a:buNone/>
            </a:pPr>
            <a:r>
              <a:rPr lang="ru-RU" altLang="ru-RU" sz="2000" smtClean="0">
                <a:latin typeface="Times New Roman" panose="02020603050405020304" pitchFamily="18" charset="0"/>
                <a:cs typeface="Calibri" panose="020F0502020204030204" pitchFamily="34" charset="0"/>
              </a:rPr>
              <a:t>	</a:t>
            </a:r>
            <a:r>
              <a:rPr lang="ru-RU" altLang="ru-RU" sz="2400" smtClean="0">
                <a:latin typeface="Times New Roman" panose="02020603050405020304" pitchFamily="18" charset="0"/>
                <a:cs typeface="Calibri" panose="020F0502020204030204" pitchFamily="34" charset="0"/>
              </a:rPr>
              <a:t>Работа над голосом начинается с произношения на выходе гласных и согласных звуков. Упражнения проводятся с музыкальным сопровождением и без него. Гласные пропеваются с изменениями в высоте голоса. Если это упражнение сразу не получается, можно использовать «мурлыканье» или «гудение» (как звукоподражание кошке, гудку парохода), чтобы добиться изменения в высоте голоса. Сила голоса воспитывается при произнесении гласных более громким или более тихим голосом, с соответствующим усилением или ослаблением музыкального аккомпанемента. Длительность звучания голоса зависит от продолжительности выдоха. </a:t>
            </a:r>
            <a:endParaRPr lang="ru-RU" altLang="ru-RU" sz="2400" smtClean="0">
              <a:solidFill>
                <a:srgbClr val="0033CC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43887" cy="661988"/>
          </a:xfrm>
        </p:spPr>
        <p:txBody>
          <a:bodyPr/>
          <a:lstStyle/>
          <a:p>
            <a:pPr marL="342900" indent="-342900" algn="just" eaLnBrk="1" hangingPunct="1">
              <a:buFont typeface="Wingdings" pitchFamily="2" charset="2"/>
              <a:buChar char="q"/>
              <a:defRPr/>
            </a:pPr>
            <a:r>
              <a:rPr lang="ru-RU" sz="2400" b="1" dirty="0" smtClean="0">
                <a:solidFill>
                  <a:srgbClr val="0033CC"/>
                </a:solidFill>
                <a:latin typeface="Times New Roman" pitchFamily="18" charset="0"/>
              </a:rPr>
              <a:t>           Упражнения на развитие артикуляции и дикции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81075"/>
            <a:ext cx="8497887" cy="5400675"/>
          </a:xfrm>
        </p:spPr>
        <p:txBody>
          <a:bodyPr/>
          <a:lstStyle/>
          <a:p>
            <a:pPr marL="0" indent="0">
              <a:lnSpc>
                <a:spcPct val="115000"/>
              </a:lnSpc>
              <a:buFontTx/>
              <a:buNone/>
            </a:pPr>
            <a:r>
              <a:rPr lang="ru-RU" altLang="ru-RU" sz="200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Работа над дикцией проводится с помощью дыхательных, голосовых и артикуляторных упражнений. Вначале под ритмическую музыку или счет педагога занимающиеся обозначают гласные немой артикуляцией, затем произносят на шепоте и громко, изолированно и в ряду из 2, 3, 4 гласных,, всего ряда. Далее на выдохе произносятся слоги, слова произносятся на шепоте со звуками и громко, четверостишья, пословицы, поговорки произносятся со сменой ударения и темпа речи.</a:t>
            </a:r>
          </a:p>
          <a:p>
            <a:pPr marL="0" indent="0">
              <a:lnSpc>
                <a:spcPct val="115000"/>
              </a:lnSpc>
              <a:buFontTx/>
              <a:buNone/>
            </a:pPr>
            <a:r>
              <a:rPr lang="ru-RU" altLang="ru-RU" sz="200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К середине коррекционного курса дыхательные, голосовые и артикуляторные упражнения включаются в подвижные игры, игры драматизации, в ходьбу с замедлением, в упражнения с хлопками, счетом, пением. 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FontTx/>
              <a:buNone/>
            </a:pPr>
            <a:r>
              <a:rPr lang="ru-RU" altLang="ru-RU" sz="200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В занятия по воспитанию дыхания, голоса и артикуляции включается пение и произношение междометий, которые экспрессивно окрашены, выражают эмоции, волевые побуждения человека — радость, боль, гнев, страх.</a:t>
            </a:r>
            <a:endParaRPr lang="ru-RU" altLang="ru-RU" sz="160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FontTx/>
              <a:buNone/>
            </a:pPr>
            <a:endParaRPr lang="ru-RU" altLang="ru-RU" sz="2000" smtClean="0">
              <a:solidFill>
                <a:srgbClr val="0033CC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468313" y="325438"/>
            <a:ext cx="8135937" cy="600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342900" indent="-342900" algn="just">
              <a:buFont typeface="Wingdings" pitchFamily="2" charset="2"/>
              <a:buChar char="q"/>
              <a:defRPr/>
            </a:pPr>
            <a:r>
              <a:rPr lang="ru-RU" sz="2000" b="1" dirty="0">
                <a:solidFill>
                  <a:srgbClr val="0033CC"/>
                </a:solidFill>
                <a:cs typeface="Times New Roman" pitchFamily="18" charset="0"/>
              </a:rPr>
              <a:t>             </a:t>
            </a:r>
            <a:r>
              <a:rPr lang="ru-RU" sz="2400" b="1" dirty="0">
                <a:solidFill>
                  <a:srgbClr val="0033CC"/>
                </a:solidFill>
                <a:cs typeface="Times New Roman" pitchFamily="18" charset="0"/>
              </a:rPr>
              <a:t>Упражнения на развитие  внимания</a:t>
            </a:r>
          </a:p>
          <a:p>
            <a:pPr algn="just">
              <a:defRPr/>
            </a:pPr>
            <a:endParaRPr lang="ru-RU" sz="2000" b="1" dirty="0">
              <a:solidFill>
                <a:srgbClr val="0033CC"/>
              </a:solidFill>
              <a:latin typeface="Verdana" pitchFamily="34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2000" dirty="0">
                <a:cs typeface="Times New Roman" pitchFamily="18" charset="0"/>
              </a:rPr>
              <a:t>	Эти упражнения воспитывают быструю и точную реакцию на зрительные и слуховые раздражители, развивают все виды памяти: зрительную, слуховую, моторную. Занимающиеся учатся сосредотачиваться и проявляют волевые усилия. </a:t>
            </a:r>
          </a:p>
          <a:p>
            <a:pPr algn="just">
              <a:defRPr/>
            </a:pPr>
            <a:r>
              <a:rPr lang="ru-RU" sz="2000" dirty="0">
                <a:solidFill>
                  <a:srgbClr val="0033CC"/>
                </a:solidFill>
                <a:cs typeface="Times New Roman" pitchFamily="18" charset="0"/>
              </a:rPr>
              <a:t>	Воспитывать внимание помогают слово, музыка, жест. Особенно широко используется музыка. Смена музыкальных отрывков, темпов, ритмов, контрастность регистров, характер и сила звука, форма музыкального произведения позволяют регулировать смену движений, составляющих упражнение, и привлекают внимание занимающихся к изменению музыки, а значит, — и движению.</a:t>
            </a:r>
          </a:p>
          <a:p>
            <a:pPr algn="just">
              <a:defRPr/>
            </a:pPr>
            <a:r>
              <a:rPr lang="ru-RU" sz="2000" dirty="0">
                <a:solidFill>
                  <a:srgbClr val="0033CC"/>
                </a:solidFill>
                <a:cs typeface="Times New Roman" pitchFamily="18" charset="0"/>
              </a:rPr>
              <a:t>	Развитие слухового внимания и слуховой памяти начинаю с различения разнообразных шумовых звуков, затем идёт знакомство детей со звучащими игрушками, детскими музыкальными инструментами. Дошкольники учатся не только воспринимать высоту звука, ритм, темп музыки, но и проводят целостное восприятие музыкального произведения, определение общего настроения музыки, её жанры.</a:t>
            </a:r>
            <a:endParaRPr lang="ru-RU" sz="2800" dirty="0">
              <a:solidFill>
                <a:srgbClr val="0033CC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57200" indent="-457200" eaLnBrk="1" hangingPunct="1">
              <a:buFont typeface="Wingdings" pitchFamily="2" charset="2"/>
              <a:buChar char="q"/>
              <a:defRPr/>
            </a:pPr>
            <a:r>
              <a:rPr lang="ru-RU" sz="2800" dirty="0">
                <a:solidFill>
                  <a:srgbClr val="CC0066"/>
                </a:solidFill>
              </a:rPr>
              <a:t> </a:t>
            </a:r>
            <a:r>
              <a:rPr lang="ru-RU" sz="2800" dirty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СЧЕТНЫЕ УПРАЖНЕНИЯ</a:t>
            </a:r>
            <a:endParaRPr lang="ru-RU" sz="2800" dirty="0" smtClean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Прямоугольник 1"/>
          <p:cNvSpPr>
            <a:spLocks noChangeArrowheads="1"/>
          </p:cNvSpPr>
          <p:nvPr/>
        </p:nvSpPr>
        <p:spPr bwMode="auto">
          <a:xfrm>
            <a:off x="323850" y="1628775"/>
            <a:ext cx="8569325" cy="479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sz="2000"/>
              <a:t>	Эти упражнения используются на логоритмических занятиях для организации поведения детей и взрослых при выполнении заданий, особенно сложных построений, серий движений.</a:t>
            </a:r>
          </a:p>
          <a:p>
            <a:pPr eaLnBrk="1" hangingPunct="1"/>
            <a:r>
              <a:rPr lang="ru-RU" altLang="ru-RU" sz="2000"/>
              <a:t>	</a:t>
            </a:r>
            <a:r>
              <a:rPr lang="ru-RU" altLang="ru-RU" sz="2000">
                <a:cs typeface="Calibri" panose="020F0502020204030204" pitchFamily="34" charset="0"/>
              </a:rPr>
              <a:t>В начале коррекционного курса счетные упражнения включаются в организационный момент: дежурный говорит, сколько детей (взрослых) пришло на занятие. Затем занимающиеся пересчитыва-ются по порядку, рассчитываются на первый и второй, первый, второй и третий и т.д., в зависимости от цели упражнения.</a:t>
            </a:r>
          </a:p>
          <a:p>
            <a:pPr eaLnBrk="1" hangingPunct="1"/>
            <a:r>
              <a:rPr lang="ru-RU" altLang="ru-RU" sz="2000"/>
              <a:t>	</a:t>
            </a:r>
            <a:r>
              <a:rPr lang="ru-RU" altLang="ru-RU" sz="2000">
                <a:cs typeface="Calibri" panose="020F0502020204030204" pitchFamily="34" charset="0"/>
              </a:rPr>
              <a:t>Счет помогает детям правильно встать парами, построиться в две колонны, в две шеренги, встать по трое, четверо и т.д.</a:t>
            </a:r>
          </a:p>
          <a:p>
            <a:pPr eaLnBrk="1" hangingPunct="1">
              <a:lnSpc>
                <a:spcPct val="115000"/>
              </a:lnSpc>
              <a:spcAft>
                <a:spcPts val="1000"/>
              </a:spcAft>
            </a:pPr>
            <a:r>
              <a:rPr lang="ru-RU" altLang="ru-RU" sz="2000"/>
              <a:t>	</a:t>
            </a:r>
            <a:r>
              <a:rPr lang="ru-RU" altLang="ru-RU" sz="2000">
                <a:ea typeface="Calibri" panose="020F0502020204030204" pitchFamily="34" charset="0"/>
                <a:cs typeface="Times New Roman" panose="02020603050405020304" pitchFamily="18" charset="0"/>
              </a:rPr>
              <a:t>Счетные упражнения включаются в зарядку. </a:t>
            </a:r>
          </a:p>
          <a:p>
            <a:pPr eaLnBrk="1" hangingPunct="1">
              <a:lnSpc>
                <a:spcPct val="115000"/>
              </a:lnSpc>
              <a:spcAft>
                <a:spcPts val="1000"/>
              </a:spcAft>
            </a:pPr>
            <a:r>
              <a:rPr lang="ru-RU" altLang="ru-RU" sz="2000">
                <a:ea typeface="Calibri" panose="020F0502020204030204" pitchFamily="34" charset="0"/>
                <a:cs typeface="Times New Roman" panose="02020603050405020304" pitchFamily="18" charset="0"/>
              </a:rPr>
              <a:t>	Счетные упражнения проводятся и в стихотворной форме как сигнал для выполнения очередного упражнения. </a:t>
            </a:r>
            <a:endParaRPr lang="ru-RU" altLang="ru-RU" sz="16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/>
            <a:endParaRPr lang="ru-RU" altLang="ru-RU" sz="20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ры">
  <a:themeElements>
    <a:clrScheme name="Шары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Шары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ры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3703</TotalTime>
  <Words>778</Words>
  <Application>Microsoft Office PowerPoint</Application>
  <PresentationFormat>Экран (4:3)</PresentationFormat>
  <Paragraphs>66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Times New Roman</vt:lpstr>
      <vt:lpstr>Arial</vt:lpstr>
      <vt:lpstr>Verdana</vt:lpstr>
      <vt:lpstr>Calibri</vt:lpstr>
      <vt:lpstr>Wingdings</vt:lpstr>
      <vt:lpstr>Шары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Упражнения на развитие голоса</vt:lpstr>
      <vt:lpstr>           Упражнения на развитие артикуляции и дикции</vt:lpstr>
      <vt:lpstr>Презентация PowerPoint</vt:lpstr>
      <vt:lpstr> СЧЕТНЫЕ УПРАЖНЕНИЯ</vt:lpstr>
      <vt:lpstr>РИТМИЧЕСКИЕ УПРАЖНЕНИЯ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Формирование навыка чтения у учащихся вторых классов с общим недоразвитием речи на материале сказки.</dc:title>
  <dc:creator>Тося</dc:creator>
  <cp:lastModifiedBy>Lenovo</cp:lastModifiedBy>
  <cp:revision>53</cp:revision>
  <dcterms:created xsi:type="dcterms:W3CDTF">2011-10-24T05:31:15Z</dcterms:created>
  <dcterms:modified xsi:type="dcterms:W3CDTF">2017-09-20T13:17:47Z</dcterms:modified>
</cp:coreProperties>
</file>