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3" r:id="rId3"/>
    <p:sldId id="257"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265" autoAdjust="0"/>
    <p:restoredTop sz="94660"/>
  </p:normalViewPr>
  <p:slideViewPr>
    <p:cSldViewPr>
      <p:cViewPr varScale="1">
        <p:scale>
          <a:sx n="68" d="100"/>
          <a:sy n="68" d="100"/>
        </p:scale>
        <p:origin x="-17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AFD9104-4BA5-4850-9060-A5DBCDC5EDAE}" type="datetimeFigureOut">
              <a:rPr lang="ru-RU" smtClean="0"/>
              <a:pPr/>
              <a:t>15.06.2024</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947B1E67-6550-4A89-A7CA-435E6D532F6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AFD9104-4BA5-4850-9060-A5DBCDC5EDAE}" type="datetimeFigureOut">
              <a:rPr lang="ru-RU" smtClean="0"/>
              <a:pPr/>
              <a:t>15.06.2024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B1E67-6550-4A89-A7CA-435E6D532F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BAFD9104-4BA5-4850-9060-A5DBCDC5EDAE}" type="datetimeFigureOut">
              <a:rPr lang="ru-RU" smtClean="0"/>
              <a:pPr/>
              <a:t>15.06.2024</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947B1E67-6550-4A89-A7CA-435E6D532F6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AFD9104-4BA5-4850-9060-A5DBCDC5EDAE}" type="datetimeFigureOut">
              <a:rPr lang="ru-RU" smtClean="0"/>
              <a:pPr/>
              <a:t>15.06.2024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947B1E67-6550-4A89-A7CA-435E6D532F67}"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AFD9104-4BA5-4850-9060-A5DBCDC5EDAE}" type="datetimeFigureOut">
              <a:rPr lang="ru-RU" smtClean="0"/>
              <a:pPr/>
              <a:t>15.06.2024</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47B1E67-6550-4A89-A7CA-435E6D532F67}"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BAFD9104-4BA5-4850-9060-A5DBCDC5EDAE}" type="datetimeFigureOut">
              <a:rPr lang="ru-RU" smtClean="0"/>
              <a:pPr/>
              <a:t>15.06.2024</a:t>
            </a:fld>
            <a:endParaRPr lang="ru-RU"/>
          </a:p>
        </p:txBody>
      </p:sp>
      <p:sp>
        <p:nvSpPr>
          <p:cNvPr id="10" name="Номер слайда 9"/>
          <p:cNvSpPr>
            <a:spLocks noGrp="1"/>
          </p:cNvSpPr>
          <p:nvPr>
            <p:ph type="sldNum" sz="quarter" idx="16"/>
          </p:nvPr>
        </p:nvSpPr>
        <p:spPr/>
        <p:txBody>
          <a:bodyPr rtlCol="0"/>
          <a:lstStyle/>
          <a:p>
            <a:fld id="{947B1E67-6550-4A89-A7CA-435E6D532F67}"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BAFD9104-4BA5-4850-9060-A5DBCDC5EDAE}" type="datetimeFigureOut">
              <a:rPr lang="ru-RU" smtClean="0"/>
              <a:pPr/>
              <a:t>15.06.2024</a:t>
            </a:fld>
            <a:endParaRPr lang="ru-RU"/>
          </a:p>
        </p:txBody>
      </p:sp>
      <p:sp>
        <p:nvSpPr>
          <p:cNvPr id="12" name="Номер слайда 11"/>
          <p:cNvSpPr>
            <a:spLocks noGrp="1"/>
          </p:cNvSpPr>
          <p:nvPr>
            <p:ph type="sldNum" sz="quarter" idx="16"/>
          </p:nvPr>
        </p:nvSpPr>
        <p:spPr/>
        <p:txBody>
          <a:bodyPr rtlCol="0"/>
          <a:lstStyle/>
          <a:p>
            <a:fld id="{947B1E67-6550-4A89-A7CA-435E6D532F67}"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AFD9104-4BA5-4850-9060-A5DBCDC5EDAE}" type="datetimeFigureOut">
              <a:rPr lang="ru-RU" smtClean="0"/>
              <a:pPr/>
              <a:t>15.06.2024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947B1E67-6550-4A89-A7CA-435E6D532F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FD9104-4BA5-4850-9060-A5DBCDC5EDAE}" type="datetimeFigureOut">
              <a:rPr lang="ru-RU" smtClean="0"/>
              <a:pPr/>
              <a:t>15.06.2024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947B1E67-6550-4A89-A7CA-435E6D532F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AFD9104-4BA5-4850-9060-A5DBCDC5EDAE}" type="datetimeFigureOut">
              <a:rPr lang="ru-RU" smtClean="0"/>
              <a:pPr/>
              <a:t>15.06.2024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947B1E67-6550-4A89-A7CA-435E6D532F67}"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BAFD9104-4BA5-4850-9060-A5DBCDC5EDAE}" type="datetimeFigureOut">
              <a:rPr lang="ru-RU" smtClean="0"/>
              <a:pPr/>
              <a:t>15.06.2024</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947B1E67-6550-4A89-A7CA-435E6D532F67}"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AFD9104-4BA5-4850-9060-A5DBCDC5EDAE}" type="datetimeFigureOut">
              <a:rPr lang="ru-RU" smtClean="0"/>
              <a:pPr/>
              <a:t>15.06.2024</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47B1E67-6550-4A89-A7CA-435E6D532F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85794"/>
            <a:ext cx="8229600" cy="631844"/>
          </a:xfrm>
        </p:spPr>
        <p:txBody>
          <a:bodyPr>
            <a:normAutofit fontScale="90000"/>
          </a:bodyPr>
          <a:lstStyle/>
          <a:p>
            <a:pPr algn="ctr"/>
            <a:r>
              <a:rPr lang="ru-RU" sz="1300" dirty="0" smtClean="0"/>
              <a:t/>
            </a:r>
            <a:br>
              <a:rPr lang="ru-RU" sz="1300" dirty="0" smtClean="0"/>
            </a:br>
            <a:r>
              <a:rPr lang="ru-RU" sz="1300" dirty="0"/>
              <a:t/>
            </a:r>
            <a:br>
              <a:rPr lang="ru-RU" sz="1300" dirty="0"/>
            </a:br>
            <a:r>
              <a:rPr lang="ru-RU" sz="1300" dirty="0" smtClean="0">
                <a:solidFill>
                  <a:schemeClr val="accent4">
                    <a:lumMod val="75000"/>
                  </a:schemeClr>
                </a:solidFill>
                <a:latin typeface="Times New Roman" pitchFamily="18" charset="0"/>
                <a:cs typeface="Times New Roman" pitchFamily="18" charset="0"/>
              </a:rPr>
              <a:t>МУНИЦИПАЛЬНОЕ </a:t>
            </a:r>
            <a:r>
              <a:rPr lang="ru-RU" sz="1300" dirty="0">
                <a:solidFill>
                  <a:schemeClr val="accent4">
                    <a:lumMod val="75000"/>
                  </a:schemeClr>
                </a:solidFill>
                <a:latin typeface="Times New Roman" pitchFamily="18" charset="0"/>
                <a:cs typeface="Times New Roman" pitchFamily="18" charset="0"/>
              </a:rPr>
              <a:t>БЮДЖЕТНОЕ </a:t>
            </a:r>
            <a:r>
              <a:rPr lang="ru-RU" sz="1300" dirty="0" smtClean="0">
                <a:solidFill>
                  <a:schemeClr val="accent4">
                    <a:lumMod val="75000"/>
                  </a:schemeClr>
                </a:solidFill>
                <a:latin typeface="Times New Roman" pitchFamily="18" charset="0"/>
                <a:cs typeface="Times New Roman" pitchFamily="18" charset="0"/>
              </a:rPr>
              <a:t> </a:t>
            </a:r>
            <a:r>
              <a:rPr lang="ru-RU" sz="1300" dirty="0">
                <a:solidFill>
                  <a:schemeClr val="accent4">
                    <a:lumMod val="75000"/>
                  </a:schemeClr>
                </a:solidFill>
                <a:latin typeface="Times New Roman" pitchFamily="18" charset="0"/>
                <a:cs typeface="Times New Roman" pitchFamily="18" charset="0"/>
              </a:rPr>
              <a:t>ОБРАЗОВАТЕЛЬНОЕ УЧРЕЖДЕНИЕ </a:t>
            </a:r>
            <a:r>
              <a:rPr lang="ru-RU" sz="1300" dirty="0" smtClean="0">
                <a:solidFill>
                  <a:schemeClr val="accent4">
                    <a:lumMod val="75000"/>
                  </a:schemeClr>
                </a:solidFill>
                <a:latin typeface="Times New Roman" pitchFamily="18" charset="0"/>
                <a:cs typeface="Times New Roman" pitchFamily="18" charset="0"/>
              </a:rPr>
              <a:t>«МАРФИНСКАЯ СОШ» ДОШКОЛЬНОЕ ОТДЕЛЕНИЕ «КОЛОСОК</a:t>
            </a:r>
            <a:r>
              <a:rPr lang="ru-RU" sz="1300" dirty="0">
                <a:solidFill>
                  <a:schemeClr val="accent4">
                    <a:lumMod val="75000"/>
                  </a:schemeClr>
                </a:solidFill>
                <a:latin typeface="Times New Roman" pitchFamily="18" charset="0"/>
                <a:cs typeface="Times New Roman" pitchFamily="18" charset="0"/>
              </a:rPr>
              <a:t>»</a:t>
            </a:r>
            <a:br>
              <a:rPr lang="ru-RU" sz="1300" dirty="0">
                <a:solidFill>
                  <a:schemeClr val="accent4">
                    <a:lumMod val="75000"/>
                  </a:schemeClr>
                </a:solidFill>
                <a:latin typeface="Times New Roman" pitchFamily="18" charset="0"/>
                <a:cs typeface="Times New Roman" pitchFamily="18" charset="0"/>
              </a:rPr>
            </a:br>
            <a:r>
              <a:rPr lang="ru-RU" sz="1300" dirty="0">
                <a:solidFill>
                  <a:schemeClr val="accent4">
                    <a:lumMod val="75000"/>
                  </a:schemeClr>
                </a:solidFill>
                <a:latin typeface="Times New Roman" pitchFamily="18" charset="0"/>
                <a:cs typeface="Times New Roman" pitchFamily="18" charset="0"/>
              </a:rPr>
              <a:t>ГОРОДСКОГО ОКРУГА </a:t>
            </a:r>
            <a:r>
              <a:rPr lang="ru-RU" sz="1300" dirty="0" smtClean="0">
                <a:solidFill>
                  <a:schemeClr val="accent4">
                    <a:lumMod val="75000"/>
                  </a:schemeClr>
                </a:solidFill>
                <a:latin typeface="Times New Roman" pitchFamily="18" charset="0"/>
                <a:cs typeface="Times New Roman" pitchFamily="18" charset="0"/>
              </a:rPr>
              <a:t>МЫТИЩИ МОСКОВСКОЙ ОБЛАСТИ</a:t>
            </a:r>
            <a:r>
              <a:rPr lang="ru-RU" sz="1300" dirty="0"/>
              <a:t/>
            </a:r>
            <a:br>
              <a:rPr lang="ru-RU" sz="1300" dirty="0"/>
            </a:br>
            <a:r>
              <a:rPr lang="ru-RU" dirty="0"/>
              <a:t> </a:t>
            </a:r>
            <a:br>
              <a:rPr lang="ru-RU" dirty="0"/>
            </a:br>
            <a:r>
              <a:rPr lang="ru-RU" dirty="0"/>
              <a:t> </a:t>
            </a:r>
            <a:br>
              <a:rPr lang="ru-RU" dirty="0"/>
            </a:br>
            <a:endParaRPr lang="ru-RU" dirty="0"/>
          </a:p>
        </p:txBody>
      </p:sp>
      <p:sp>
        <p:nvSpPr>
          <p:cNvPr id="5" name="Содержимое 4"/>
          <p:cNvSpPr>
            <a:spLocks noGrp="1"/>
          </p:cNvSpPr>
          <p:nvPr>
            <p:ph sz="quarter" idx="1"/>
          </p:nvPr>
        </p:nvSpPr>
        <p:spPr/>
        <p:txBody>
          <a:bodyPr/>
          <a:lstStyle/>
          <a:p>
            <a:pPr algn="ctr">
              <a:buNone/>
            </a:pPr>
            <a:endParaRPr lang="ru-RU" dirty="0" smtClean="0"/>
          </a:p>
          <a:p>
            <a:pPr algn="ctr">
              <a:buNone/>
            </a:pPr>
            <a:endParaRPr lang="ru-RU" dirty="0"/>
          </a:p>
          <a:p>
            <a:pPr algn="ctr">
              <a:buNone/>
            </a:pPr>
            <a:r>
              <a:rPr lang="ru-RU" dirty="0" smtClean="0">
                <a:solidFill>
                  <a:schemeClr val="accent4">
                    <a:lumMod val="75000"/>
                  </a:schemeClr>
                </a:solidFill>
                <a:latin typeface="Times New Roman" pitchFamily="18" charset="0"/>
                <a:cs typeface="Times New Roman" pitchFamily="18" charset="0"/>
              </a:rPr>
              <a:t>Артикуляционная гимнастика для детей</a:t>
            </a:r>
            <a:endParaRPr lang="ru-RU" sz="1800" dirty="0" smtClean="0">
              <a:solidFill>
                <a:schemeClr val="accent4">
                  <a:lumMod val="75000"/>
                </a:schemeClr>
              </a:solidFill>
              <a:latin typeface="Times New Roman" pitchFamily="18" charset="0"/>
              <a:cs typeface="Times New Roman" pitchFamily="18" charset="0"/>
            </a:endParaRPr>
          </a:p>
          <a:p>
            <a:pPr algn="r">
              <a:buNone/>
            </a:pPr>
            <a:endParaRPr lang="ru-RU" sz="1800" dirty="0">
              <a:solidFill>
                <a:schemeClr val="accent4">
                  <a:lumMod val="75000"/>
                </a:schemeClr>
              </a:solidFill>
            </a:endParaRPr>
          </a:p>
          <a:p>
            <a:pPr algn="r">
              <a:buNone/>
            </a:pPr>
            <a:endParaRPr lang="ru-RU" sz="1800" dirty="0">
              <a:solidFill>
                <a:schemeClr val="accent4">
                  <a:lumMod val="75000"/>
                </a:schemeClr>
              </a:solidFill>
            </a:endParaRPr>
          </a:p>
          <a:p>
            <a:pPr algn="r">
              <a:buNone/>
            </a:pPr>
            <a:r>
              <a:rPr lang="ru-RU" sz="1800" dirty="0" smtClean="0">
                <a:solidFill>
                  <a:schemeClr val="accent4">
                    <a:lumMod val="75000"/>
                  </a:schemeClr>
                </a:solidFill>
                <a:latin typeface="Times New Roman" pitchFamily="18" charset="0"/>
                <a:cs typeface="Times New Roman" pitchFamily="18" charset="0"/>
              </a:rPr>
              <a:t>Подготовила воспитатель </a:t>
            </a:r>
          </a:p>
          <a:p>
            <a:pPr algn="r">
              <a:buNone/>
            </a:pPr>
            <a:r>
              <a:rPr lang="ru-RU" sz="1800" dirty="0" smtClean="0">
                <a:solidFill>
                  <a:schemeClr val="accent4">
                    <a:lumMod val="75000"/>
                  </a:schemeClr>
                </a:solidFill>
                <a:latin typeface="Times New Roman" pitchFamily="18" charset="0"/>
                <a:cs typeface="Times New Roman" pitchFamily="18" charset="0"/>
              </a:rPr>
              <a:t>логопедической группы Карпычева Н.В.</a:t>
            </a:r>
          </a:p>
          <a:p>
            <a:pPr algn="ctr">
              <a:buNone/>
            </a:pPr>
            <a:endParaRPr lang="ru-RU" sz="1800" dirty="0">
              <a:solidFill>
                <a:schemeClr val="accent4">
                  <a:lumMod val="75000"/>
                </a:schemeClr>
              </a:solidFill>
              <a:latin typeface="Times New Roman" pitchFamily="18" charset="0"/>
              <a:cs typeface="Times New Roman" pitchFamily="18" charset="0"/>
            </a:endParaRPr>
          </a:p>
          <a:p>
            <a:pPr algn="ctr">
              <a:buNone/>
            </a:pPr>
            <a:endParaRPr lang="ru-RU" sz="1800" dirty="0" smtClean="0">
              <a:solidFill>
                <a:schemeClr val="accent4">
                  <a:lumMod val="75000"/>
                </a:schemeClr>
              </a:solidFill>
              <a:latin typeface="Times New Roman" pitchFamily="18" charset="0"/>
              <a:cs typeface="Times New Roman" pitchFamily="18" charset="0"/>
            </a:endParaRPr>
          </a:p>
          <a:p>
            <a:pPr algn="ctr">
              <a:buNone/>
            </a:pPr>
            <a:r>
              <a:rPr lang="ru-RU" sz="1800" dirty="0" smtClean="0">
                <a:solidFill>
                  <a:schemeClr val="accent4">
                    <a:lumMod val="75000"/>
                  </a:schemeClr>
                </a:solidFill>
                <a:latin typeface="Times New Roman" pitchFamily="18" charset="0"/>
                <a:cs typeface="Times New Roman" pitchFamily="18" charset="0"/>
              </a:rPr>
              <a:t>с. </a:t>
            </a:r>
            <a:r>
              <a:rPr lang="ru-RU" sz="1800" dirty="0" err="1" smtClean="0">
                <a:solidFill>
                  <a:schemeClr val="accent4">
                    <a:lumMod val="75000"/>
                  </a:schemeClr>
                </a:solidFill>
                <a:latin typeface="Times New Roman" pitchFamily="18" charset="0"/>
                <a:cs typeface="Times New Roman" pitchFamily="18" charset="0"/>
              </a:rPr>
              <a:t>Марфино</a:t>
            </a:r>
            <a:r>
              <a:rPr lang="ru-RU" sz="1800" dirty="0" smtClean="0">
                <a:solidFill>
                  <a:schemeClr val="accent4">
                    <a:lumMod val="75000"/>
                  </a:schemeClr>
                </a:solidFill>
                <a:latin typeface="Times New Roman" pitchFamily="18" charset="0"/>
                <a:cs typeface="Times New Roman" pitchFamily="18" charset="0"/>
              </a:rPr>
              <a:t>, 2020 г.</a:t>
            </a:r>
            <a:endParaRPr lang="ru-RU" sz="1800"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lide_8"/>
          <p:cNvPicPr>
            <a:picLocks noChangeAspect="1" noChangeArrowheads="1"/>
          </p:cNvPicPr>
          <p:nvPr/>
        </p:nvPicPr>
        <p:blipFill>
          <a:blip r:embed="rId2"/>
          <a:srcRect/>
          <a:stretch>
            <a:fillRect/>
          </a:stretch>
        </p:blipFill>
        <p:spPr bwMode="auto">
          <a:xfrm>
            <a:off x="500034" y="357166"/>
            <a:ext cx="8215370" cy="592935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4">
                    <a:lumMod val="75000"/>
                  </a:schemeClr>
                </a:solidFill>
              </a:rPr>
              <a:t>Артикуляционная гимнастика по возрастам</a:t>
            </a:r>
            <a:endParaRPr lang="ru-RU" dirty="0">
              <a:solidFill>
                <a:schemeClr val="accent4">
                  <a:lumMod val="75000"/>
                </a:schemeClr>
              </a:solidFill>
            </a:endParaRPr>
          </a:p>
        </p:txBody>
      </p:sp>
      <p:sp>
        <p:nvSpPr>
          <p:cNvPr id="3" name="Прямоугольник 2"/>
          <p:cNvSpPr/>
          <p:nvPr/>
        </p:nvSpPr>
        <p:spPr>
          <a:xfrm>
            <a:off x="428596" y="1643050"/>
            <a:ext cx="8286808" cy="4124206"/>
          </a:xfrm>
          <a:prstGeom prst="rect">
            <a:avLst/>
          </a:prstGeom>
        </p:spPr>
        <p:txBody>
          <a:bodyPr wrap="square">
            <a:spAutoFit/>
          </a:bodyPr>
          <a:lstStyle/>
          <a:p>
            <a:pPr algn="ctr"/>
            <a:r>
              <a:rPr lang="ru-RU" dirty="0" smtClean="0">
                <a:solidFill>
                  <a:srgbClr val="FF0000"/>
                </a:solidFill>
              </a:rPr>
              <a:t> </a:t>
            </a:r>
            <a:r>
              <a:rPr lang="ru-RU" b="1" dirty="0" smtClean="0">
                <a:solidFill>
                  <a:srgbClr val="FF0000"/>
                </a:solidFill>
                <a:latin typeface="Times New Roman" pitchFamily="18" charset="0"/>
                <a:cs typeface="Times New Roman" pitchFamily="18" charset="0"/>
              </a:rPr>
              <a:t>Артикуляционная гимнастика в 2 года </a:t>
            </a:r>
          </a:p>
          <a:p>
            <a:r>
              <a:rPr lang="ru-RU" dirty="0" smtClean="0">
                <a:latin typeface="Times New Roman" pitchFamily="18" charset="0"/>
                <a:cs typeface="Times New Roman" pitchFamily="18" charset="0"/>
              </a:rPr>
              <a:t>В этом возрасте можно делать самые простые артикуляционные упражнения, не дольше 5-7 минут. Малышам будет особенно интересно заниматься, если взрослый расскажет забавный стишок про язычок или покажет подходящую картинку, при этом задорно выполняя упражнение.</a:t>
            </a:r>
          </a:p>
          <a:p>
            <a:r>
              <a:rPr lang="ru-RU" dirty="0" smtClean="0">
                <a:latin typeface="Times New Roman" pitchFamily="18" charset="0"/>
                <a:cs typeface="Times New Roman" pitchFamily="18" charset="0"/>
              </a:rPr>
              <a:t> Можно попробовать такие задания.</a:t>
            </a:r>
          </a:p>
          <a:p>
            <a:r>
              <a:rPr lang="ru-RU" b="1" dirty="0" smtClean="0">
                <a:latin typeface="Times New Roman" pitchFamily="18" charset="0"/>
                <a:cs typeface="Times New Roman" pitchFamily="18" charset="0"/>
              </a:rPr>
              <a:t> «Прятки». </a:t>
            </a:r>
            <a:r>
              <a:rPr lang="ru-RU" dirty="0" smtClean="0">
                <a:latin typeface="Times New Roman" pitchFamily="18" charset="0"/>
                <a:cs typeface="Times New Roman" pitchFamily="18" charset="0"/>
              </a:rPr>
              <a:t>Надо показать язык (высунуть как можно дальше), затем спрятать. Повторить несколько раз.</a:t>
            </a:r>
          </a:p>
          <a:p>
            <a:r>
              <a:rPr lang="ru-RU" b="1" dirty="0" smtClean="0">
                <a:latin typeface="Times New Roman" pitchFamily="18" charset="0"/>
                <a:cs typeface="Times New Roman" pitchFamily="18" charset="0"/>
              </a:rPr>
              <a:t> «Маятник». «Буря». «Варенье». «Заборчик». «Лошадка». «Воздушный шарик». «Сытый хомячок». «Дом». </a:t>
            </a:r>
            <a:r>
              <a:rPr lang="ru-RU" dirty="0" smtClean="0">
                <a:latin typeface="Times New Roman" pitchFamily="18" charset="0"/>
                <a:cs typeface="Times New Roman" pitchFamily="18" charset="0"/>
              </a:rPr>
              <a:t>Ротик малыша — это «дом». </a:t>
            </a:r>
          </a:p>
          <a:p>
            <a:r>
              <a:rPr lang="ru-RU" dirty="0" smtClean="0">
                <a:latin typeface="Times New Roman" pitchFamily="18" charset="0"/>
                <a:cs typeface="Times New Roman" pitchFamily="18" charset="0"/>
              </a:rPr>
              <a:t>Взрослый стучит по щеке ребенка («Тук-тук»), малыш открывает рот. Взрослый говорит «Пока-пока», и ротик закрывается. </a:t>
            </a:r>
          </a:p>
          <a:p>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Воображули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Взрослый и малыш перед зеркалом начинают гримасничать — широко улыбаться, хмуриться, вытягивать губы, показывать язык и т.д.</a:t>
            </a:r>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214414" y="816054"/>
            <a:ext cx="742955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Артикуляционная гимнастика в 3-4 года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В этом возрасте комплекс упражнений можно немного усложнить. Но он должен оставаться коротким по времени, и в нем нужно чередовать статические и динамические упражнения.</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«Змейка». </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Вытянуть напряженный и узкий язык как можно дальше, как будто змейка выползает из норки.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«Блинчик».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«Маятник».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«Чистим зубы».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«Качели».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«Сытый хомячок».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«Голодный хомячок».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ru-RU" b="1" i="0" u="none" strike="noStrike" cap="none" normalizeH="0" baseline="0" dirty="0" err="1" smtClean="0">
                <a:ln>
                  <a:noFill/>
                </a:ln>
                <a:effectLst/>
                <a:latin typeface="Times New Roman" pitchFamily="18" charset="0"/>
                <a:ea typeface="Times New Roman" pitchFamily="18" charset="0"/>
                <a:cs typeface="Times New Roman" pitchFamily="18" charset="0"/>
              </a:rPr>
              <a:t>Бегемотик</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Надо широко раскрыть рот и держать в таком положении 10-15 счетов.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«Улыбка».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«Трубочка»</a:t>
            </a:r>
            <a:endParaRPr kumimoji="0" lang="ru-RU"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857232"/>
            <a:ext cx="7215238" cy="3139321"/>
          </a:xfrm>
          <a:prstGeom prst="rect">
            <a:avLst/>
          </a:prstGeom>
        </p:spPr>
        <p:txBody>
          <a:bodyPr wrap="square">
            <a:spAutoFit/>
          </a:bodyPr>
          <a:lstStyle/>
          <a:p>
            <a:pPr algn="ctr"/>
            <a:r>
              <a:rPr lang="ru-RU" b="1" dirty="0" smtClean="0">
                <a:solidFill>
                  <a:srgbClr val="FF0000"/>
                </a:solidFill>
                <a:latin typeface="Times New Roman" pitchFamily="18" charset="0"/>
                <a:cs typeface="Times New Roman" pitchFamily="18" charset="0"/>
              </a:rPr>
              <a:t>Артикуляционная гимнастика в 5-7 лет</a:t>
            </a:r>
          </a:p>
          <a:p>
            <a:pPr algn="ct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К этому возрасту артикуляционный аппарат ребенка достаточно развит, поэтому упражнения могут занимать большее время, чем раньше. Можно оставить предыдущий комплекс упражнений и дополнить его следующими, усложненными, заданиями. </a:t>
            </a:r>
          </a:p>
          <a:p>
            <a:r>
              <a:rPr lang="ru-RU" b="1" dirty="0" smtClean="0">
                <a:latin typeface="Times New Roman" pitchFamily="18" charset="0"/>
                <a:cs typeface="Times New Roman" pitchFamily="18" charset="0"/>
              </a:rPr>
              <a:t>«Заборчик».</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«Чашечка».</a:t>
            </a:r>
          </a:p>
          <a:p>
            <a:r>
              <a:rPr lang="ru-RU" b="1" dirty="0" smtClean="0">
                <a:latin typeface="Times New Roman" pitchFamily="18" charset="0"/>
                <a:cs typeface="Times New Roman" pitchFamily="18" charset="0"/>
              </a:rPr>
              <a:t> «Парус».</a:t>
            </a:r>
          </a:p>
          <a:p>
            <a:r>
              <a:rPr lang="ru-RU" b="1" dirty="0" smtClean="0">
                <a:latin typeface="Times New Roman" pitchFamily="18" charset="0"/>
                <a:cs typeface="Times New Roman" pitchFamily="18" charset="0"/>
              </a:rPr>
              <a:t>«Маляр».</a:t>
            </a:r>
          </a:p>
          <a:p>
            <a:r>
              <a:rPr lang="ru-RU" b="1" dirty="0" smtClean="0">
                <a:latin typeface="Times New Roman" pitchFamily="18" charset="0"/>
                <a:cs typeface="Times New Roman" pitchFamily="18" charset="0"/>
              </a:rPr>
              <a:t>«Индюк».</a:t>
            </a:r>
            <a:endParaRPr lang="ru-RU" b="1" dirty="0">
              <a:latin typeface="Times New Roman" pitchFamily="18" charset="0"/>
              <a:cs typeface="Times New Roman" pitchFamily="18" charset="0"/>
            </a:endParaRPr>
          </a:p>
        </p:txBody>
      </p:sp>
      <p:pic>
        <p:nvPicPr>
          <p:cNvPr id="27650" name="Picture 2" descr="large"/>
          <p:cNvPicPr>
            <a:picLocks noChangeAspect="1" noChangeArrowheads="1"/>
          </p:cNvPicPr>
          <p:nvPr/>
        </p:nvPicPr>
        <p:blipFill>
          <a:blip r:embed="rId2"/>
          <a:srcRect/>
          <a:stretch>
            <a:fillRect/>
          </a:stretch>
        </p:blipFill>
        <p:spPr bwMode="auto">
          <a:xfrm>
            <a:off x="3428992" y="2928934"/>
            <a:ext cx="4929222" cy="321471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4">
                    <a:lumMod val="75000"/>
                  </a:schemeClr>
                </a:solidFill>
              </a:rPr>
              <a:t>Артикуляционная гимнастика в стихах</a:t>
            </a:r>
            <a:endParaRPr lang="ru-RU" dirty="0">
              <a:solidFill>
                <a:schemeClr val="accent4">
                  <a:lumMod val="75000"/>
                </a:schemeClr>
              </a:solidFill>
            </a:endParaRPr>
          </a:p>
        </p:txBody>
      </p:sp>
      <p:sp>
        <p:nvSpPr>
          <p:cNvPr id="3" name="Прямоугольник 2"/>
          <p:cNvSpPr/>
          <p:nvPr/>
        </p:nvSpPr>
        <p:spPr>
          <a:xfrm>
            <a:off x="785786" y="1714488"/>
            <a:ext cx="7643866" cy="4801314"/>
          </a:xfrm>
          <a:prstGeom prst="rect">
            <a:avLst/>
          </a:prstGeom>
        </p:spPr>
        <p:txBody>
          <a:bodyPr wrap="square">
            <a:spAutoFit/>
          </a:bodyPr>
          <a:lstStyle/>
          <a:p>
            <a:r>
              <a:rPr lang="ru-RU" dirty="0" smtClean="0">
                <a:latin typeface="Times New Roman" pitchFamily="18" charset="0"/>
                <a:cs typeface="Times New Roman" pitchFamily="18" charset="0"/>
              </a:rPr>
              <a:t>Существуют стихотворения для занятий артикуляционной гимнастикой. Они помогают разнообразить артикуляционные комплексы и привлекают внимание ребенка. Например</a:t>
            </a:r>
            <a:r>
              <a:rPr lang="ru-RU" b="1" dirty="0" smtClean="0">
                <a:solidFill>
                  <a:srgbClr val="FF0000"/>
                </a:solidFill>
                <a:latin typeface="Times New Roman" pitchFamily="18" charset="0"/>
                <a:cs typeface="Times New Roman" pitchFamily="18" charset="0"/>
              </a:rPr>
              <a:t>: К упражнению «Маятник»: </a:t>
            </a:r>
          </a:p>
          <a:p>
            <a:r>
              <a:rPr lang="ru-RU" dirty="0" smtClean="0">
                <a:latin typeface="Times New Roman" pitchFamily="18" charset="0"/>
                <a:cs typeface="Times New Roman" pitchFamily="18" charset="0"/>
              </a:rPr>
              <a:t>Тик-так, тик-так. </a:t>
            </a:r>
          </a:p>
          <a:p>
            <a:r>
              <a:rPr lang="ru-RU" dirty="0" smtClean="0">
                <a:latin typeface="Times New Roman" pitchFamily="18" charset="0"/>
                <a:cs typeface="Times New Roman" pitchFamily="18" charset="0"/>
              </a:rPr>
              <a:t>Ходят часики – вот так!</a:t>
            </a:r>
          </a:p>
          <a:p>
            <a:r>
              <a:rPr lang="ru-RU" dirty="0" smtClean="0">
                <a:latin typeface="Times New Roman" pitchFamily="18" charset="0"/>
                <a:cs typeface="Times New Roman" pitchFamily="18" charset="0"/>
              </a:rPr>
              <a:t> Влево тик, вправо так. </a:t>
            </a:r>
          </a:p>
          <a:p>
            <a:r>
              <a:rPr lang="ru-RU" dirty="0" smtClean="0">
                <a:latin typeface="Times New Roman" pitchFamily="18" charset="0"/>
                <a:cs typeface="Times New Roman" pitchFamily="18" charset="0"/>
              </a:rPr>
              <a:t>Ходят часики – вот так! </a:t>
            </a:r>
          </a:p>
          <a:p>
            <a:r>
              <a:rPr lang="ru-RU" b="1" dirty="0" smtClean="0">
                <a:solidFill>
                  <a:srgbClr val="FF0000"/>
                </a:solidFill>
                <a:latin typeface="Times New Roman" pitchFamily="18" charset="0"/>
                <a:cs typeface="Times New Roman" pitchFamily="18" charset="0"/>
              </a:rPr>
              <a:t>К упражнению «Варенье»:</a:t>
            </a:r>
          </a:p>
          <a:p>
            <a:r>
              <a:rPr lang="ru-RU" dirty="0" smtClean="0">
                <a:latin typeface="Times New Roman" pitchFamily="18" charset="0"/>
                <a:cs typeface="Times New Roman" pitchFamily="18" charset="0"/>
              </a:rPr>
              <a:t> Нашей Маше очень смело </a:t>
            </a:r>
          </a:p>
          <a:p>
            <a:r>
              <a:rPr lang="ru-RU" dirty="0" smtClean="0">
                <a:latin typeface="Times New Roman" pitchFamily="18" charset="0"/>
                <a:cs typeface="Times New Roman" pitchFamily="18" charset="0"/>
              </a:rPr>
              <a:t>На губу варенье село. </a:t>
            </a:r>
          </a:p>
          <a:p>
            <a:r>
              <a:rPr lang="ru-RU" dirty="0" smtClean="0">
                <a:latin typeface="Times New Roman" pitchFamily="18" charset="0"/>
                <a:cs typeface="Times New Roman" pitchFamily="18" charset="0"/>
              </a:rPr>
              <a:t>Нужно ей язык поднять,</a:t>
            </a:r>
          </a:p>
          <a:p>
            <a:r>
              <a:rPr lang="ru-RU" dirty="0" smtClean="0">
                <a:latin typeface="Times New Roman" pitchFamily="18" charset="0"/>
                <a:cs typeface="Times New Roman" pitchFamily="18" charset="0"/>
              </a:rPr>
              <a:t> Чтобы капельку слизать. </a:t>
            </a:r>
          </a:p>
          <a:p>
            <a:r>
              <a:rPr lang="ru-RU" b="1" dirty="0" smtClean="0">
                <a:solidFill>
                  <a:srgbClr val="FF0000"/>
                </a:solidFill>
                <a:latin typeface="Times New Roman" pitchFamily="18" charset="0"/>
                <a:cs typeface="Times New Roman" pitchFamily="18" charset="0"/>
              </a:rPr>
              <a:t>К упражнению «Чистим зубки»:</a:t>
            </a:r>
          </a:p>
          <a:p>
            <a:r>
              <a:rPr lang="ru-RU" dirty="0" smtClean="0">
                <a:latin typeface="Times New Roman" pitchFamily="18" charset="0"/>
                <a:cs typeface="Times New Roman" pitchFamily="18" charset="0"/>
              </a:rPr>
              <a:t> Рот откройте, улыбнитесь, </a:t>
            </a:r>
          </a:p>
          <a:p>
            <a:r>
              <a:rPr lang="ru-RU" dirty="0" smtClean="0">
                <a:latin typeface="Times New Roman" pitchFamily="18" charset="0"/>
                <a:cs typeface="Times New Roman" pitchFamily="18" charset="0"/>
              </a:rPr>
              <a:t>Свои зубки покажите, </a:t>
            </a:r>
          </a:p>
          <a:p>
            <a:r>
              <a:rPr lang="ru-RU" dirty="0" smtClean="0">
                <a:latin typeface="Times New Roman" pitchFamily="18" charset="0"/>
                <a:cs typeface="Times New Roman" pitchFamily="18" charset="0"/>
              </a:rPr>
              <a:t>Чистим верхние и нижние, </a:t>
            </a:r>
          </a:p>
          <a:p>
            <a:r>
              <a:rPr lang="ru-RU" dirty="0" smtClean="0">
                <a:latin typeface="Times New Roman" pitchFamily="18" charset="0"/>
                <a:cs typeface="Times New Roman" pitchFamily="18" charset="0"/>
              </a:rPr>
              <a:t>Ведь они у нас не лишние.  </a:t>
            </a: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85720" y="357166"/>
            <a:ext cx="771530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5A5A5A"/>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 упражнению «Пароход»: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Вывожу язык вперед. Закушу его — и вот: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«Ы» — так гудит пароход.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Также стоит найти историю о Язычке, с которым происходят приключения.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Например, один из вариантов есть в книге </a:t>
            </a:r>
            <a:r>
              <a:rPr kumimoji="0" lang="ru-RU" b="0" i="0" u="none" strike="noStrike" cap="none" normalizeH="0" baseline="0" dirty="0" err="1" smtClean="0">
                <a:ln>
                  <a:noFill/>
                </a:ln>
                <a:effectLst/>
                <a:latin typeface="Times New Roman" pitchFamily="18" charset="0"/>
                <a:ea typeface="Times New Roman" pitchFamily="18" charset="0"/>
                <a:cs typeface="Times New Roman" pitchFamily="18" charset="0"/>
              </a:rPr>
              <a:t>Анищенковой</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Е.С. </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«Артикуляционная гимнастика для развития речи дошкольников: пособие для родителей и педагогов».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Малышам будет интересно «помогать» Язычку скакать на лошадке или стучать молоточком по заборчику.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Расстелил половичок На крылечке Язычок.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Взял он клещи,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Взял топор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 пошел чинить забор.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 –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стучит молоточек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 –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вот забит </a:t>
            </a:r>
            <a:r>
              <a:rPr kumimoji="0" lang="ru-RU"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гвоздочек</a:t>
            </a: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3">
                    <a:lumMod val="75000"/>
                  </a:schemeClr>
                </a:solidFill>
              </a:rPr>
              <a:t>Книжки для родителей с артикуляционной гимнастикой</a:t>
            </a:r>
            <a:endParaRPr lang="ru-RU" dirty="0">
              <a:solidFill>
                <a:schemeClr val="accent3">
                  <a:lumMod val="75000"/>
                </a:schemeClr>
              </a:solidFill>
            </a:endParaRPr>
          </a:p>
        </p:txBody>
      </p:sp>
      <p:sp>
        <p:nvSpPr>
          <p:cNvPr id="3" name="Прямоугольник 2"/>
          <p:cNvSpPr/>
          <p:nvPr/>
        </p:nvSpPr>
        <p:spPr>
          <a:xfrm>
            <a:off x="714348" y="2071676"/>
            <a:ext cx="7786742" cy="2862322"/>
          </a:xfrm>
          <a:prstGeom prst="rect">
            <a:avLst/>
          </a:prstGeom>
        </p:spPr>
        <p:txBody>
          <a:bodyPr wrap="square">
            <a:spAutoFit/>
          </a:bodyPr>
          <a:lstStyle/>
          <a:p>
            <a:r>
              <a:rPr lang="ru-RU" dirty="0" smtClean="0">
                <a:solidFill>
                  <a:schemeClr val="accent4"/>
                </a:solidFill>
                <a:latin typeface="Times New Roman" pitchFamily="18" charset="0"/>
                <a:cs typeface="Times New Roman" pitchFamily="18" charset="0"/>
              </a:rPr>
              <a:t>1.Анищенкова Е.С. «Артикуляционная гимнастика для дошкольников: пособие для родителей и педагогов», АСТ. </a:t>
            </a:r>
          </a:p>
          <a:p>
            <a:r>
              <a:rPr lang="ru-RU" dirty="0" smtClean="0">
                <a:solidFill>
                  <a:schemeClr val="accent4"/>
                </a:solidFill>
                <a:latin typeface="Times New Roman" pitchFamily="18" charset="0"/>
                <a:cs typeface="Times New Roman" pitchFamily="18" charset="0"/>
              </a:rPr>
              <a:t>2.Волошина И.В. «Артикуляционная гимнастика для девочек», Детство-Пресс. </a:t>
            </a:r>
          </a:p>
          <a:p>
            <a:r>
              <a:rPr lang="ru-RU" dirty="0" smtClean="0">
                <a:solidFill>
                  <a:schemeClr val="accent4"/>
                </a:solidFill>
                <a:latin typeface="Times New Roman" pitchFamily="18" charset="0"/>
                <a:cs typeface="Times New Roman" pitchFamily="18" charset="0"/>
              </a:rPr>
              <a:t>3.Волошина И.В. «Артикуляционная гимнастика для мальчиков», Детство-Пресс. </a:t>
            </a:r>
          </a:p>
          <a:p>
            <a:r>
              <a:rPr lang="ru-RU" dirty="0" smtClean="0">
                <a:solidFill>
                  <a:schemeClr val="accent4"/>
                </a:solidFill>
                <a:latin typeface="Times New Roman" pitchFamily="18" charset="0"/>
                <a:cs typeface="Times New Roman" pitchFamily="18" charset="0"/>
              </a:rPr>
              <a:t>4.Куликовская Т.А. «Артикуляционная гимнастика в считалках», Гном. 5.Нищева Н.В. «Веселая артикуляционная гимнастика», Детство-Пресс. 6.Нищева Н.В. «Веселая артикуляционная гимнастика 2», Детство-Пресс. 7.Романова М. «Угадай, кто жужжит». Мозаика-Синтез.</a:t>
            </a:r>
            <a:endParaRPr lang="ru-RU" dirty="0">
              <a:solidFill>
                <a:schemeClr val="accent4"/>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857224" y="428604"/>
            <a:ext cx="771530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Чтобы научить ребенка правильно и четко произносить звуки, очень полезно с ним заниматься артикуляционной гимнастикой. Для того, чтобы занятия дали максимальный эффект, нужно соблюдать ряд вышеуказанных правил и требований при выполнении упражнений.</a:t>
            </a:r>
            <a:endParaRPr kumimoji="0" lang="ru-RU"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kartinka-spasibo-za-vnimanie-dlya-prezentacii-27"/>
          <p:cNvPicPr>
            <a:picLocks noChangeAspect="1" noChangeArrowheads="1"/>
          </p:cNvPicPr>
          <p:nvPr/>
        </p:nvPicPr>
        <p:blipFill>
          <a:blip r:embed="rId2"/>
          <a:srcRect/>
          <a:stretch>
            <a:fillRect/>
          </a:stretch>
        </p:blipFill>
        <p:spPr bwMode="auto">
          <a:xfrm>
            <a:off x="357126" y="428604"/>
            <a:ext cx="8501154" cy="614366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g3"/>
          <p:cNvPicPr>
            <a:picLocks noChangeAspect="1" noChangeArrowheads="1"/>
          </p:cNvPicPr>
          <p:nvPr/>
        </p:nvPicPr>
        <p:blipFill>
          <a:blip r:embed="rId2"/>
          <a:srcRect/>
          <a:stretch>
            <a:fillRect/>
          </a:stretch>
        </p:blipFill>
        <p:spPr bwMode="auto">
          <a:xfrm>
            <a:off x="357158" y="571480"/>
            <a:ext cx="8358246" cy="592935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
            </a:r>
            <a:br>
              <a:rPr lang="ru-RU" dirty="0" smtClean="0"/>
            </a:br>
            <a:r>
              <a:rPr lang="ru-RU" dirty="0" smtClean="0">
                <a:solidFill>
                  <a:schemeClr val="accent4">
                    <a:lumMod val="75000"/>
                  </a:schemeClr>
                </a:solidFill>
              </a:rPr>
              <a:t>Что </a:t>
            </a:r>
            <a:r>
              <a:rPr lang="ru-RU" dirty="0">
                <a:solidFill>
                  <a:schemeClr val="accent4">
                    <a:lumMod val="75000"/>
                  </a:schemeClr>
                </a:solidFill>
              </a:rPr>
              <a:t>такое артикуляционная гимнастика для </a:t>
            </a:r>
            <a:r>
              <a:rPr lang="ru-RU" dirty="0" smtClean="0">
                <a:solidFill>
                  <a:schemeClr val="accent4">
                    <a:lumMod val="75000"/>
                  </a:schemeClr>
                </a:solidFill>
              </a:rPr>
              <a:t>детей</a:t>
            </a:r>
            <a:r>
              <a:rPr lang="ru-RU" dirty="0" smtClean="0"/>
              <a:t/>
            </a:r>
            <a:br>
              <a:rPr lang="ru-RU" dirty="0" smtClean="0"/>
            </a:br>
            <a:r>
              <a:rPr lang="ru-RU" dirty="0"/>
              <a:t/>
            </a:r>
            <a:br>
              <a:rPr lang="ru-RU" dirty="0"/>
            </a:br>
            <a:endParaRPr lang="ru-RU" dirty="0"/>
          </a:p>
        </p:txBody>
      </p:sp>
      <p:sp>
        <p:nvSpPr>
          <p:cNvPr id="3" name="Прямоугольник 2"/>
          <p:cNvSpPr/>
          <p:nvPr/>
        </p:nvSpPr>
        <p:spPr>
          <a:xfrm>
            <a:off x="714348" y="1857364"/>
            <a:ext cx="7643866" cy="3970318"/>
          </a:xfrm>
          <a:prstGeom prst="rect">
            <a:avLst/>
          </a:prstGeom>
        </p:spPr>
        <p:txBody>
          <a:bodyPr wrap="square">
            <a:spAutoFit/>
          </a:bodyPr>
          <a:lstStyle/>
          <a:p>
            <a:pPr algn="just" fontAlgn="base"/>
            <a:r>
              <a:rPr lang="ru-RU" b="1" dirty="0">
                <a:latin typeface="Times New Roman" pitchFamily="18" charset="0"/>
                <a:cs typeface="Times New Roman" pitchFamily="18" charset="0"/>
              </a:rPr>
              <a:t>Артикуляционная гимнастика </a:t>
            </a:r>
            <a:r>
              <a:rPr lang="ru-RU" dirty="0">
                <a:latin typeface="Times New Roman" pitchFamily="18" charset="0"/>
                <a:cs typeface="Times New Roman" pitchFamily="18" charset="0"/>
              </a:rPr>
              <a:t>— это упражнения для тренировки языка, губ, щек и нижней челюсти. Именно эти органы отвечают за четкое и правильное произношение звуков и слов. </a:t>
            </a:r>
            <a:r>
              <a:rPr lang="ru-RU" b="1" dirty="0">
                <a:latin typeface="Times New Roman" pitchFamily="18" charset="0"/>
                <a:cs typeface="Times New Roman" pitchFamily="18" charset="0"/>
              </a:rPr>
              <a:t>Артикуляционные упражнения </a:t>
            </a:r>
            <a:r>
              <a:rPr lang="ru-RU" dirty="0">
                <a:latin typeface="Times New Roman" pitchFamily="18" charset="0"/>
                <a:cs typeface="Times New Roman" pitchFamily="18" charset="0"/>
              </a:rPr>
              <a:t>повышают подвижность органов речи, увеличивают силу их движений, а также помогают ребенку запомнить правильное положение языка и губ. С помощью артикуляционной гимнастики формируется правильное «автоматическое» произношение. Данная гимнастика состоит из статических и динамических упражнений. </a:t>
            </a:r>
            <a:r>
              <a:rPr lang="ru-RU" b="1" dirty="0">
                <a:latin typeface="Times New Roman" pitchFamily="18" charset="0"/>
                <a:cs typeface="Times New Roman" pitchFamily="18" charset="0"/>
              </a:rPr>
              <a:t>Статические упражнения </a:t>
            </a:r>
            <a:r>
              <a:rPr lang="ru-RU" dirty="0">
                <a:latin typeface="Times New Roman" pitchFamily="18" charset="0"/>
                <a:cs typeface="Times New Roman" pitchFamily="18" charset="0"/>
              </a:rPr>
              <a:t>направлены на неподвижное удержание языка, щек и губ в правильном положении. Это способствует укреплению мышц артикуляционного аппарата. </a:t>
            </a:r>
            <a:r>
              <a:rPr lang="ru-RU" b="1" dirty="0">
                <a:latin typeface="Times New Roman" pitchFamily="18" charset="0"/>
                <a:cs typeface="Times New Roman" pitchFamily="18" charset="0"/>
              </a:rPr>
              <a:t>Динамические упражнения </a:t>
            </a:r>
            <a:r>
              <a:rPr lang="ru-RU" dirty="0">
                <a:latin typeface="Times New Roman" pitchFamily="18" charset="0"/>
                <a:cs typeface="Times New Roman" pitchFamily="18" charset="0"/>
              </a:rPr>
              <a:t>развивают у артикуляционных органов подвижность, гибкость и координацию, необходимые для беглой речи. Это достигается за счет многократных повторений определенных положений языка и губ</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4">
                    <a:lumMod val="75000"/>
                  </a:schemeClr>
                </a:solidFill>
              </a:rPr>
              <a:t>Правила проведения артикуляционной гимнастики</a:t>
            </a:r>
            <a:endParaRPr lang="ru-RU" dirty="0">
              <a:solidFill>
                <a:schemeClr val="accent4">
                  <a:lumMod val="75000"/>
                </a:schemeClr>
              </a:solidFill>
            </a:endParaRPr>
          </a:p>
        </p:txBody>
      </p:sp>
      <p:sp>
        <p:nvSpPr>
          <p:cNvPr id="3" name="Прямоугольник 2"/>
          <p:cNvSpPr/>
          <p:nvPr/>
        </p:nvSpPr>
        <p:spPr>
          <a:xfrm>
            <a:off x="500034" y="1714488"/>
            <a:ext cx="8429684" cy="4278094"/>
          </a:xfrm>
          <a:prstGeom prst="rect">
            <a:avLst/>
          </a:prstGeom>
        </p:spPr>
        <p:txBody>
          <a:bodyPr wrap="square">
            <a:spAutoFit/>
          </a:bodyPr>
          <a:lstStyle/>
          <a:p>
            <a:r>
              <a:rPr lang="ru-RU" sz="1600" dirty="0" smtClean="0">
                <a:latin typeface="Times New Roman" pitchFamily="18" charset="0"/>
                <a:cs typeface="Times New Roman" pitchFamily="18" charset="0"/>
              </a:rPr>
              <a:t>Для того, чтобы гимнастика приносила свои результаты, важно соблюдать ряд правил. </a:t>
            </a:r>
            <a:r>
              <a:rPr lang="ru-RU" sz="1600" b="1" dirty="0" smtClean="0">
                <a:latin typeface="Times New Roman" pitchFamily="18" charset="0"/>
                <a:cs typeface="Times New Roman" pitchFamily="18" charset="0"/>
              </a:rPr>
              <a:t>Нельзя заставлять ребенка заниматься. Ему должно быть интересно. Это можно сделать, включив фоном приятную музыку, позвав на занятие любимую игрушку и выполняя упражнения виде игры. Обязательно надо хвалить ребенка за успехи.</a:t>
            </a:r>
            <a:r>
              <a:rPr lang="ru-RU" sz="1600" dirty="0" smtClean="0">
                <a:latin typeface="Times New Roman" pitchFamily="18" charset="0"/>
                <a:cs typeface="Times New Roman" pitchFamily="18" charset="0"/>
              </a:rPr>
              <a:t> Гимнастику не стоит проводить чаще 2-3 раз в день. </a:t>
            </a:r>
            <a:r>
              <a:rPr lang="ru-RU" sz="1600" u="sng" dirty="0" smtClean="0">
                <a:latin typeface="Times New Roman" pitchFamily="18" charset="0"/>
                <a:cs typeface="Times New Roman" pitchFamily="18" charset="0"/>
              </a:rPr>
              <a:t>Артикуляционный комплекс выполняется ежедневно, не дольше 10-12 минут. </a:t>
            </a:r>
            <a:r>
              <a:rPr lang="ru-RU" sz="1600" dirty="0" smtClean="0">
                <a:latin typeface="Times New Roman" pitchFamily="18" charset="0"/>
                <a:cs typeface="Times New Roman" pitchFamily="18" charset="0"/>
              </a:rPr>
              <a:t>В занятии может быть 3-4 уже отработанных упражнения и одно новое. Для самых первых занятий не надо делать более 2-3 упражнений. Не нужно повторять артикуляционное движение более 5 раз за подход. </a:t>
            </a:r>
            <a:r>
              <a:rPr lang="ru-RU" sz="1600" u="sng" dirty="0" smtClean="0">
                <a:latin typeface="Times New Roman" pitchFamily="18" charset="0"/>
                <a:cs typeface="Times New Roman" pitchFamily="18" charset="0"/>
              </a:rPr>
              <a:t>Упражнения выполняются перед зеркалом, чтобы ребенок видел себя и движения своих губ и языка.</a:t>
            </a:r>
            <a:r>
              <a:rPr lang="ru-RU" sz="1600" dirty="0" smtClean="0">
                <a:latin typeface="Times New Roman" pitchFamily="18" charset="0"/>
                <a:cs typeface="Times New Roman" pitchFamily="18" charset="0"/>
              </a:rPr>
              <a:t> Взрослому надо стоять/сидеть за ребенком перед зеркалом или находиться напротив малыша (если зеркало совсем маленькое). Сперва упражнение делает взрослый, а ребенок за ним повторяет. Затем малыш выполняет его самостоятельно. Упражнения в комплексе даются от простого к сложному. Родитель контролирует правильность выполнения движений. При необходимости можно помочь малышу — например, подвинуть язык  в сторону ложкой или другим безопасным предметом. В артикуляционный комплекс нужно включить и </a:t>
            </a:r>
            <a:r>
              <a:rPr lang="ru-RU" sz="1600" b="1" dirty="0" smtClean="0">
                <a:latin typeface="Times New Roman" pitchFamily="18" charset="0"/>
                <a:cs typeface="Times New Roman" pitchFamily="18" charset="0"/>
              </a:rPr>
              <a:t>динамически</a:t>
            </a:r>
            <a:r>
              <a:rPr lang="ru-RU" sz="1600" dirty="0" smtClean="0">
                <a:latin typeface="Times New Roman" pitchFamily="18" charset="0"/>
                <a:cs typeface="Times New Roman" pitchFamily="18" charset="0"/>
              </a:rPr>
              <a:t>е, и </a:t>
            </a:r>
            <a:r>
              <a:rPr lang="ru-RU" sz="1600" b="1" dirty="0" smtClean="0">
                <a:latin typeface="Times New Roman" pitchFamily="18" charset="0"/>
                <a:cs typeface="Times New Roman" pitchFamily="18" charset="0"/>
              </a:rPr>
              <a:t>статические</a:t>
            </a:r>
            <a:r>
              <a:rPr lang="ru-RU" sz="1600" dirty="0" smtClean="0">
                <a:latin typeface="Times New Roman" pitchFamily="18" charset="0"/>
                <a:cs typeface="Times New Roman" pitchFamily="18" charset="0"/>
              </a:rPr>
              <a:t> упражнения. При выполнении статических упражнений надо держать губы, язык или щеки в определенном положении 5-10 счетов.</a:t>
            </a:r>
            <a:endParaRPr lang="ru-RU" sz="1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4">
                    <a:lumMod val="75000"/>
                  </a:schemeClr>
                </a:solidFill>
              </a:rPr>
              <a:t>Комплекс для развития мышц губ</a:t>
            </a:r>
            <a:endParaRPr lang="ru-RU" dirty="0">
              <a:solidFill>
                <a:schemeClr val="accent4">
                  <a:lumMod val="75000"/>
                </a:schemeClr>
              </a:solidFill>
            </a:endParaRPr>
          </a:p>
        </p:txBody>
      </p:sp>
      <p:sp>
        <p:nvSpPr>
          <p:cNvPr id="4" name="Прямоугольник 3"/>
          <p:cNvSpPr/>
          <p:nvPr/>
        </p:nvSpPr>
        <p:spPr>
          <a:xfrm>
            <a:off x="1142976" y="1714488"/>
            <a:ext cx="7358114" cy="3970318"/>
          </a:xfrm>
          <a:prstGeom prst="rect">
            <a:avLst/>
          </a:prstGeom>
        </p:spPr>
        <p:txBody>
          <a:bodyPr wrap="square">
            <a:spAutoFit/>
          </a:bodyPr>
          <a:lstStyle/>
          <a:p>
            <a:pPr fontAlgn="base"/>
            <a:r>
              <a:rPr lang="ru-RU" b="1" dirty="0" smtClean="0">
                <a:latin typeface="Times New Roman" pitchFamily="18" charset="0"/>
                <a:cs typeface="Times New Roman" pitchFamily="18" charset="0"/>
              </a:rPr>
              <a:t>«Улыбка</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Надо растянуть губы в улыбке и удерживать их в таком положении. </a:t>
            </a:r>
            <a:endParaRPr lang="ru-RU" dirty="0" smtClean="0">
              <a:latin typeface="Times New Roman" pitchFamily="18" charset="0"/>
              <a:cs typeface="Times New Roman" pitchFamily="18" charset="0"/>
            </a:endParaRPr>
          </a:p>
          <a:p>
            <a:pPr fontAlgn="base"/>
            <a:r>
              <a:rPr lang="ru-RU" b="1" dirty="0" smtClean="0">
                <a:latin typeface="Times New Roman" pitchFamily="18" charset="0"/>
                <a:cs typeface="Times New Roman" pitchFamily="18" charset="0"/>
              </a:rPr>
              <a:t>«</a:t>
            </a:r>
            <a:r>
              <a:rPr lang="ru-RU" b="1" dirty="0">
                <a:latin typeface="Times New Roman" pitchFamily="18" charset="0"/>
                <a:cs typeface="Times New Roman" pitchFamily="18" charset="0"/>
              </a:rPr>
              <a:t>Улыбка зайчика». </a:t>
            </a:r>
            <a:r>
              <a:rPr lang="ru-RU" dirty="0">
                <a:latin typeface="Times New Roman" pitchFamily="18" charset="0"/>
                <a:cs typeface="Times New Roman" pitchFamily="18" charset="0"/>
              </a:rPr>
              <a:t>Ребенок может представить, что он зайчик, который грызет морковку передними зубами. Затем пусть «зайчик» улыбнется так, чтобы были видны все зубы. При этом верхняя челюсть стоит на нижней, не перекрывая ее. </a:t>
            </a:r>
            <a:endParaRPr lang="ru-RU" dirty="0" smtClean="0">
              <a:latin typeface="Times New Roman" pitchFamily="18" charset="0"/>
              <a:cs typeface="Times New Roman" pitchFamily="18" charset="0"/>
            </a:endParaRPr>
          </a:p>
          <a:p>
            <a:pPr fontAlgn="base"/>
            <a:r>
              <a:rPr lang="ru-RU" b="1" dirty="0" smtClean="0">
                <a:latin typeface="Times New Roman" pitchFamily="18" charset="0"/>
                <a:cs typeface="Times New Roman" pitchFamily="18" charset="0"/>
              </a:rPr>
              <a:t>«</a:t>
            </a:r>
            <a:r>
              <a:rPr lang="ru-RU" b="1" dirty="0">
                <a:latin typeface="Times New Roman" pitchFamily="18" charset="0"/>
                <a:cs typeface="Times New Roman" pitchFamily="18" charset="0"/>
              </a:rPr>
              <a:t>Трубочка». </a:t>
            </a:r>
            <a:r>
              <a:rPr lang="ru-RU" dirty="0">
                <a:latin typeface="Times New Roman" pitchFamily="18" charset="0"/>
                <a:cs typeface="Times New Roman" pitchFamily="18" charset="0"/>
              </a:rPr>
              <a:t>Губы вытягиваются вперед трубочкой, как будто это хобот слона или трубочка</a:t>
            </a:r>
            <a:r>
              <a:rPr lang="ru-RU" dirty="0" smtClean="0">
                <a:latin typeface="Times New Roman" pitchFamily="18" charset="0"/>
                <a:cs typeface="Times New Roman" pitchFamily="18" charset="0"/>
              </a:rPr>
              <a:t>.</a:t>
            </a:r>
          </a:p>
          <a:p>
            <a:pPr fontAlgn="base"/>
            <a:r>
              <a:rPr lang="ru-RU" dirty="0" smtClean="0">
                <a:latin typeface="Times New Roman" pitchFamily="18" charset="0"/>
                <a:cs typeface="Times New Roman" pitchFamily="18" charset="0"/>
              </a:rPr>
              <a:t> </a:t>
            </a:r>
            <a:r>
              <a:rPr lang="ru-RU" b="1" dirty="0">
                <a:latin typeface="Times New Roman" pitchFamily="18" charset="0"/>
                <a:cs typeface="Times New Roman" pitchFamily="18" charset="0"/>
              </a:rPr>
              <a:t>«Бублик». </a:t>
            </a:r>
            <a:r>
              <a:rPr lang="ru-RU" dirty="0">
                <a:latin typeface="Times New Roman" pitchFamily="18" charset="0"/>
                <a:cs typeface="Times New Roman" pitchFamily="18" charset="0"/>
              </a:rPr>
              <a:t>Зубы сомкнуты, губы округлены и вытянуты вперед. Важно, чтобы было видно и верхние, и нижние резцы. </a:t>
            </a:r>
            <a:endParaRPr lang="ru-RU" dirty="0" smtClean="0">
              <a:latin typeface="Times New Roman" pitchFamily="18" charset="0"/>
              <a:cs typeface="Times New Roman" pitchFamily="18" charset="0"/>
            </a:endParaRPr>
          </a:p>
          <a:p>
            <a:pPr fontAlgn="base"/>
            <a:r>
              <a:rPr lang="ru-RU" b="1" dirty="0" smtClean="0">
                <a:latin typeface="Times New Roman" pitchFamily="18" charset="0"/>
                <a:cs typeface="Times New Roman" pitchFamily="18" charset="0"/>
              </a:rPr>
              <a:t>«</a:t>
            </a:r>
            <a:r>
              <a:rPr lang="ru-RU" b="1" dirty="0">
                <a:latin typeface="Times New Roman" pitchFamily="18" charset="0"/>
                <a:cs typeface="Times New Roman" pitchFamily="18" charset="0"/>
              </a:rPr>
              <a:t>Буря». </a:t>
            </a:r>
            <a:r>
              <a:rPr lang="ru-RU" dirty="0">
                <a:latin typeface="Times New Roman" pitchFamily="18" charset="0"/>
                <a:cs typeface="Times New Roman" pitchFamily="18" charset="0"/>
              </a:rPr>
              <a:t>Надо дуть сильной струей выдыхаемого воздуха через трубочку в стакан с водой. Получится «шторм». </a:t>
            </a:r>
            <a:endParaRPr lang="ru-RU" dirty="0" smtClean="0">
              <a:latin typeface="Times New Roman" pitchFamily="18" charset="0"/>
              <a:cs typeface="Times New Roman" pitchFamily="18" charset="0"/>
            </a:endParaRPr>
          </a:p>
          <a:p>
            <a:pPr fontAlgn="base"/>
            <a:r>
              <a:rPr lang="ru-RU" b="1" dirty="0" smtClean="0">
                <a:latin typeface="Times New Roman" pitchFamily="18" charset="0"/>
                <a:cs typeface="Times New Roman" pitchFamily="18" charset="0"/>
              </a:rPr>
              <a:t>«</a:t>
            </a:r>
            <a:r>
              <a:rPr lang="ru-RU" b="1" dirty="0">
                <a:latin typeface="Times New Roman" pitchFamily="18" charset="0"/>
                <a:cs typeface="Times New Roman" pitchFamily="18" charset="0"/>
              </a:rPr>
              <a:t>Художник». </a:t>
            </a:r>
            <a:r>
              <a:rPr lang="ru-RU" dirty="0">
                <a:latin typeface="Times New Roman" pitchFamily="18" charset="0"/>
                <a:cs typeface="Times New Roman" pitchFamily="18" charset="0"/>
              </a:rPr>
              <a:t>Удерживая губами карандаш, нужно «нарисовать» круг или квадрат </a:t>
            </a:r>
            <a:r>
              <a:rPr lang="ru-RU" dirty="0" smtClean="0">
                <a:latin typeface="Times New Roman" pitchFamily="18" charset="0"/>
                <a:cs typeface="Times New Roman" pitchFamily="18" charset="0"/>
              </a:rPr>
              <a:t>в воздухе.</a:t>
            </a:r>
            <a:endParaRPr lang="ru-RU"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g5"/>
          <p:cNvPicPr>
            <a:picLocks noChangeAspect="1" noChangeArrowheads="1"/>
          </p:cNvPicPr>
          <p:nvPr/>
        </p:nvPicPr>
        <p:blipFill>
          <a:blip r:embed="rId2"/>
          <a:srcRect/>
          <a:stretch>
            <a:fillRect/>
          </a:stretch>
        </p:blipFill>
        <p:spPr bwMode="auto">
          <a:xfrm>
            <a:off x="428596" y="428604"/>
            <a:ext cx="8429684" cy="621510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4">
                    <a:lumMod val="75000"/>
                  </a:schemeClr>
                </a:solidFill>
              </a:rPr>
              <a:t>Комплекс для развития мышц языка</a:t>
            </a:r>
            <a:endParaRPr lang="ru-RU" dirty="0">
              <a:solidFill>
                <a:schemeClr val="accent4">
                  <a:lumMod val="75000"/>
                </a:schemeClr>
              </a:solidFill>
            </a:endParaRPr>
          </a:p>
        </p:txBody>
      </p:sp>
      <p:sp>
        <p:nvSpPr>
          <p:cNvPr id="3" name="Прямоугольник 2"/>
          <p:cNvSpPr/>
          <p:nvPr/>
        </p:nvSpPr>
        <p:spPr>
          <a:xfrm>
            <a:off x="857224" y="1857363"/>
            <a:ext cx="7429552" cy="3693319"/>
          </a:xfrm>
          <a:prstGeom prst="rect">
            <a:avLst/>
          </a:prstGeom>
        </p:spPr>
        <p:txBody>
          <a:bodyPr wrap="square">
            <a:spAutoFit/>
          </a:bodyPr>
          <a:lstStyle/>
          <a:p>
            <a:r>
              <a:rPr lang="ru-RU" b="1" dirty="0" smtClean="0">
                <a:latin typeface="Times New Roman" pitchFamily="18" charset="0"/>
                <a:cs typeface="Times New Roman" pitchFamily="18" charset="0"/>
              </a:rPr>
              <a:t>«Чашечка». </a:t>
            </a:r>
            <a:r>
              <a:rPr lang="ru-RU" dirty="0" smtClean="0">
                <a:latin typeface="Times New Roman" pitchFamily="18" charset="0"/>
                <a:cs typeface="Times New Roman" pitchFamily="18" charset="0"/>
              </a:rPr>
              <a:t>Нужно широко раскрыть рот, как можно дальше высунуть язык и загнуть его по направлению к себе так, чтобы он не коснулся зубов. </a:t>
            </a:r>
          </a:p>
          <a:p>
            <a:r>
              <a:rPr lang="ru-RU" b="1" dirty="0" smtClean="0">
                <a:latin typeface="Times New Roman" pitchFamily="18" charset="0"/>
                <a:cs typeface="Times New Roman" pitchFamily="18" charset="0"/>
              </a:rPr>
              <a:t>«Лопата». </a:t>
            </a:r>
            <a:r>
              <a:rPr lang="ru-RU" dirty="0" smtClean="0">
                <a:latin typeface="Times New Roman" pitchFamily="18" charset="0"/>
                <a:cs typeface="Times New Roman" pitchFamily="18" charset="0"/>
              </a:rPr>
              <a:t>Полностью расслабленный язык высунуть изо рта и удерживать на нижней губе. </a:t>
            </a:r>
          </a:p>
          <a:p>
            <a:r>
              <a:rPr lang="ru-RU" b="1" dirty="0" smtClean="0">
                <a:latin typeface="Times New Roman" pitchFamily="18" charset="0"/>
                <a:cs typeface="Times New Roman" pitchFamily="18" charset="0"/>
              </a:rPr>
              <a:t>«Жало». </a:t>
            </a:r>
            <a:r>
              <a:rPr lang="ru-RU" dirty="0" smtClean="0">
                <a:latin typeface="Times New Roman" pitchFamily="18" charset="0"/>
                <a:cs typeface="Times New Roman" pitchFamily="18" charset="0"/>
              </a:rPr>
              <a:t>Напряженный язык резко выдвигается вперед, как жало пчелы. </a:t>
            </a:r>
            <a:r>
              <a:rPr lang="ru-RU" b="1" dirty="0" smtClean="0">
                <a:latin typeface="Times New Roman" pitchFamily="18" charset="0"/>
                <a:cs typeface="Times New Roman" pitchFamily="18" charset="0"/>
              </a:rPr>
              <a:t>«Футбол». </a:t>
            </a:r>
            <a:r>
              <a:rPr lang="ru-RU" dirty="0" smtClean="0">
                <a:latin typeface="Times New Roman" pitchFamily="18" charset="0"/>
                <a:cs typeface="Times New Roman" pitchFamily="18" charset="0"/>
              </a:rPr>
              <a:t>С закрытым ртом надо упираться языком поочередно в правую и левую щеки, в зубы, в нёбо и т.д. </a:t>
            </a:r>
          </a:p>
          <a:p>
            <a:r>
              <a:rPr lang="ru-RU" b="1" dirty="0" smtClean="0">
                <a:latin typeface="Times New Roman" pitchFamily="18" charset="0"/>
                <a:cs typeface="Times New Roman" pitchFamily="18" charset="0"/>
              </a:rPr>
              <a:t>«Маятник». </a:t>
            </a:r>
            <a:r>
              <a:rPr lang="ru-RU" dirty="0" smtClean="0">
                <a:latin typeface="Times New Roman" pitchFamily="18" charset="0"/>
                <a:cs typeface="Times New Roman" pitchFamily="18" charset="0"/>
              </a:rPr>
              <a:t>Высунуть язык и водить напряженным языком вправо и влево, как маятник часов. </a:t>
            </a:r>
          </a:p>
          <a:p>
            <a:r>
              <a:rPr lang="ru-RU" b="1" dirty="0" smtClean="0">
                <a:latin typeface="Times New Roman" pitchFamily="18" charset="0"/>
                <a:cs typeface="Times New Roman" pitchFamily="18" charset="0"/>
              </a:rPr>
              <a:t>«Чистим зубы». </a:t>
            </a:r>
            <a:r>
              <a:rPr lang="ru-RU" dirty="0" smtClean="0">
                <a:latin typeface="Times New Roman" pitchFamily="18" charset="0"/>
                <a:cs typeface="Times New Roman" pitchFamily="18" charset="0"/>
              </a:rPr>
              <a:t>С закрытым ртом надо «почистить» верхние и нижние зубы. </a:t>
            </a:r>
          </a:p>
          <a:p>
            <a:r>
              <a:rPr lang="ru-RU" b="1" dirty="0" smtClean="0">
                <a:latin typeface="Times New Roman" pitchFamily="18" charset="0"/>
                <a:cs typeface="Times New Roman" pitchFamily="18" charset="0"/>
              </a:rPr>
              <a:t>«Лошадка». </a:t>
            </a:r>
            <a:r>
              <a:rPr lang="ru-RU" dirty="0" smtClean="0">
                <a:latin typeface="Times New Roman" pitchFamily="18" charset="0"/>
                <a:cs typeface="Times New Roman" pitchFamily="18" charset="0"/>
              </a:rPr>
              <a:t>Изобразить языком, как цокает копытами лошадь.</a:t>
            </a:r>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g5"/>
          <p:cNvPicPr>
            <a:picLocks noChangeAspect="1" noChangeArrowheads="1"/>
          </p:cNvPicPr>
          <p:nvPr/>
        </p:nvPicPr>
        <p:blipFill>
          <a:blip r:embed="rId2"/>
          <a:srcRect/>
          <a:stretch>
            <a:fillRect/>
          </a:stretch>
        </p:blipFill>
        <p:spPr bwMode="auto">
          <a:xfrm>
            <a:off x="428596" y="428604"/>
            <a:ext cx="8358246" cy="61436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4">
                    <a:lumMod val="75000"/>
                  </a:schemeClr>
                </a:solidFill>
              </a:rPr>
              <a:t>Комплекс для развития мышц щёк</a:t>
            </a:r>
            <a:endParaRPr lang="ru-RU" dirty="0">
              <a:solidFill>
                <a:schemeClr val="accent4">
                  <a:lumMod val="75000"/>
                </a:schemeClr>
              </a:solidFill>
            </a:endParaRPr>
          </a:p>
        </p:txBody>
      </p:sp>
      <p:sp>
        <p:nvSpPr>
          <p:cNvPr id="3" name="Прямоугольник 2"/>
          <p:cNvSpPr/>
          <p:nvPr/>
        </p:nvSpPr>
        <p:spPr>
          <a:xfrm>
            <a:off x="714348" y="1997838"/>
            <a:ext cx="8001056" cy="2031325"/>
          </a:xfrm>
          <a:prstGeom prst="rect">
            <a:avLst/>
          </a:prstGeom>
        </p:spPr>
        <p:txBody>
          <a:bodyPr wrap="square">
            <a:spAutoFit/>
          </a:bodyPr>
          <a:lstStyle/>
          <a:p>
            <a:r>
              <a:rPr lang="ru-RU" b="1" dirty="0" smtClean="0">
                <a:latin typeface="Times New Roman" pitchFamily="18" charset="0"/>
                <a:cs typeface="Times New Roman" pitchFamily="18" charset="0"/>
              </a:rPr>
              <a:t> «Сытый хомячок». </a:t>
            </a:r>
            <a:r>
              <a:rPr lang="ru-RU" dirty="0" smtClean="0">
                <a:latin typeface="Times New Roman" pitchFamily="18" charset="0"/>
                <a:cs typeface="Times New Roman" pitchFamily="18" charset="0"/>
              </a:rPr>
              <a:t>Набирается полный рот воздуха, надуваются щеки и удерживаются в таком положении. Можно надувать попеременно правую и левую щеки. </a:t>
            </a:r>
          </a:p>
          <a:p>
            <a:r>
              <a:rPr lang="ru-RU" b="1" dirty="0" smtClean="0">
                <a:latin typeface="Times New Roman" pitchFamily="18" charset="0"/>
                <a:cs typeface="Times New Roman" pitchFamily="18" charset="0"/>
              </a:rPr>
              <a:t>«Голодный хомячок». </a:t>
            </a:r>
            <a:r>
              <a:rPr lang="ru-RU" dirty="0" smtClean="0">
                <a:latin typeface="Times New Roman" pitchFamily="18" charset="0"/>
                <a:cs typeface="Times New Roman" pitchFamily="18" charset="0"/>
              </a:rPr>
              <a:t>Нужно втянуть щеки внутрь. На первых порах можно помочь ребенку руками. </a:t>
            </a:r>
          </a:p>
          <a:p>
            <a:r>
              <a:rPr lang="ru-RU" b="1" dirty="0" smtClean="0">
                <a:latin typeface="Times New Roman" pitchFamily="18" charset="0"/>
                <a:cs typeface="Times New Roman" pitchFamily="18" charset="0"/>
              </a:rPr>
              <a:t>«Лопнувший шарик». </a:t>
            </a:r>
            <a:r>
              <a:rPr lang="ru-RU" dirty="0" smtClean="0">
                <a:latin typeface="Times New Roman" pitchFamily="18" charset="0"/>
                <a:cs typeface="Times New Roman" pitchFamily="18" charset="0"/>
              </a:rPr>
              <a:t>Губы плотно сомкнуты, зубы разомкнуты. Щеки надуть. Затем хлопнуть по ним ладонями. </a:t>
            </a:r>
            <a:endParaRPr lang="ru-RU"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1198</Words>
  <Application>Microsoft Office PowerPoint</Application>
  <PresentationFormat>Экран (4:3)</PresentationFormat>
  <Paragraphs>99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Обычная</vt:lpstr>
      <vt:lpstr>  МУНИЦИПАЛЬНОЕ БЮДЖЕТНОЕ  ОБРАЗОВАТЕЛЬНОЕ УЧРЕЖДЕНИЕ «МАРФИНСКАЯ СОШ» ДОШКОЛЬНОЕ ОТДЕЛЕНИЕ «КОЛОСОК» ГОРОДСКОГО ОКРУГА МЫТИЩИ МОСКОВСКОЙ ОБЛАСТИ     </vt:lpstr>
      <vt:lpstr>Слайд 2</vt:lpstr>
      <vt:lpstr>  Что такое артикуляционная гимнастика для детей  </vt:lpstr>
      <vt:lpstr>Правила проведения артикуляционной гимнастики</vt:lpstr>
      <vt:lpstr>Комплекс для развития мышц губ</vt:lpstr>
      <vt:lpstr>Слайд 6</vt:lpstr>
      <vt:lpstr>Комплекс для развития мышц языка</vt:lpstr>
      <vt:lpstr>Слайд 8</vt:lpstr>
      <vt:lpstr>Комплекс для развития мышц щёк</vt:lpstr>
      <vt:lpstr>Слайд 10</vt:lpstr>
      <vt:lpstr>Артикуляционная гимнастика по возрастам</vt:lpstr>
      <vt:lpstr>Слайд 12</vt:lpstr>
      <vt:lpstr>Слайд 13</vt:lpstr>
      <vt:lpstr>Артикуляционная гимнастика в стихах</vt:lpstr>
      <vt:lpstr>Слайд 15</vt:lpstr>
      <vt:lpstr>Книжки для родителей с артикуляционной гимнастикой</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Наталья</cp:lastModifiedBy>
  <cp:revision>18</cp:revision>
  <dcterms:created xsi:type="dcterms:W3CDTF">2020-05-18T09:47:47Z</dcterms:created>
  <dcterms:modified xsi:type="dcterms:W3CDTF">2024-06-15T05:28:36Z</dcterms:modified>
</cp:coreProperties>
</file>