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71" r:id="rId5"/>
    <p:sldId id="261" r:id="rId6"/>
    <p:sldId id="262" r:id="rId7"/>
    <p:sldId id="263" r:id="rId8"/>
    <p:sldId id="264" r:id="rId9"/>
    <p:sldId id="272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5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B6B27-A6C8-4021-979A-67F4140032C4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BD9E7-85F6-4AE7-A2AC-95C4810A1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8D30E-5A2F-48A1-B517-660D802F7435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EB9D-E511-407D-8452-8A2C50899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E2AC3-8F35-45E6-9540-BF8648A423B0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64315-CDBF-43C9-BD50-BF85DE645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0B1B-4E2B-497C-8BAB-93D3B2D6EA7B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1C09B-55DD-4E78-AFA0-C65B3DCB9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C3540-B409-4696-A3DA-B84FE96C3B2C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7189D-D686-44E3-A0B9-7F528CC61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44CEE-4A20-4303-B3E6-6F8E3339BD4E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043DB-69F6-40F4-95FD-6556083BE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7C850-464F-4E52-AB04-46A5CC18406B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C14D-7CDD-4A45-9896-65540FDCE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2FA5-0171-4D73-86DB-60A71AE3300A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B468F-1E42-47FC-ACF3-7B1649937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EBFFA-8ACE-4401-AB77-0E2B4E146A8F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4052C-A8B6-4934-8886-1345E573B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850F0-D7CB-4CC5-8912-A1C5AE1208F9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4CA72-BD8D-4A23-A28F-C8D8B852A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E3A05-C95F-4311-8376-374C46674EC1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60B52-D93E-45FC-A789-79E9CB2AC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D45DF-EE28-489E-B949-4C9FE5A19DEB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E818E-2AF0-4921-80A7-4C7CC9552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F04B6-99D4-4BD1-BDF6-2672A16902A4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4A7C0-AEC6-4C68-93BD-4A1266B9D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36026-3B1A-4C26-B5DC-8FED1A55D6FB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BEB9C-18EB-4611-A4C4-B697DD1D3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C5A7-B356-4F90-8D44-10DD58721465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C9EA0-44BA-438F-AED7-363CB71C4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84C37-1549-4C09-B870-004CD36D42A9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AFC76-20B6-4670-9C8A-59E2EB120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753B-DD2F-416B-9901-86A5E9BE75D2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03AB-514B-4245-AF87-F1D90A236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B944E75-E3C0-493A-932D-754BF9C1A3C9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2820FD8A-330D-4F17-BB45-268192CDD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694" r:id="rId7"/>
    <p:sldLayoutId id="2147483701" r:id="rId8"/>
    <p:sldLayoutId id="2147483693" r:id="rId9"/>
    <p:sldLayoutId id="2147483692" r:id="rId10"/>
    <p:sldLayoutId id="2147483702" r:id="rId11"/>
    <p:sldLayoutId id="2147483703" r:id="rId12"/>
    <p:sldLayoutId id="2147483691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2"/>
          <p:cNvSpPr>
            <a:spLocks noChangeArrowheads="1"/>
          </p:cNvSpPr>
          <p:nvPr/>
        </p:nvSpPr>
        <p:spPr bwMode="auto">
          <a:xfrm>
            <a:off x="2603500" y="1782763"/>
            <a:ext cx="7532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Georgia" pitchFamily="18" charset="0"/>
              </a:rPr>
              <a:t>Технология исследовательской деятельности</a:t>
            </a:r>
          </a:p>
          <a:p>
            <a:r>
              <a:rPr lang="ru-RU" sz="2400">
                <a:solidFill>
                  <a:srgbClr val="C00000"/>
                </a:solidFill>
                <a:latin typeface="Georgia" pitchFamily="18" charset="0"/>
              </a:rPr>
              <a:t>в процессе развития дошкольников в</a:t>
            </a:r>
          </a:p>
          <a:p>
            <a:r>
              <a:rPr lang="ru-RU" sz="2400">
                <a:solidFill>
                  <a:srgbClr val="C00000"/>
                </a:solidFill>
                <a:latin typeface="Georgia" pitchFamily="18" charset="0"/>
              </a:rPr>
              <a:t>условиях реализации ФГОС в ДО.</a:t>
            </a:r>
          </a:p>
        </p:txBody>
      </p:sp>
      <p:sp>
        <p:nvSpPr>
          <p:cNvPr id="19458" name="AutoShape 4" descr="https://1.bp.blogspot.com/-SrnkvgRlMlw/YDujRSq0ePI/AAAAAAAAApI/3UqfneiHZFcNAqscqniKWaSroX8yc4UfwCLcBGAsYHQ/s1600/5d5d5d97ca14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aramond" pitchFamily="18" charset="0"/>
            </a:endParaRPr>
          </a:p>
        </p:txBody>
      </p:sp>
      <p:pic>
        <p:nvPicPr>
          <p:cNvPr id="19459" name="Picture 6" descr="https://avatars.mds.yandex.net/i?id=3673679404f64751ca613b2fca8d214d65796ec7-10700817-images-thumbs&amp;n=13"/>
          <p:cNvPicPr>
            <a:picLocks noChangeAspect="1" noChangeArrowheads="1"/>
          </p:cNvPicPr>
          <p:nvPr/>
        </p:nvPicPr>
        <p:blipFill>
          <a:blip r:embed="rId2"/>
          <a:srcRect l="21683" r="15607"/>
          <a:stretch>
            <a:fillRect/>
          </a:stretch>
        </p:blipFill>
        <p:spPr bwMode="auto">
          <a:xfrm>
            <a:off x="657225" y="1349375"/>
            <a:ext cx="1535113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1"/>
          <p:cNvSpPr>
            <a:spLocks noChangeArrowheads="1"/>
          </p:cNvSpPr>
          <p:nvPr/>
        </p:nvSpPr>
        <p:spPr bwMode="auto">
          <a:xfrm>
            <a:off x="792163" y="690563"/>
            <a:ext cx="10753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b="1">
                <a:solidFill>
                  <a:srgbClr val="CC0000"/>
                </a:solidFill>
                <a:latin typeface="Garamond" pitchFamily="18" charset="0"/>
              </a:rPr>
              <a:t>« Марфинская  средняя общеобразовательная школа» дошкольное отделение Федоскино</a:t>
            </a:r>
          </a:p>
          <a:p>
            <a:pPr algn="ctr"/>
            <a:r>
              <a:rPr lang="ru-RU" b="1">
                <a:solidFill>
                  <a:srgbClr val="CC0000"/>
                </a:solidFill>
                <a:latin typeface="Garamond" pitchFamily="18" charset="0"/>
              </a:rPr>
              <a:t>городского округа Мытищи</a:t>
            </a:r>
            <a:r>
              <a:rPr lang="ru-RU">
                <a:solidFill>
                  <a:srgbClr val="CC0000"/>
                </a:solidFill>
                <a:latin typeface="Garamond" pitchFamily="18" charset="0"/>
              </a:rPr>
              <a:t>.</a:t>
            </a:r>
          </a:p>
        </p:txBody>
      </p:sp>
      <p:pic>
        <p:nvPicPr>
          <p:cNvPr id="19461" name="Picture 2" descr="https://ndou119rzd.ru/wp-content/uploads/2022/11/soln-news-14112022.jpg"/>
          <p:cNvPicPr>
            <a:picLocks noChangeAspect="1" noChangeArrowheads="1"/>
          </p:cNvPicPr>
          <p:nvPr/>
        </p:nvPicPr>
        <p:blipFill>
          <a:blip r:embed="rId3"/>
          <a:srcRect l="903" t="4922" r="2332" b="6441"/>
          <a:stretch>
            <a:fillRect/>
          </a:stretch>
        </p:blipFill>
        <p:spPr bwMode="auto">
          <a:xfrm>
            <a:off x="8015288" y="2886075"/>
            <a:ext cx="3690937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https://idei.club/raznoe/uploads/posts/2023-05/thumbs/1685135767_idei-club-p-eksperimentalnii-ugolok-v-detskom-sadu-pin-6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997200"/>
            <a:ext cx="3976688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352925" y="4645025"/>
            <a:ext cx="368935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ru-RU" sz="1600" b="1">
                <a:solidFill>
                  <a:srgbClr val="CC0000"/>
                </a:solidFill>
              </a:rPr>
              <a:t>Воспитатель МБОУ «Марфинская СОШ» ДО Федоскино</a:t>
            </a:r>
          </a:p>
          <a:p>
            <a:pPr defTabSz="914400"/>
            <a:r>
              <a:rPr lang="ru-RU" sz="1600" b="1">
                <a:solidFill>
                  <a:srgbClr val="CC0000"/>
                </a:solidFill>
              </a:rPr>
              <a:t> Сурова Полина Михайловна</a:t>
            </a:r>
          </a:p>
          <a:p>
            <a:pPr defTabSz="914400">
              <a:spcBef>
                <a:spcPct val="50000"/>
              </a:spcBef>
            </a:pPr>
            <a:endParaRPr lang="ru-RU" sz="1600" b="1">
              <a:solidFill>
                <a:srgbClr val="CC00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1038225" y="481013"/>
            <a:ext cx="10353675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                      Алгоритм исследовательской деятельности</a:t>
            </a:r>
          </a:p>
          <a:p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                 соответствует алгоритму научного исследования:</a:t>
            </a:r>
          </a:p>
          <a:p>
            <a:r>
              <a:rPr lang="ru-RU" sz="2200" dirty="0">
                <a:solidFill>
                  <a:srgbClr val="C00000"/>
                </a:solidFill>
                <a:latin typeface="Georgia" pitchFamily="18" charset="0"/>
              </a:rPr>
              <a:t></a:t>
            </a:r>
            <a:r>
              <a:rPr lang="ru-RU" sz="2200" dirty="0">
                <a:solidFill>
                  <a:srgbClr val="1A1A1A"/>
                </a:solidFill>
                <a:latin typeface="Georgia" pitchFamily="18" charset="0"/>
              </a:rPr>
              <a:t> Постановка исследовательской задачи в виде проблемной</a:t>
            </a:r>
          </a:p>
          <a:p>
            <a:r>
              <a:rPr lang="ru-RU" sz="2200" dirty="0">
                <a:solidFill>
                  <a:srgbClr val="1A1A1A"/>
                </a:solidFill>
                <a:latin typeface="Georgia" pitchFamily="18" charset="0"/>
              </a:rPr>
              <a:t>ситуации.</a:t>
            </a:r>
          </a:p>
          <a:p>
            <a:r>
              <a:rPr lang="ru-RU" sz="2200" dirty="0">
                <a:solidFill>
                  <a:srgbClr val="C00000"/>
                </a:solidFill>
                <a:latin typeface="Georgia" pitchFamily="18" charset="0"/>
              </a:rPr>
              <a:t></a:t>
            </a:r>
            <a:r>
              <a:rPr lang="ru-RU" sz="2200" dirty="0">
                <a:solidFill>
                  <a:srgbClr val="1A1A1A"/>
                </a:solidFill>
                <a:latin typeface="Georgia" pitchFamily="18" charset="0"/>
              </a:rPr>
              <a:t> Уточнение правил безопасности.</a:t>
            </a:r>
          </a:p>
          <a:p>
            <a:r>
              <a:rPr lang="ru-RU" sz="2200" dirty="0">
                <a:solidFill>
                  <a:srgbClr val="C00000"/>
                </a:solidFill>
                <a:latin typeface="Georgia" pitchFamily="18" charset="0"/>
              </a:rPr>
              <a:t></a:t>
            </a:r>
            <a:r>
              <a:rPr lang="ru-RU" sz="2200" dirty="0">
                <a:solidFill>
                  <a:srgbClr val="1A1A1A"/>
                </a:solidFill>
                <a:latin typeface="Georgia" pitchFamily="18" charset="0"/>
              </a:rPr>
              <a:t> Уточнение плана исследования.</a:t>
            </a:r>
          </a:p>
          <a:p>
            <a:r>
              <a:rPr lang="ru-RU" sz="2200" dirty="0">
                <a:solidFill>
                  <a:srgbClr val="C00000"/>
                </a:solidFill>
                <a:latin typeface="Georgia" pitchFamily="18" charset="0"/>
              </a:rPr>
              <a:t></a:t>
            </a:r>
            <a:r>
              <a:rPr lang="ru-RU" sz="2200" dirty="0">
                <a:solidFill>
                  <a:srgbClr val="1A1A1A"/>
                </a:solidFill>
                <a:latin typeface="Georgia" pitchFamily="18" charset="0"/>
              </a:rPr>
              <a:t> Выбор оборудования, самостоятельное (или с помощью</a:t>
            </a:r>
          </a:p>
          <a:p>
            <a:r>
              <a:rPr lang="ru-RU" sz="2200" dirty="0">
                <a:solidFill>
                  <a:srgbClr val="1A1A1A"/>
                </a:solidFill>
                <a:latin typeface="Georgia" pitchFamily="18" charset="0"/>
              </a:rPr>
              <a:t>взрослого) его размещение детьми в зоне исследования.</a:t>
            </a:r>
          </a:p>
          <a:p>
            <a:r>
              <a:rPr lang="ru-RU" sz="2200" dirty="0">
                <a:solidFill>
                  <a:srgbClr val="C00000"/>
                </a:solidFill>
                <a:latin typeface="Georgia" pitchFamily="18" charset="0"/>
              </a:rPr>
              <a:t></a:t>
            </a:r>
            <a:r>
              <a:rPr lang="ru-RU" sz="2200" dirty="0">
                <a:solidFill>
                  <a:srgbClr val="1A1A1A"/>
                </a:solidFill>
                <a:latin typeface="Georgia" pitchFamily="18" charset="0"/>
              </a:rPr>
              <a:t> Распределение детей на подгруппы (по желанию детей),</a:t>
            </a:r>
          </a:p>
          <a:p>
            <a:r>
              <a:rPr lang="ru-RU" sz="2200" dirty="0">
                <a:solidFill>
                  <a:srgbClr val="1A1A1A"/>
                </a:solidFill>
                <a:latin typeface="Georgia" pitchFamily="18" charset="0"/>
              </a:rPr>
              <a:t>выбор ведущих, помогающих организовать сверстников.</a:t>
            </a:r>
          </a:p>
          <a:p>
            <a:r>
              <a:rPr lang="ru-RU" sz="2200" dirty="0">
                <a:solidFill>
                  <a:srgbClr val="C00000"/>
                </a:solidFill>
                <a:latin typeface="Georgia" pitchFamily="18" charset="0"/>
              </a:rPr>
              <a:t></a:t>
            </a:r>
            <a:r>
              <a:rPr lang="ru-RU" sz="2200" dirty="0">
                <a:solidFill>
                  <a:srgbClr val="1A1A1A"/>
                </a:solidFill>
                <a:latin typeface="Georgia" pitchFamily="18" charset="0"/>
              </a:rPr>
              <a:t> Организация исследования.</a:t>
            </a:r>
          </a:p>
          <a:p>
            <a:r>
              <a:rPr lang="ru-RU" sz="2200" dirty="0">
                <a:solidFill>
                  <a:srgbClr val="C00000"/>
                </a:solidFill>
                <a:latin typeface="Georgia" pitchFamily="18" charset="0"/>
              </a:rPr>
              <a:t></a:t>
            </a:r>
            <a:r>
              <a:rPr lang="ru-RU" sz="2200" dirty="0">
                <a:solidFill>
                  <a:srgbClr val="1A1A1A"/>
                </a:solidFill>
                <a:latin typeface="Georgia" pitchFamily="18" charset="0"/>
              </a:rPr>
              <a:t> Анализ и обобщение полученных детьми результатов</a:t>
            </a:r>
          </a:p>
          <a:p>
            <a:r>
              <a:rPr lang="ru-RU" sz="2200" dirty="0">
                <a:solidFill>
                  <a:srgbClr val="1A1A1A"/>
                </a:solidFill>
                <a:latin typeface="Georgia" pitchFamily="18" charset="0"/>
              </a:rPr>
              <a:t>экспериментирования.</a:t>
            </a:r>
          </a:p>
        </p:txBody>
      </p:sp>
      <p:pic>
        <p:nvPicPr>
          <p:cNvPr id="28674" name="Picture 4" descr="https://sun9-79.userapi.com/impg/Mreg5elX1lo45apfF4uOfmkrfK_n9lNp0jJ3rw/ejw03bXjzr4.jpg?size=1280x894&amp;quality=95&amp;sign=2507c73d87ff07ea5739f831dbc8a6f9&amp;c_uniq_tag=C4BignMfIFJ4p9qVQa3LQjKyscBW2OEGu8sd3oDzkKc&amp;type=album"/>
          <p:cNvPicPr>
            <a:picLocks noChangeAspect="1" noChangeArrowheads="1"/>
          </p:cNvPicPr>
          <p:nvPr/>
        </p:nvPicPr>
        <p:blipFill>
          <a:blip r:embed="rId2"/>
          <a:srcRect l="11690" t="14844" r="11150" b="10172"/>
          <a:stretch>
            <a:fillRect/>
          </a:stretch>
        </p:blipFill>
        <p:spPr bwMode="auto">
          <a:xfrm>
            <a:off x="8788400" y="4292600"/>
            <a:ext cx="26035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728663" y="682625"/>
            <a:ext cx="10739437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C00000"/>
                </a:solidFill>
                <a:latin typeface="Georgia" pitchFamily="18" charset="0"/>
              </a:rPr>
              <a:t>Для поддержания интереса к исследованиям у детей можно</a:t>
            </a:r>
          </a:p>
          <a:p>
            <a:pPr algn="ctr"/>
            <a:r>
              <a:rPr lang="ru-RU" sz="2400">
                <a:solidFill>
                  <a:srgbClr val="C00000"/>
                </a:solidFill>
                <a:latin typeface="Georgia" pitchFamily="18" charset="0"/>
              </a:rPr>
              <a:t>использовать:</a:t>
            </a:r>
          </a:p>
          <a:p>
            <a:r>
              <a:rPr lang="ru-RU" sz="2000">
                <a:solidFill>
                  <a:srgbClr val="1A1A1A"/>
                </a:solidFill>
                <a:latin typeface="Georgia" pitchFamily="18" charset="0"/>
              </a:rPr>
              <a:t>     Реальные события: яркие природные явления и общественные события.</a:t>
            </a:r>
          </a:p>
          <a:p>
            <a:r>
              <a:rPr lang="ru-RU" sz="2000">
                <a:solidFill>
                  <a:srgbClr val="1A1A1A"/>
                </a:solidFill>
                <a:latin typeface="Georgia" pitchFamily="18" charset="0"/>
              </a:rPr>
              <a:t>События, специально «смоделированные» педагогом: внесение в группу предметов вызывающих интерес и исследовательскую активность («Что это такое? Что с этим делать? Как это действует?»): магнит, коллекция минералов, и т.д.</a:t>
            </a:r>
          </a:p>
          <a:p>
            <a:r>
              <a:rPr lang="ru-RU" sz="2000">
                <a:solidFill>
                  <a:srgbClr val="1A1A1A"/>
                </a:solidFill>
                <a:latin typeface="Georgia" pitchFamily="18" charset="0"/>
              </a:rPr>
              <a:t>  Воображаемые события, происходящие в художественном произведении, которое педагог читает или напоминает детям (например, полет на воздушном шаре персонажей книги Н. Носова «Приключения Незнайки и его друзей »).</a:t>
            </a:r>
          </a:p>
          <a:p>
            <a:r>
              <a:rPr lang="ru-RU" sz="2000">
                <a:solidFill>
                  <a:srgbClr val="1A1A1A"/>
                </a:solidFill>
                <a:latin typeface="Georgia" pitchFamily="18" charset="0"/>
              </a:rPr>
              <a:t>     Стимулом к исследованию могут быть события, происходящие в жизни группы, (например, кто-то принес свою коллекцию, и все, вслед за ним, увлеклись динозаврами, марками, сбором красивых камней и т. п.).</a:t>
            </a:r>
          </a:p>
          <a:p>
            <a:r>
              <a:rPr lang="ru-RU" sz="2000">
                <a:solidFill>
                  <a:srgbClr val="1A1A1A"/>
                </a:solidFill>
                <a:latin typeface="Georgia" pitchFamily="18" charset="0"/>
              </a:rPr>
              <a:t>   Организация совместных с детьми опытов и исследований в повседневной жизни.</a:t>
            </a:r>
          </a:p>
          <a:p>
            <a:r>
              <a:rPr lang="ru-RU" sz="2000">
                <a:solidFill>
                  <a:srgbClr val="1A1A1A"/>
                </a:solidFill>
                <a:latin typeface="Georgia" pitchFamily="18" charset="0"/>
              </a:rPr>
              <a:t>   Организация детского экспериментирования и исследований в процессе наблюдений за живыми и неживыми объектами, явлениями природы.</a:t>
            </a:r>
          </a:p>
        </p:txBody>
      </p:sp>
      <p:sp>
        <p:nvSpPr>
          <p:cNvPr id="3" name="5-конечная звезда 2"/>
          <p:cNvSpPr/>
          <p:nvPr/>
        </p:nvSpPr>
        <p:spPr>
          <a:xfrm>
            <a:off x="728663" y="1519238"/>
            <a:ext cx="263525" cy="24765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728663" y="1519238"/>
            <a:ext cx="263525" cy="24765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0875" y="2692400"/>
            <a:ext cx="263525" cy="24765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782638" y="3594100"/>
            <a:ext cx="263525" cy="24923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88975" y="4556125"/>
            <a:ext cx="263525" cy="24765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50875" y="4910138"/>
            <a:ext cx="263525" cy="249237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1471613" y="69691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ru-RU" altLang="ru-RU" sz="1100">
                <a:solidFill>
                  <a:srgbClr val="1A1A1A"/>
                </a:solidFill>
                <a:latin typeface="YS Text"/>
              </a:rPr>
              <a:t/>
            </a:r>
            <a:br>
              <a:rPr lang="ru-RU" altLang="ru-RU" sz="1100">
                <a:solidFill>
                  <a:srgbClr val="1A1A1A"/>
                </a:solidFill>
                <a:latin typeface="YS Text"/>
              </a:rPr>
            </a:br>
            <a:endParaRPr lang="ru-RU" altLang="ru-RU"/>
          </a:p>
        </p:txBody>
      </p:sp>
      <p:pic>
        <p:nvPicPr>
          <p:cNvPr id="30722" name="Picture 1" descr="https://docviewer.yandex.ru/view/0/htmlimage?id=1n09k-aqes4vd23fepqh8agg0m4963bf09suhgyravgw7cxxmrj3ahc9l7sbls8nv5urwnk5h9ygz38ki4vizjyy3hlucl0ntksldx73b&amp;width=794&amp;height=596&amp;name=bg-11.png&amp;dsid=ae12e5454aa40b473a568f415ad48b62"/>
          <p:cNvPicPr>
            <a:picLocks noChangeAspect="1" noChangeArrowheads="1"/>
          </p:cNvPicPr>
          <p:nvPr/>
        </p:nvPicPr>
        <p:blipFill>
          <a:blip r:embed="rId2"/>
          <a:srcRect l="14140" r="9422" b="17825"/>
          <a:stretch>
            <a:fillRect/>
          </a:stretch>
        </p:blipFill>
        <p:spPr bwMode="auto">
          <a:xfrm>
            <a:off x="527050" y="493713"/>
            <a:ext cx="11018838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2"/>
          <p:cNvSpPr>
            <a:spLocks noChangeArrowheads="1"/>
          </p:cNvSpPr>
          <p:nvPr/>
        </p:nvSpPr>
        <p:spPr bwMode="auto">
          <a:xfrm>
            <a:off x="712788" y="573088"/>
            <a:ext cx="1069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Georgia" pitchFamily="18" charset="0"/>
              </a:rPr>
              <a:t>В процессе </a:t>
            </a:r>
            <a:r>
              <a:rPr lang="ru-RU" sz="2400">
                <a:latin typeface="Georgia" pitchFamily="18" charset="0"/>
              </a:rPr>
              <a:t>исследовательской деятельности идёт развитие</a:t>
            </a:r>
          </a:p>
          <a:p>
            <a:r>
              <a:rPr lang="ru-RU" sz="2400">
                <a:latin typeface="Georgia" pitchFamily="18" charset="0"/>
              </a:rPr>
              <a:t>познавательной активности и любознательности, обогащение памяти</a:t>
            </a:r>
          </a:p>
          <a:p>
            <a:r>
              <a:rPr lang="ru-RU" sz="2400">
                <a:latin typeface="Georgia" pitchFamily="18" charset="0"/>
              </a:rPr>
              <a:t>ребёнка, активизируются его мыслительные процессы. Дети пытаются</a:t>
            </a:r>
          </a:p>
          <a:p>
            <a:r>
              <a:rPr lang="ru-RU" sz="2400">
                <a:latin typeface="Georgia" pitchFamily="18" charset="0"/>
              </a:rPr>
              <a:t>анализировать, делают выводы, объясняют закономерности в природе, с</a:t>
            </a:r>
          </a:p>
          <a:p>
            <a:r>
              <a:rPr lang="ru-RU" sz="2400">
                <a:latin typeface="Georgia" pitchFamily="18" charset="0"/>
              </a:rPr>
              <a:t>большим интересом проводят опыты, с помощью взрослого, а иногда и</a:t>
            </a:r>
          </a:p>
          <a:p>
            <a:r>
              <a:rPr lang="ru-RU" sz="2400">
                <a:latin typeface="Georgia" pitchFamily="18" charset="0"/>
              </a:rPr>
              <a:t>сами создают условия для проведения исследований, опытов и</a:t>
            </a:r>
          </a:p>
          <a:p>
            <a:r>
              <a:rPr lang="ru-RU" sz="2400">
                <a:latin typeface="Georgia" pitchFamily="18" charset="0"/>
              </a:rPr>
              <a:t>наблюдений. У ребёнка накапливаются умственные умения, развивается</a:t>
            </a:r>
          </a:p>
          <a:p>
            <a:r>
              <a:rPr lang="ru-RU" sz="2400">
                <a:latin typeface="Georgia" pitchFamily="18" charset="0"/>
              </a:rPr>
              <a:t>эмоциональная сфера ребенка.</a:t>
            </a:r>
          </a:p>
        </p:txBody>
      </p:sp>
      <p:pic>
        <p:nvPicPr>
          <p:cNvPr id="4" name="Рисунок 3" descr="E:\сад\сад\Новая папка (2)\IMG_0901.JPG"/>
          <p:cNvPicPr/>
          <p:nvPr/>
        </p:nvPicPr>
        <p:blipFill rotWithShape="1">
          <a:blip r:embed="rId2" cstate="print">
            <a:extLst/>
          </a:blip>
          <a:srcRect l="8338"/>
          <a:stretch/>
        </p:blipFill>
        <p:spPr bwMode="auto">
          <a:xfrm>
            <a:off x="8836908" y="3620426"/>
            <a:ext cx="2569845" cy="2103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 descr="E:\Camera\IMG_20210809_172910.jpg"/>
          <p:cNvPicPr/>
          <p:nvPr/>
        </p:nvPicPr>
        <p:blipFill rotWithShape="1">
          <a:blip r:embed="rId3" cstate="print">
            <a:extLst/>
          </a:blip>
          <a:srcRect r="21271"/>
          <a:stretch/>
        </p:blipFill>
        <p:spPr bwMode="auto">
          <a:xfrm rot="5400000">
            <a:off x="4805919" y="3922700"/>
            <a:ext cx="2678746" cy="17812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6" descr="E:\Разное 2018\Детский сад 17-18\IMG_20170519_162837.jpg"/>
          <p:cNvPicPr/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933794" y="3749406"/>
            <a:ext cx="1464339" cy="2566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:\Camera\IMG_20210818_105024.jpg"/>
          <p:cNvPicPr/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 rot="5400000">
            <a:off x="6626585" y="4294362"/>
            <a:ext cx="2619630" cy="11843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:\Camera\IMG_20210527_173911.jpg"/>
          <p:cNvPicPr/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 rot="5400000">
            <a:off x="2728469" y="4416355"/>
            <a:ext cx="2195885" cy="994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ru-RU" altLang="ru-RU" sz="1100">
                <a:solidFill>
                  <a:srgbClr val="1A1A1A"/>
                </a:solidFill>
                <a:latin typeface="YS Text"/>
              </a:rPr>
              <a:t/>
            </a:r>
            <a:br>
              <a:rPr lang="ru-RU" altLang="ru-RU" sz="1100">
                <a:solidFill>
                  <a:srgbClr val="1A1A1A"/>
                </a:solidFill>
                <a:latin typeface="YS Text"/>
              </a:rPr>
            </a:br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701675"/>
            <a:ext cx="1053147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Актуальность педагогической технологии определена: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ru-RU" sz="2000" dirty="0">
                <a:latin typeface="Georgia" panose="02040502050405020303" pitchFamily="18" charset="0"/>
                <a:cs typeface="+mn-cs"/>
              </a:rPr>
              <a:t>целевыми ориентирами (ФГОС) на этапе завершения дошкольного образования. Одним из ориентиров является любознательность. Ребёнок задаёт вопросы, касающиеся близких </a:t>
            </a:r>
            <a:r>
              <a:rPr lang="ru-RU" sz="2000" dirty="0" smtClean="0">
                <a:latin typeface="Georgia" panose="02040502050405020303" pitchFamily="18" charset="0"/>
                <a:cs typeface="+mn-cs"/>
              </a:rPr>
              <a:t>и далёких </a:t>
            </a:r>
            <a:r>
              <a:rPr lang="ru-RU" sz="2000" dirty="0">
                <a:latin typeface="Georgia" panose="02040502050405020303" pitchFamily="18" charset="0"/>
                <a:cs typeface="+mn-cs"/>
              </a:rPr>
              <a:t>предметов их явлений, интересуется причинно-следственными связями (как? почему? зачем?), пытается самостоятельно придумывать объяснения явлениям природы и поступкам людей. Склонен наблюдать, экспериментировать.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                     Исследовательская деятельность вызывает огромный  интерес у детей.                         Исследования предоставляют возможность ребенку самому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                         найти ответы на вопросы «как? » и «почему? 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Педагогическая технология исследовательской деятельности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обеспечивает развитие личности, мотивации и способностей </a:t>
            </a:r>
            <a:r>
              <a:rPr lang="ru-RU" sz="2000" dirty="0" err="1">
                <a:latin typeface="Georgia" panose="02040502050405020303" pitchFamily="18" charset="0"/>
                <a:cs typeface="+mn-cs"/>
              </a:rPr>
              <a:t>детейпо</a:t>
            </a:r>
            <a:r>
              <a:rPr lang="ru-RU" sz="2000" dirty="0">
                <a:latin typeface="Georgia" panose="02040502050405020303" pitchFamily="18" charset="0"/>
                <a:cs typeface="+mn-cs"/>
              </a:rPr>
              <a:t> следующим областям: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∙ познавательное развитие;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∙ речевое развитие;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∙ художественно-эстетическое развитие;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∙ социально-коммуникативное развитие;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∙ физическое развитие.</a:t>
            </a:r>
          </a:p>
        </p:txBody>
      </p:sp>
      <p:pic>
        <p:nvPicPr>
          <p:cNvPr id="20483" name="Picture 6" descr="https://avatars.mds.yandex.net/i?id=3673679404f64751ca613b2fca8d214d65796ec7-10700817-images-thumbs&amp;n=13"/>
          <p:cNvPicPr>
            <a:picLocks noChangeAspect="1" noChangeArrowheads="1"/>
          </p:cNvPicPr>
          <p:nvPr/>
        </p:nvPicPr>
        <p:blipFill>
          <a:blip r:embed="rId2"/>
          <a:srcRect l="21683" r="15607"/>
          <a:stretch>
            <a:fillRect/>
          </a:stretch>
        </p:blipFill>
        <p:spPr bwMode="auto">
          <a:xfrm>
            <a:off x="9469438" y="4448175"/>
            <a:ext cx="1976437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1627188" y="30956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ru-RU" altLang="ru-RU" sz="1100">
                <a:solidFill>
                  <a:srgbClr val="1A1A1A"/>
                </a:solidFill>
                <a:latin typeface="YS Text"/>
              </a:rPr>
              <a:t/>
            </a:r>
            <a:br>
              <a:rPr lang="ru-RU" altLang="ru-RU" sz="1100">
                <a:solidFill>
                  <a:srgbClr val="1A1A1A"/>
                </a:solidFill>
                <a:latin typeface="YS Text"/>
              </a:rPr>
            </a:br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2825" y="701675"/>
            <a:ext cx="10612438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Цель: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 Формирование у детей дошкольного возраста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Georgia" panose="02040502050405020303" pitchFamily="18" charset="0"/>
                <a:cs typeface="+mn-cs"/>
              </a:rPr>
              <a:t>познавательной активности, любознательности, стремления 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Georgia" panose="02040502050405020303" pitchFamily="18" charset="0"/>
                <a:cs typeface="+mn-cs"/>
              </a:rPr>
              <a:t>самостоятельному творческому познанию, освоению новых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Georgia" panose="02040502050405020303" pitchFamily="18" charset="0"/>
                <a:cs typeface="+mn-cs"/>
              </a:rPr>
              <a:t>способов деятельности в сфере человеческой культуры.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Задачи: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Расширение кругозора детей через знакомство с элементами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различных областей знаний (представления о химических свойствах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веществ, о физических свойствах и явлениях, о свойствах воды,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песка, глины, воздуха, математические представления…)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Развитие у детей умения пользоваться приборами-помощниками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(микроскоп, лупа, чашечные весы, песочные часы и т.д.);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Формирование у детей умственных способностей: развитие анализа,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классификации, сравнения, обобщения;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Социально-личностное развитие: развитие </a:t>
            </a:r>
            <a:r>
              <a:rPr lang="ru-RU" sz="2000" dirty="0" err="1">
                <a:latin typeface="Georgia" panose="02040502050405020303" pitchFamily="18" charset="0"/>
                <a:cs typeface="+mn-cs"/>
              </a:rPr>
              <a:t>коммуникативности</a:t>
            </a:r>
            <a:r>
              <a:rPr lang="ru-RU" sz="2000" dirty="0">
                <a:latin typeface="Georgia" panose="02040502050405020303" pitchFamily="18" charset="0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самостоятельности, наблюдательности, элементарного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самоконтроля и </a:t>
            </a:r>
            <a:r>
              <a:rPr lang="ru-RU" sz="2000" dirty="0" err="1">
                <a:latin typeface="Georgia" panose="02040502050405020303" pitchFamily="18" charset="0"/>
                <a:cs typeface="+mn-cs"/>
              </a:rPr>
              <a:t>саморегуляции</a:t>
            </a:r>
            <a:r>
              <a:rPr lang="ru-RU" sz="2000" dirty="0">
                <a:latin typeface="Georgia" panose="02040502050405020303" pitchFamily="18" charset="0"/>
                <a:cs typeface="+mn-cs"/>
              </a:rPr>
              <a:t>.</a:t>
            </a:r>
          </a:p>
        </p:txBody>
      </p:sp>
      <p:pic>
        <p:nvPicPr>
          <p:cNvPr id="21507" name="Picture 6" descr="https://avatars.mds.yandex.net/i?id=3673679404f64751ca613b2fca8d214d65796ec7-10700817-images-thumbs&amp;n=13"/>
          <p:cNvPicPr>
            <a:picLocks noChangeAspect="1" noChangeArrowheads="1"/>
          </p:cNvPicPr>
          <p:nvPr/>
        </p:nvPicPr>
        <p:blipFill>
          <a:blip r:embed="rId2"/>
          <a:srcRect l="21683" r="15607"/>
          <a:stretch>
            <a:fillRect/>
          </a:stretch>
        </p:blipFill>
        <p:spPr bwMode="auto">
          <a:xfrm>
            <a:off x="9839325" y="4727575"/>
            <a:ext cx="16144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663" y="942975"/>
            <a:ext cx="11080750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                                       Принципы исследовательской деятельности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                                                    (А.И. Савенков)</a:t>
            </a:r>
            <a:endParaRPr lang="ru-RU" sz="2000" dirty="0"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Ориентация на познавательные интересы детей.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Опора на развитие умений самостоятельного поиска информации.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Сочетание репродуктивных и продуктивных методов обучения.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Формирование представлений об исследовании, как стиле жизни.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                                         Планируя исследовательскую деятельность, мы должны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                                         отталкиваться от программного содержания, познавательных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                                        интересов, способностей и умений детей. Необходимо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                                        развивать любопытство и активность ребенка, впрямую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                                        направленную на постижение устройства вещей, связей между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                                        явлениями окружающего мира, их упорядочение 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                                       систематизацию. Не нужно давать готовые ответы, пусть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                                      ребёнок сам найдёт его, и в течение всей своей жизни будет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anose="02040502050405020303" pitchFamily="18" charset="0"/>
                <a:cs typeface="+mn-cs"/>
              </a:rPr>
              <a:t>                                      открывать мир.</a:t>
            </a:r>
          </a:p>
        </p:txBody>
      </p:sp>
      <p:pic>
        <p:nvPicPr>
          <p:cNvPr id="22530" name="Picture 2" descr="https://avatars.mds.yandex.net/i?id=d7ccd8bdf68147c180909e6ef6270e405338e132-1076694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713" y="3703638"/>
            <a:ext cx="2487612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2463" y="538163"/>
            <a:ext cx="110490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                                                Два основных вида ориентировочно-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                                      исследовательской (поисковой) деятельности 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                                                           дошкольников: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1A1A1A"/>
                </a:solidFill>
                <a:latin typeface="Georgia" panose="02040502050405020303" pitchFamily="18" charset="0"/>
                <a:cs typeface="+mn-cs"/>
              </a:rPr>
              <a:t>Активность в процессе деятельности полностью исходит от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1A1A1A"/>
                </a:solidFill>
                <a:latin typeface="Georgia" panose="02040502050405020303" pitchFamily="18" charset="0"/>
                <a:cs typeface="+mn-cs"/>
              </a:rPr>
              <a:t>ребенка. Вначале ребенок опробует разные объекты, затем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1A1A1A"/>
                </a:solidFill>
                <a:latin typeface="Georgia" panose="02040502050405020303" pitchFamily="18" charset="0"/>
                <a:cs typeface="+mn-cs"/>
              </a:rPr>
              <a:t>выступает как ее полноценный субъект, самостоятельно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1A1A1A"/>
                </a:solidFill>
                <a:latin typeface="Georgia" panose="02040502050405020303" pitchFamily="18" charset="0"/>
                <a:cs typeface="+mn-cs"/>
              </a:rPr>
              <a:t>строящий свою деятельность: ставит цель, ищет пути 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1A1A1A"/>
                </a:solidFill>
                <a:latin typeface="Georgia" panose="02040502050405020303" pitchFamily="18" charset="0"/>
                <a:cs typeface="+mn-cs"/>
              </a:rPr>
              <a:t>способы достижения и т.д. В этом случае ребенок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1A1A1A"/>
                </a:solidFill>
                <a:latin typeface="Georgia" panose="02040502050405020303" pitchFamily="18" charset="0"/>
                <a:cs typeface="+mn-cs"/>
              </a:rPr>
              <a:t>удовлетворяет свои потребности, свои интересы, свою волю.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1A1A1A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1A1A1A"/>
                </a:solidFill>
                <a:latin typeface="Georgia" panose="02040502050405020303" pitchFamily="18" charset="0"/>
                <a:cs typeface="+mn-cs"/>
              </a:rPr>
              <a:t>Ориентировочно-исследовательская деятельность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1A1A1A"/>
                </a:solidFill>
                <a:latin typeface="Georgia" panose="02040502050405020303" pitchFamily="18" charset="0"/>
                <a:cs typeface="+mn-cs"/>
              </a:rPr>
              <a:t>организуется взрослым, который выделяет существенные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1A1A1A"/>
                </a:solidFill>
                <a:latin typeface="Georgia" panose="02040502050405020303" pitchFamily="18" charset="0"/>
                <a:cs typeface="+mn-cs"/>
              </a:rPr>
              <a:t>элементы ситуации, обучает ребенка определенному алгоритму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1A1A1A"/>
                </a:solidFill>
                <a:latin typeface="Georgia" panose="02040502050405020303" pitchFamily="18" charset="0"/>
                <a:cs typeface="+mn-cs"/>
              </a:rPr>
              <a:t>действий. Таким образом, ребенок получает те результаты,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1A1A1A"/>
                </a:solidFill>
                <a:latin typeface="Georgia" panose="02040502050405020303" pitchFamily="18" charset="0"/>
                <a:cs typeface="+mn-cs"/>
              </a:rPr>
              <a:t>которые были заранее определены взрослым.</a:t>
            </a:r>
          </a:p>
        </p:txBody>
      </p:sp>
      <p:pic>
        <p:nvPicPr>
          <p:cNvPr id="23554" name="Picture 4" descr="https://sun9-79.userapi.com/impg/Mreg5elX1lo45apfF4uOfmkrfK_n9lNp0jJ3rw/ejw03bXjzr4.jpg?size=1280x894&amp;quality=95&amp;sign=2507c73d87ff07ea5739f831dbc8a6f9&amp;c_uniq_tag=C4BignMfIFJ4p9qVQa3LQjKyscBW2OEGu8sd3oDzkKc&amp;type=album"/>
          <p:cNvPicPr>
            <a:picLocks noChangeAspect="1" noChangeArrowheads="1"/>
          </p:cNvPicPr>
          <p:nvPr/>
        </p:nvPicPr>
        <p:blipFill>
          <a:blip r:embed="rId2"/>
          <a:srcRect l="11690" t="14844" r="11150" b="10172"/>
          <a:stretch>
            <a:fillRect/>
          </a:stretch>
        </p:blipFill>
        <p:spPr bwMode="auto">
          <a:xfrm>
            <a:off x="9423400" y="2046288"/>
            <a:ext cx="21113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1143000" y="784225"/>
            <a:ext cx="102012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Этапы исследовательской деятельности:</a:t>
            </a:r>
          </a:p>
          <a:p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Первый этап </a:t>
            </a:r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- любопытство. Ребенок</a:t>
            </a:r>
          </a:p>
          <a:p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исследует с любопытством окружающую</a:t>
            </a:r>
          </a:p>
          <a:p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действительность. А.Н. Леонтьев отмечал,</a:t>
            </a:r>
          </a:p>
          <a:p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что ребенок появляется на свет, уже обладая</a:t>
            </a:r>
          </a:p>
          <a:p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определенными задатками, с «готовностью</a:t>
            </a:r>
          </a:p>
          <a:p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воспринимать мир» и «способностью</a:t>
            </a:r>
          </a:p>
          <a:p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приобретать человеческие способности</a:t>
            </a:r>
            <a:r>
              <a:rPr lang="ru-RU" sz="2400" dirty="0" smtClean="0">
                <a:solidFill>
                  <a:srgbClr val="1A1A1A"/>
                </a:solidFill>
                <a:latin typeface="Georgia" pitchFamily="18" charset="0"/>
              </a:rPr>
              <a:t>».</a:t>
            </a:r>
            <a:endParaRPr lang="ru-RU" sz="2400" dirty="0">
              <a:solidFill>
                <a:srgbClr val="1A1A1A"/>
              </a:solidFill>
              <a:latin typeface="Georgia" pitchFamily="18" charset="0"/>
            </a:endParaRPr>
          </a:p>
          <a:p>
            <a:pPr algn="ctr"/>
            <a:r>
              <a:rPr lang="ru-RU" sz="2400" dirty="0">
                <a:latin typeface="Georgia" pitchFamily="18" charset="0"/>
              </a:rPr>
              <a:t>Особенностью</a:t>
            </a:r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 второго этапа</a:t>
            </a:r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 у дошкольников</a:t>
            </a:r>
          </a:p>
          <a:p>
            <a:pPr algn="ctr"/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является увеличение его осмысленности. Дети</a:t>
            </a:r>
          </a:p>
          <a:p>
            <a:pPr algn="ctr"/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выделяют только интересные, значимые и</a:t>
            </a:r>
          </a:p>
          <a:p>
            <a:pPr algn="ctr"/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необычные для них объекты. Что способствует</a:t>
            </a:r>
          </a:p>
          <a:p>
            <a:pPr algn="ctr"/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развитию любознательности и дает толчок к</a:t>
            </a:r>
          </a:p>
          <a:p>
            <a:pPr algn="ctr"/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возникновению исследовательской деятельности.</a:t>
            </a:r>
          </a:p>
        </p:txBody>
      </p:sp>
      <p:pic>
        <p:nvPicPr>
          <p:cNvPr id="2457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1328738"/>
            <a:ext cx="312896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1028700" y="784225"/>
            <a:ext cx="103632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 Основное значение </a:t>
            </a:r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третьего этапа </a:t>
            </a:r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в познании</a:t>
            </a:r>
          </a:p>
          <a:p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дошкольником окружающего мира приобретает</a:t>
            </a:r>
          </a:p>
          <a:p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наглядно-образное мышление и воображение. Они</a:t>
            </a:r>
          </a:p>
          <a:p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дают ребенку возможность усваивать обобщенные</a:t>
            </a:r>
          </a:p>
          <a:p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знания о предметах и явлениях действительности.</a:t>
            </a:r>
          </a:p>
          <a:p>
            <a:pPr algn="ctr"/>
            <a:endParaRPr lang="ru-RU" sz="2400" dirty="0">
              <a:solidFill>
                <a:srgbClr val="1A1A1A"/>
              </a:solidFill>
              <a:latin typeface="Georgia" pitchFamily="18" charset="0"/>
            </a:endParaRPr>
          </a:p>
          <a:p>
            <a:pPr algn="ctr"/>
            <a:r>
              <a:rPr lang="ru-RU" sz="2400" dirty="0">
                <a:latin typeface="Georgia" pitchFamily="18" charset="0"/>
              </a:rPr>
              <a:t>        На</a:t>
            </a:r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 четвертом этапе </a:t>
            </a:r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ребенок использует разные</a:t>
            </a:r>
          </a:p>
          <a:p>
            <a:pPr algn="ctr"/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    (приобретенные) способы действий, начинает</a:t>
            </a:r>
          </a:p>
          <a:p>
            <a:pPr algn="ctr"/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ориентироваться на процесс и на конечный</a:t>
            </a:r>
          </a:p>
          <a:p>
            <a:pPr algn="ctr"/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                   результат, достижение которого приводит к тому, что</a:t>
            </a:r>
          </a:p>
          <a:p>
            <a:pPr algn="ctr"/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     он получает удовлетворение, в результате чего</a:t>
            </a:r>
          </a:p>
          <a:p>
            <a:pPr algn="ctr"/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    потребности становятся «ненасыщенными». У</a:t>
            </a:r>
          </a:p>
          <a:p>
            <a:pPr algn="ctr"/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     ребенка формируется механизм вероятностного</a:t>
            </a:r>
          </a:p>
          <a:p>
            <a:pPr algn="ctr"/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        прогнозирования, он учится предвидеть результат</a:t>
            </a:r>
          </a:p>
          <a:p>
            <a:pPr algn="ctr"/>
            <a:r>
              <a:rPr lang="ru-RU" sz="2400" dirty="0">
                <a:solidFill>
                  <a:srgbClr val="1A1A1A"/>
                </a:solidFill>
                <a:latin typeface="Georgia" pitchFamily="18" charset="0"/>
              </a:rPr>
              <a:t>своей деятельности.</a:t>
            </a:r>
          </a:p>
        </p:txBody>
      </p:sp>
      <p:pic>
        <p:nvPicPr>
          <p:cNvPr id="25602" name="Picture 4" descr="https://sun9-79.userapi.com/impg/Mreg5elX1lo45apfF4uOfmkrfK_n9lNp0jJ3rw/ejw03bXjzr4.jpg?size=1280x894&amp;quality=95&amp;sign=2507c73d87ff07ea5739f831dbc8a6f9&amp;c_uniq_tag=C4BignMfIFJ4p9qVQa3LQjKyscBW2OEGu8sd3oDzkKc&amp;type=album"/>
          <p:cNvPicPr>
            <a:picLocks noChangeAspect="1" noChangeArrowheads="1"/>
          </p:cNvPicPr>
          <p:nvPr/>
        </p:nvPicPr>
        <p:blipFill>
          <a:blip r:embed="rId2"/>
          <a:srcRect l="11690" t="14844" r="11150" b="10172"/>
          <a:stretch>
            <a:fillRect/>
          </a:stretch>
        </p:blipFill>
        <p:spPr bwMode="auto">
          <a:xfrm>
            <a:off x="511175" y="3781425"/>
            <a:ext cx="2359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2650" y="774700"/>
            <a:ext cx="10399713" cy="4248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Важно создавать условия по организации самостоятельной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поисковой исследовательской деятельности детей. В детском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исследовательском центре должны быть выделены: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ru-RU" dirty="0">
                <a:solidFill>
                  <a:srgbClr val="1A1A1A"/>
                </a:solidFill>
                <a:latin typeface="Georgia" panose="02040502050405020303" pitchFamily="18" charset="0"/>
                <a:cs typeface="+mn-cs"/>
              </a:rPr>
              <a:t>место для фиксирования наблюдений; место для приборов;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  </a:t>
            </a:r>
            <a:r>
              <a:rPr lang="ru-RU" dirty="0">
                <a:solidFill>
                  <a:srgbClr val="1A1A1A"/>
                </a:solidFill>
                <a:latin typeface="Georgia" panose="02040502050405020303" pitchFamily="18" charset="0"/>
                <a:cs typeface="+mn-cs"/>
              </a:rPr>
              <a:t>место для хранения материалов (природного, "бросового");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ru-RU" dirty="0">
                <a:solidFill>
                  <a:srgbClr val="1A1A1A"/>
                </a:solidFill>
                <a:latin typeface="Georgia" panose="02040502050405020303" pitchFamily="18" charset="0"/>
                <a:cs typeface="+mn-cs"/>
              </a:rPr>
              <a:t> место для проведения опытов;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ru-RU" dirty="0">
                <a:solidFill>
                  <a:srgbClr val="1A1A1A"/>
                </a:solidFill>
                <a:latin typeface="Georgia" panose="02040502050405020303" pitchFamily="18" charset="0"/>
                <a:cs typeface="+mn-cs"/>
              </a:rPr>
              <a:t>место для неструктурированных материалов (песок, вода,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1A1A1A"/>
                </a:solidFill>
                <a:latin typeface="Georgia" panose="02040502050405020303" pitchFamily="18" charset="0"/>
                <a:cs typeface="+mn-cs"/>
              </a:rPr>
              <a:t>опилки, стружка, пенопласт и др.).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1A1A1A"/>
                </a:solidFill>
                <a:latin typeface="Georgia" panose="02040502050405020303" pitchFamily="18" charset="0"/>
                <a:cs typeface="+mn-cs"/>
              </a:rPr>
              <a:t>В этом центре дети могут самостоятельно или с помощью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1A1A1A"/>
                </a:solidFill>
                <a:latin typeface="Georgia" panose="02040502050405020303" pitchFamily="18" charset="0"/>
                <a:cs typeface="+mn-cs"/>
              </a:rPr>
              <a:t>педагога воспроизводить простые и более сложные опыты.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1A1A1A"/>
                </a:solidFill>
                <a:latin typeface="Georgia" panose="02040502050405020303" pitchFamily="18" charset="0"/>
                <a:cs typeface="+mn-cs"/>
              </a:rPr>
              <a:t>Лаборатория должна постоянно пополняться все новыми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1A1A1A"/>
                </a:solidFill>
                <a:latin typeface="Georgia" panose="02040502050405020303" pitchFamily="18" charset="0"/>
                <a:cs typeface="+mn-cs"/>
              </a:rPr>
              <a:t>материалами для экспериментирования, которые находятся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1A1A1A"/>
                </a:solidFill>
                <a:latin typeface="Georgia" panose="02040502050405020303" pitchFamily="18" charset="0"/>
                <a:cs typeface="+mn-cs"/>
              </a:rPr>
              <a:t>доступном для детей месте.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1A1A1A"/>
              </a:solidFill>
              <a:latin typeface="Georgia" panose="02040502050405020303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1A1A1A"/>
              </a:solidFill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3" name="Рисунок 2" descr="E:\Camera\IMG_20201209_091416.jpg"/>
          <p:cNvPicPr/>
          <p:nvPr/>
        </p:nvPicPr>
        <p:blipFill rotWithShape="1">
          <a:blip r:embed="rId2" cstate="print">
            <a:extLst/>
          </a:blip>
          <a:srcRect l="18119"/>
          <a:stretch/>
        </p:blipFill>
        <p:spPr bwMode="auto">
          <a:xfrm rot="5400000">
            <a:off x="361269" y="3891869"/>
            <a:ext cx="2895596" cy="1597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" name="Рисунок 3" descr="E:\Camera\IMG_20201209_091919.jpg"/>
          <p:cNvPicPr/>
          <p:nvPr/>
        </p:nvPicPr>
        <p:blipFill rotWithShape="1">
          <a:blip r:embed="rId3" cstate="print">
            <a:extLst/>
          </a:blip>
          <a:srcRect l="19241" r="22554"/>
          <a:stretch/>
        </p:blipFill>
        <p:spPr bwMode="auto">
          <a:xfrm>
            <a:off x="2937616" y="4483523"/>
            <a:ext cx="2087245" cy="1654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5" name="Рисунок 4" descr="E:\фото сад\IMG_20201210_134644_039.jpg"/>
          <p:cNvPicPr/>
          <p:nvPr/>
        </p:nvPicPr>
        <p:blipFill rotWithShape="1">
          <a:blip r:embed="rId4" cstate="print">
            <a:extLst/>
          </a:blip>
          <a:srcRect t="5931" r="9246" b="4436"/>
          <a:stretch/>
        </p:blipFill>
        <p:spPr bwMode="auto">
          <a:xfrm>
            <a:off x="6083083" y="4500033"/>
            <a:ext cx="1658620" cy="1638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6" name="Рисунок 5" descr="E:\сад\фото разное\посадка семян\IMG_1442.JPG"/>
          <p:cNvPicPr/>
          <p:nvPr/>
        </p:nvPicPr>
        <p:blipFill rotWithShape="1">
          <a:blip r:embed="rId5" cstate="print">
            <a:extLst/>
          </a:blip>
          <a:srcRect r="15979" b="9589"/>
          <a:stretch/>
        </p:blipFill>
        <p:spPr bwMode="auto">
          <a:xfrm>
            <a:off x="8925350" y="4188793"/>
            <a:ext cx="2064385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2"/>
          <p:cNvSpPr>
            <a:spLocks noChangeArrowheads="1"/>
          </p:cNvSpPr>
          <p:nvPr/>
        </p:nvSpPr>
        <p:spPr bwMode="auto">
          <a:xfrm>
            <a:off x="728663" y="604838"/>
            <a:ext cx="10615612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solidFill>
                  <a:srgbClr val="C00000"/>
                </a:solidFill>
                <a:latin typeface="Georgia" pitchFamily="18" charset="0"/>
              </a:rPr>
              <a:t>Формы, методы и приёмы должны соответствовать уровню</a:t>
            </a:r>
          </a:p>
          <a:p>
            <a:pPr algn="ctr"/>
            <a:r>
              <a:rPr lang="ru-RU" sz="240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ru-RU" sz="2200">
                <a:solidFill>
                  <a:srgbClr val="C00000"/>
                </a:solidFill>
                <a:latin typeface="Georgia" pitchFamily="18" charset="0"/>
              </a:rPr>
              <a:t>развития ребёнок</a:t>
            </a:r>
          </a:p>
          <a:p>
            <a:pPr algn="ctr"/>
            <a:r>
              <a:rPr lang="ru-RU" sz="2200">
                <a:solidFill>
                  <a:srgbClr val="1A1A1A"/>
                </a:solidFill>
                <a:latin typeface="Georgia" pitchFamily="18" charset="0"/>
              </a:rPr>
              <a:t>                       Вопросы педагога, побуждающие к постановке проблемы;</a:t>
            </a:r>
            <a:endParaRPr lang="ru-RU" sz="220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2200">
                <a:solidFill>
                  <a:srgbClr val="1A1A1A"/>
                </a:solidFill>
                <a:latin typeface="Georgia" pitchFamily="18" charset="0"/>
              </a:rPr>
              <a:t>                      помогающие прояснить ситуацию, понять смысл исследования.</a:t>
            </a:r>
          </a:p>
          <a:p>
            <a:r>
              <a:rPr lang="ru-RU" sz="2200">
                <a:solidFill>
                  <a:srgbClr val="1A1A1A"/>
                </a:solidFill>
                <a:latin typeface="Georgia" pitchFamily="18" charset="0"/>
              </a:rPr>
              <a:t>                                Схематическое моделирование; рассматривание схем к</a:t>
            </a:r>
          </a:p>
          <a:p>
            <a:r>
              <a:rPr lang="ru-RU" sz="2200">
                <a:solidFill>
                  <a:srgbClr val="1A1A1A"/>
                </a:solidFill>
                <a:latin typeface="Georgia" pitchFamily="18" charset="0"/>
              </a:rPr>
              <a:t>                      опытам, наблюдениям, таблиц, упрощенных рисунков.</a:t>
            </a:r>
          </a:p>
          <a:p>
            <a:r>
              <a:rPr lang="ru-RU" sz="2200">
                <a:solidFill>
                  <a:srgbClr val="1A1A1A"/>
                </a:solidFill>
                <a:latin typeface="Georgia" pitchFamily="18" charset="0"/>
              </a:rPr>
              <a:t>                                 Метод, стимулирующий детей к коммуникации «Спроси…,</a:t>
            </a:r>
          </a:p>
          <a:p>
            <a:r>
              <a:rPr lang="ru-RU" sz="2200">
                <a:solidFill>
                  <a:srgbClr val="1A1A1A"/>
                </a:solidFill>
                <a:latin typeface="Georgia" pitchFamily="18" charset="0"/>
              </a:rPr>
              <a:t>                                что он думает по этому поводу?».</a:t>
            </a:r>
          </a:p>
          <a:p>
            <a:r>
              <a:rPr lang="ru-RU" sz="2200">
                <a:solidFill>
                  <a:srgbClr val="1A1A1A"/>
                </a:solidFill>
                <a:latin typeface="Georgia" pitchFamily="18" charset="0"/>
              </a:rPr>
              <a:t>        Метод «первой пробы» применения результатов собственной</a:t>
            </a:r>
          </a:p>
          <a:p>
            <a:r>
              <a:rPr lang="ru-RU" sz="2200">
                <a:solidFill>
                  <a:srgbClr val="1A1A1A"/>
                </a:solidFill>
                <a:latin typeface="Georgia" pitchFamily="18" charset="0"/>
              </a:rPr>
              <a:t>      исследовательской деятельности.</a:t>
            </a:r>
          </a:p>
          <a:p>
            <a:r>
              <a:rPr lang="ru-RU" sz="2200">
                <a:solidFill>
                  <a:srgbClr val="1A1A1A"/>
                </a:solidFill>
                <a:latin typeface="Georgia" pitchFamily="18" charset="0"/>
              </a:rPr>
              <a:t>    Проблемные ситуации, например, «Почему снег вчера лепился, а</a:t>
            </a:r>
          </a:p>
          <a:p>
            <a:r>
              <a:rPr lang="ru-RU" sz="2200">
                <a:solidFill>
                  <a:srgbClr val="1A1A1A"/>
                </a:solidFill>
                <a:latin typeface="Georgia" pitchFamily="18" charset="0"/>
              </a:rPr>
              <a:t>сегодня нет?», «Причина появления пара при дыхании».</a:t>
            </a:r>
          </a:p>
          <a:p>
            <a:r>
              <a:rPr lang="ru-RU" sz="2200">
                <a:solidFill>
                  <a:srgbClr val="C00000"/>
                </a:solidFill>
                <a:latin typeface="Georgia" pitchFamily="18" charset="0"/>
              </a:rPr>
              <a:t>     </a:t>
            </a:r>
            <a:r>
              <a:rPr lang="ru-RU" sz="2200">
                <a:solidFill>
                  <a:srgbClr val="1A1A1A"/>
                </a:solidFill>
                <a:latin typeface="Georgia" pitchFamily="18" charset="0"/>
              </a:rPr>
              <a:t> Экспериментальные игры: действия с магнитом, лупой,</a:t>
            </a:r>
          </a:p>
          <a:p>
            <a:r>
              <a:rPr lang="ru-RU" sz="2200">
                <a:solidFill>
                  <a:srgbClr val="1A1A1A"/>
                </a:solidFill>
                <a:latin typeface="Georgia" pitchFamily="18" charset="0"/>
              </a:rPr>
              <a:t>измерительными приборами, переливание жидкостей.</a:t>
            </a:r>
          </a:p>
          <a:p>
            <a:r>
              <a:rPr lang="ru-RU" sz="2200">
                <a:solidFill>
                  <a:srgbClr val="C00000"/>
                </a:solidFill>
                <a:latin typeface="Georgia" pitchFamily="18" charset="0"/>
              </a:rPr>
              <a:t>     </a:t>
            </a:r>
            <a:r>
              <a:rPr lang="ru-RU" sz="2200">
                <a:solidFill>
                  <a:srgbClr val="1A1A1A"/>
                </a:solidFill>
                <a:latin typeface="Georgia" pitchFamily="18" charset="0"/>
              </a:rPr>
              <a:t>Наблюдение природных явлений.</a:t>
            </a:r>
          </a:p>
          <a:p>
            <a:r>
              <a:rPr lang="ru-RU" sz="2200">
                <a:solidFill>
                  <a:srgbClr val="1A1A1A"/>
                </a:solidFill>
                <a:latin typeface="Georgia" pitchFamily="18" charset="0"/>
              </a:rPr>
              <a:t>      Изучение художественной литературы, энциклопедий,</a:t>
            </a:r>
          </a:p>
          <a:p>
            <a:r>
              <a:rPr lang="ru-RU" sz="2200">
                <a:solidFill>
                  <a:srgbClr val="1A1A1A"/>
                </a:solidFill>
                <a:latin typeface="Georgia" pitchFamily="18" charset="0"/>
              </a:rPr>
              <a:t>познавательные, эвристические беседы.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2557463" y="2185988"/>
            <a:ext cx="279400" cy="13652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557463" y="1503363"/>
            <a:ext cx="279400" cy="16986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557463" y="2771775"/>
            <a:ext cx="279400" cy="1730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flipV="1">
            <a:off x="930275" y="3467100"/>
            <a:ext cx="403225" cy="24606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682625" y="4208463"/>
            <a:ext cx="379413" cy="21113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flipV="1">
            <a:off x="736600" y="4914900"/>
            <a:ext cx="374650" cy="18891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flipV="1">
            <a:off x="785813" y="5486400"/>
            <a:ext cx="322262" cy="25558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V="1">
            <a:off x="736600" y="5873750"/>
            <a:ext cx="371475" cy="21272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8" name="Picture 4" descr="https://sun9-79.userapi.com/impg/Mreg5elX1lo45apfF4uOfmkrfK_n9lNp0jJ3rw/ejw03bXjzr4.jpg?size=1280x894&amp;quality=95&amp;sign=2507c73d87ff07ea5739f831dbc8a6f9&amp;c_uniq_tag=C4BignMfIFJ4p9qVQa3LQjKyscBW2OEGu8sd3oDzkKc&amp;type=album"/>
          <p:cNvPicPr>
            <a:picLocks noChangeAspect="1" noChangeArrowheads="1"/>
          </p:cNvPicPr>
          <p:nvPr/>
        </p:nvPicPr>
        <p:blipFill>
          <a:blip r:embed="rId2"/>
          <a:srcRect l="11690" t="14844" r="11150" b="10172"/>
          <a:stretch>
            <a:fillRect/>
          </a:stretch>
        </p:blipFill>
        <p:spPr bwMode="auto">
          <a:xfrm>
            <a:off x="9066213" y="4454525"/>
            <a:ext cx="20923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337</TotalTime>
  <Words>1206</Words>
  <Application>Microsoft Office PowerPoint</Application>
  <PresentationFormat>Широкоэкранный</PresentationFormat>
  <Paragraphs>156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 Unicode MS</vt:lpstr>
      <vt:lpstr>Arial</vt:lpstr>
      <vt:lpstr>Garamond</vt:lpstr>
      <vt:lpstr>Georgia</vt:lpstr>
      <vt:lpstr>Wingdings</vt:lpstr>
      <vt:lpstr>YS Text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</dc:creator>
  <cp:lastModifiedBy>Полина</cp:lastModifiedBy>
  <cp:revision>29</cp:revision>
  <dcterms:created xsi:type="dcterms:W3CDTF">2023-12-07T11:45:21Z</dcterms:created>
  <dcterms:modified xsi:type="dcterms:W3CDTF">2023-12-15T12:15:13Z</dcterms:modified>
</cp:coreProperties>
</file>