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2"/>
  </p:notesMasterIdLst>
  <p:sldIdLst>
    <p:sldId id="258" r:id="rId3"/>
    <p:sldId id="261" r:id="rId4"/>
    <p:sldId id="264" r:id="rId5"/>
    <p:sldId id="265" r:id="rId6"/>
    <p:sldId id="270" r:id="rId7"/>
    <p:sldId id="263" r:id="rId8"/>
    <p:sldId id="259" r:id="rId9"/>
    <p:sldId id="274" r:id="rId10"/>
    <p:sldId id="271" r:id="rId11"/>
    <p:sldId id="272" r:id="rId12"/>
    <p:sldId id="269" r:id="rId13"/>
    <p:sldId id="281" r:id="rId14"/>
    <p:sldId id="275" r:id="rId15"/>
    <p:sldId id="268" r:id="rId16"/>
    <p:sldId id="276" r:id="rId17"/>
    <p:sldId id="267" r:id="rId18"/>
    <p:sldId id="273" r:id="rId19"/>
    <p:sldId id="277" r:id="rId20"/>
    <p:sldId id="26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4C042-28E2-4CFC-BC74-42721061D5C6}" type="datetimeFigureOut">
              <a:rPr lang="ru-RU" smtClean="0"/>
              <a:t>вс 10.12.23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ACEC0-2A98-4BEB-8848-978DC8F28A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949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CEC0-2A98-4BEB-8848-978DC8F28AE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981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CEC0-2A98-4BEB-8848-978DC8F28AE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72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CEC0-2A98-4BEB-8848-978DC8F28AE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13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2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8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59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65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73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86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1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66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75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37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68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911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14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3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740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0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95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6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7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3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90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9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7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вс 10.12.23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1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7240888" cy="1154112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4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err="1" smtClean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8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4800" b="1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800" b="1" dirty="0" err="1" smtClean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4800" b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800" b="1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800" b="1" dirty="0" err="1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800" b="1" dirty="0" err="1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800" b="1" dirty="0" err="1" smtClean="0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4800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ru-RU" sz="4800" b="1" dirty="0" err="1" smtClean="0">
                <a:solidFill>
                  <a:srgbClr val="E204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4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4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4800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48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b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48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4000" dirty="0">
                <a:solidFill>
                  <a:schemeClr val="accent6"/>
                </a:solidFill>
                <a:latin typeface="Arbat" pitchFamily="2" charset="0"/>
              </a:rPr>
              <a:t/>
            </a:r>
            <a:br>
              <a:rPr lang="ru-RU" sz="4000" dirty="0">
                <a:solidFill>
                  <a:schemeClr val="accent6"/>
                </a:solidFill>
                <a:latin typeface="Arbat" pitchFamily="2" charset="0"/>
              </a:rPr>
            </a:br>
            <a:endParaRPr lang="ru-RU" sz="4000" dirty="0">
              <a:solidFill>
                <a:schemeClr val="accent6"/>
              </a:solidFill>
              <a:latin typeface="Arbat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6151563" cy="3876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 rot="10800000" flipV="1">
            <a:off x="2699792" y="5373216"/>
            <a:ext cx="3438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 подготовлены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Сурова Полина Михайловна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МБОУ «</a:t>
            </a:r>
            <a:r>
              <a:rPr lang="ru-RU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Марфинская</a:t>
            </a: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СОШ»</a:t>
            </a:r>
          </a:p>
        </p:txBody>
      </p:sp>
    </p:spTree>
    <p:extLst>
      <p:ext uri="{BB962C8B-B14F-4D97-AF65-F5344CB8AC3E}">
        <p14:creationId xmlns:p14="http://schemas.microsoft.com/office/powerpoint/2010/main" val="240545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ко 5"/>
          <p:cNvSpPr/>
          <p:nvPr/>
        </p:nvSpPr>
        <p:spPr>
          <a:xfrm rot="10800000">
            <a:off x="863662" y="1772816"/>
            <a:ext cx="7704856" cy="4032448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517232"/>
            <a:ext cx="6174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Динамическая      пауза</a:t>
            </a:r>
            <a:r>
              <a:rPr lang="ru-RU" b="1" dirty="0">
                <a:solidFill>
                  <a:srgbClr val="0033CC"/>
                </a:solidFill>
              </a:rPr>
              <a:t>: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подвижные,</a:t>
            </a:r>
            <a:endParaRPr lang="ru-RU" b="1" dirty="0">
              <a:solidFill>
                <a:srgbClr val="0033CC"/>
              </a:solidFill>
            </a:endParaRPr>
          </a:p>
          <a:p>
            <a:pPr algn="ctr"/>
            <a:r>
              <a:rPr lang="ru-RU" b="1" dirty="0">
                <a:solidFill>
                  <a:srgbClr val="0033CC"/>
                </a:solidFill>
              </a:rPr>
              <a:t>хороводные </a:t>
            </a:r>
            <a:r>
              <a:rPr lang="ru-RU" b="1" dirty="0" smtClean="0">
                <a:solidFill>
                  <a:srgbClr val="0033CC"/>
                </a:solidFill>
              </a:rPr>
              <a:t>, </a:t>
            </a:r>
            <a:r>
              <a:rPr lang="ru-RU" b="1" dirty="0">
                <a:solidFill>
                  <a:srgbClr val="0033CC"/>
                </a:solidFill>
              </a:rPr>
              <a:t>спортивные </a:t>
            </a:r>
            <a:r>
              <a:rPr lang="ru-RU" b="1" dirty="0" smtClean="0">
                <a:solidFill>
                  <a:srgbClr val="0033CC"/>
                </a:solidFill>
              </a:rPr>
              <a:t>игры и др.</a:t>
            </a:r>
            <a:endParaRPr lang="ru-RU" b="1" dirty="0">
              <a:solidFill>
                <a:srgbClr val="00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46548"/>
            <a:ext cx="3584892" cy="3284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1192" r="2750"/>
          <a:stretch/>
        </p:blipFill>
        <p:spPr>
          <a:xfrm rot="5400000">
            <a:off x="5000242" y="2111510"/>
            <a:ext cx="3113186" cy="33936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179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7240888" cy="1154112"/>
          </a:xfrm>
        </p:spPr>
        <p:txBody>
          <a:bodyPr/>
          <a:lstStyle/>
          <a:p>
            <a:endParaRPr lang="ru-RU" sz="4000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51" y="23795"/>
            <a:ext cx="91632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306891" y="116632"/>
            <a:ext cx="6768752" cy="482453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301208"/>
            <a:ext cx="6085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Ритмопластика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музыкально-ритмическим психотренингом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719" t="19923" r="18051" b="3703"/>
          <a:stretch/>
        </p:blipFill>
        <p:spPr>
          <a:xfrm>
            <a:off x="1603035" y="764704"/>
            <a:ext cx="4176463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513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63082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-14319" b="1"/>
          <a:stretch/>
        </p:blipFill>
        <p:spPr>
          <a:xfrm>
            <a:off x="69999" y="-459432"/>
            <a:ext cx="7308303" cy="4859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764704"/>
            <a:ext cx="5361087" cy="2754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12201"/>
          <a:stretch/>
        </p:blipFill>
        <p:spPr>
          <a:xfrm>
            <a:off x="3779912" y="3573359"/>
            <a:ext cx="2410972" cy="3184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7" b="37400"/>
          <a:stretch/>
        </p:blipFill>
        <p:spPr>
          <a:xfrm>
            <a:off x="531218" y="3519334"/>
            <a:ext cx="2717477" cy="3079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657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760570" y="1556792"/>
            <a:ext cx="7488832" cy="4032448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6977" y="5478323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Закаливающие процедуры.</a:t>
            </a:r>
          </a:p>
          <a:p>
            <a:pPr lvl="0" algn="ctr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 «дорожке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здоровья» ,  босохождение.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0"/>
          <a:stretch/>
        </p:blipFill>
        <p:spPr>
          <a:xfrm>
            <a:off x="162242" y="1826762"/>
            <a:ext cx="3440147" cy="3492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77" y="2035917"/>
            <a:ext cx="2564489" cy="3405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27768" r="-1647" b="-5206"/>
          <a:stretch/>
        </p:blipFill>
        <p:spPr>
          <a:xfrm>
            <a:off x="3923928" y="1857360"/>
            <a:ext cx="2155610" cy="3620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1972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7240888" cy="1154112"/>
          </a:xfrm>
        </p:spPr>
        <p:txBody>
          <a:bodyPr/>
          <a:lstStyle/>
          <a:p>
            <a:endParaRPr lang="ru-RU" sz="4000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4" y="-57036"/>
            <a:ext cx="9144000" cy="689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194770" y="-57036"/>
            <a:ext cx="6984776" cy="4896544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4770" y="4839508"/>
            <a:ext cx="66814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FF"/>
                </a:solidFill>
              </a:rPr>
              <a:t>Технологии </a:t>
            </a:r>
          </a:p>
          <a:p>
            <a:pPr algn="ctr">
              <a:defRPr/>
            </a:pPr>
            <a:r>
              <a:rPr lang="ru-RU" b="1" dirty="0">
                <a:solidFill>
                  <a:srgbClr val="0000FF"/>
                </a:solidFill>
              </a:rPr>
              <a:t>эстетической </a:t>
            </a:r>
            <a:r>
              <a:rPr lang="ru-RU" b="1" dirty="0" smtClean="0">
                <a:solidFill>
                  <a:srgbClr val="0000FF"/>
                </a:solidFill>
              </a:rPr>
              <a:t>направленности</a:t>
            </a:r>
          </a:p>
          <a:p>
            <a:pPr algn="ctr">
              <a:defRPr/>
            </a:pPr>
            <a:r>
              <a:rPr lang="ru-RU" dirty="0" smtClean="0">
                <a:solidFill>
                  <a:srgbClr val="0000FF"/>
                </a:solidFill>
              </a:rPr>
              <a:t>Реализуются </a:t>
            </a:r>
            <a:r>
              <a:rPr lang="ru-RU" dirty="0">
                <a:solidFill>
                  <a:srgbClr val="0000FF"/>
                </a:solidFill>
              </a:rPr>
              <a:t>на занятиях художественно-эстетического цикла, при посещении музеев, театров, выставок и пр., оформлении помещений к праздникам и др.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</a:rPr>
              <a:t> 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0"/>
          <a:stretch/>
        </p:blipFill>
        <p:spPr>
          <a:xfrm>
            <a:off x="199216" y="637590"/>
            <a:ext cx="2258370" cy="3426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b="30050"/>
          <a:stretch/>
        </p:blipFill>
        <p:spPr>
          <a:xfrm>
            <a:off x="2884923" y="1331302"/>
            <a:ext cx="1990510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581" y="657289"/>
            <a:ext cx="1899460" cy="4120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0807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179512" y="1618639"/>
            <a:ext cx="7704856" cy="396044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 smtClean="0">
              <a:solidFill>
                <a:srgbClr val="00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9050" y="5569506"/>
            <a:ext cx="3957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33CC"/>
                </a:solidFill>
              </a:rPr>
              <a:t>Массаж:</a:t>
            </a:r>
          </a:p>
          <a:p>
            <a:pPr lvl="0" algn="ctr"/>
            <a:r>
              <a:rPr lang="ru-RU" sz="2400" b="1" dirty="0">
                <a:solidFill>
                  <a:srgbClr val="0033CC"/>
                </a:solidFill>
              </a:rPr>
              <a:t>Самомассаж, точечный массаж</a:t>
            </a:r>
          </a:p>
        </p:txBody>
      </p:sp>
      <p:pic>
        <p:nvPicPr>
          <p:cNvPr id="5124" name="Picture 4" descr="http://justclickit.ru/flash/people/people%20(2833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79" y="4117106"/>
            <a:ext cx="2915816" cy="2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b="20600"/>
          <a:stretch/>
        </p:blipFill>
        <p:spPr>
          <a:xfrm>
            <a:off x="4048191" y="2081905"/>
            <a:ext cx="4017475" cy="2689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6951"/>
          <a:stretch/>
        </p:blipFill>
        <p:spPr>
          <a:xfrm>
            <a:off x="323528" y="2145950"/>
            <a:ext cx="3388659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701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7240888" cy="1154112"/>
          </a:xfrm>
        </p:spPr>
        <p:txBody>
          <a:bodyPr/>
          <a:lstStyle/>
          <a:p>
            <a:endParaRPr lang="ru-RU" sz="4000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" y="22747"/>
            <a:ext cx="9251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827584" y="1124744"/>
            <a:ext cx="5492545" cy="3212063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33CC"/>
                </a:solidFill>
              </a:rPr>
              <a:t>.</a:t>
            </a:r>
            <a:endParaRPr lang="ru-RU" sz="1400" b="1" dirty="0">
              <a:solidFill>
                <a:srgbClr val="0033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5373216"/>
            <a:ext cx="5859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Гимнастика:  дыхательная</a:t>
            </a:r>
            <a:r>
              <a:rPr lang="ru-RU" b="1" dirty="0">
                <a:solidFill>
                  <a:srgbClr val="0033CC"/>
                </a:solidFill>
              </a:rPr>
              <a:t>,</a:t>
            </a:r>
          </a:p>
          <a:p>
            <a:pPr algn="ctr"/>
            <a:r>
              <a:rPr lang="ru-RU" b="1" dirty="0">
                <a:solidFill>
                  <a:srgbClr val="0033CC"/>
                </a:solidFill>
              </a:rPr>
              <a:t>для глаз,</a:t>
            </a:r>
          </a:p>
          <a:p>
            <a:pPr algn="ctr"/>
            <a:r>
              <a:rPr lang="ru-RU" b="1" dirty="0">
                <a:solidFill>
                  <a:srgbClr val="0033CC"/>
                </a:solidFill>
              </a:rPr>
              <a:t>пальчиковая , </a:t>
            </a:r>
            <a:r>
              <a:rPr lang="ru-RU" b="1" dirty="0" smtClean="0">
                <a:solidFill>
                  <a:srgbClr val="0033CC"/>
                </a:solidFill>
              </a:rPr>
              <a:t>бодрящая.</a:t>
            </a:r>
            <a:endParaRPr lang="ru-RU" dirty="0"/>
          </a:p>
        </p:txBody>
      </p:sp>
      <p:pic>
        <p:nvPicPr>
          <p:cNvPr id="9" name="Рисунок 3" descr="Candy_Kid_with_gum_pr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87" y="4142432"/>
            <a:ext cx="1944216" cy="246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 descr="796606407cb2d4efe937045b5298e54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581" y="4005063"/>
            <a:ext cx="1986457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5" y="518305"/>
            <a:ext cx="2273656" cy="3019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/>
          <a:stretch/>
        </p:blipFill>
        <p:spPr>
          <a:xfrm>
            <a:off x="3265757" y="1224959"/>
            <a:ext cx="3979956" cy="3919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7567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 rot="11097375">
            <a:off x="667837" y="1820664"/>
            <a:ext cx="7488832" cy="408286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5886" y="5893821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Релаксация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(от лат. 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relaxatio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это снижение тонуса скелетной мускулатуры.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981" y="2583276"/>
            <a:ext cx="3777132" cy="2843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278" y="2364100"/>
            <a:ext cx="3487565" cy="29959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7350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4247" y="1988840"/>
            <a:ext cx="89289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не боюсь ещё и ещё раз повторять:</a:t>
            </a:r>
            <a:b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забота о здоровье – это важнейший</a:t>
            </a:r>
            <a:b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воспитателя. От жизнерадостности,</a:t>
            </a:r>
            <a:b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бодрости детей зависит их духовная жизнь,</a:t>
            </a:r>
            <a:b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мировоззрение, умственное развитие,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прочность знаний, вера в свои силы».</a:t>
            </a:r>
            <a:b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В.А</a:t>
            </a:r>
            <a: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Сухомлинский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589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0845" y="2967335"/>
            <a:ext cx="8202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Спасибо за внимание !</a:t>
            </a:r>
            <a:endParaRPr lang="ru-RU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6084168" y="4581127"/>
            <a:ext cx="19442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Автор презентации: Сурова П. М. </a:t>
            </a: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Воспитатель </a:t>
            </a: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МБОУ</a:t>
            </a:r>
          </a:p>
        </p:txBody>
      </p:sp>
    </p:spTree>
    <p:extLst>
      <p:ext uri="{BB962C8B-B14F-4D97-AF65-F5344CB8AC3E}">
        <p14:creationId xmlns:p14="http://schemas.microsoft.com/office/powerpoint/2010/main" val="3322088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828836"/>
            <a:ext cx="8352928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Единственная красота, которую я</a:t>
            </a:r>
            <a:b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знаю, - это ЗДОРОВЬЕ.</a:t>
            </a:r>
            <a:b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b="1" u="sng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Генрих Гейне</a:t>
            </a:r>
            <a:endParaRPr lang="ru-RU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264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88840"/>
            <a:ext cx="8532440" cy="24314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Здоровье -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это одна из главных ценностей жизни человека. Именно поэтому проблема ухудшения здоровья населения страны  и особенно детей становится национальной.</a:t>
            </a:r>
          </a:p>
        </p:txBody>
      </p:sp>
      <p:pic>
        <p:nvPicPr>
          <p:cNvPr id="3" name="Picture 13" descr="D:\ДС №2-инф-я, медицина, дети, презентации, праздники, ширмы\Детки_на прозрачном фоне\Детки_отрисовки\a5a8fd0d0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7" y="3645024"/>
            <a:ext cx="22145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D:\ДС №2-инф-я, медицина, дети, презентации, праздники, ширмы\Детки_на прозрачном фоне\Детки_отрисовки\0adb6f8fee7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214813"/>
            <a:ext cx="250031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163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348880"/>
            <a:ext cx="8496944" cy="40934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00FF"/>
                </a:solidFill>
              </a:rPr>
              <a:t>Здоровье сберегающие технологии - </a:t>
            </a:r>
            <a:r>
              <a:rPr lang="ru-RU" sz="3200" dirty="0">
                <a:solidFill>
                  <a:srgbClr val="0000FF"/>
                </a:solidFill>
              </a:rPr>
              <a:t>это </a:t>
            </a:r>
            <a:r>
              <a:rPr lang="ru-RU" sz="2800" dirty="0">
                <a:solidFill>
                  <a:srgbClr val="0000FF"/>
                </a:solidFill>
              </a:rPr>
              <a:t>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</a:t>
            </a:r>
            <a:r>
              <a:rPr lang="ru-RU" sz="2800" b="1" i="1" dirty="0" smtClean="0">
                <a:solidFill>
                  <a:srgbClr val="0000FF"/>
                </a:solidFill>
              </a:rPr>
              <a:t>.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Главное назначение 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–это объединение  педагогов, </a:t>
            </a:r>
          </a:p>
          <a:p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психологов, медиков, родителей и самое главное детей </a:t>
            </a:r>
          </a:p>
          <a:p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сохранение, укрепление и развитие здоровья.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86922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060848"/>
            <a:ext cx="8229600" cy="45259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Цель </a:t>
            </a:r>
            <a:r>
              <a:rPr lang="ru-RU" b="1" dirty="0" err="1">
                <a:solidFill>
                  <a:srgbClr val="0000FF"/>
                </a:solidFill>
              </a:rPr>
              <a:t>здоровьесберегающих</a:t>
            </a:r>
            <a:r>
              <a:rPr lang="ru-RU" b="1" dirty="0">
                <a:solidFill>
                  <a:srgbClr val="0000FF"/>
                </a:solidFill>
              </a:rPr>
              <a:t> технологий</a:t>
            </a:r>
            <a:r>
              <a:rPr lang="ru-RU" dirty="0">
                <a:solidFill>
                  <a:srgbClr val="0000FF"/>
                </a:solidFill>
              </a:rPr>
              <a:t> – обеспечить дошкольнику возможность сохранения здоровья, сформировать у него необходимые знания, умения, навыки по здоровому образу жизни, научить использовать полученные знания в повседневной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123769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44824"/>
            <a:ext cx="6840760" cy="4801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Задачи </a:t>
            </a:r>
            <a:r>
              <a:rPr lang="ru-RU" sz="3200" b="1" i="1" dirty="0" err="1" smtClean="0">
                <a:solidFill>
                  <a:srgbClr val="0000FF"/>
                </a:solidFill>
              </a:rPr>
              <a:t>здоровьесберегающих</a:t>
            </a:r>
            <a:r>
              <a:rPr lang="ru-RU" sz="3200" b="1" i="1" dirty="0" smtClean="0">
                <a:solidFill>
                  <a:srgbClr val="0000FF"/>
                </a:solidFill>
              </a:rPr>
              <a:t> технологий </a:t>
            </a:r>
            <a:r>
              <a:rPr lang="ru-RU" sz="3200" b="1" dirty="0" smtClean="0">
                <a:solidFill>
                  <a:srgbClr val="0000FF"/>
                </a:solidFill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FF"/>
                </a:solidFill>
              </a:rPr>
              <a:t>Создание адекватных условий для развития, обучения, оздоровления детей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FF"/>
                </a:solidFill>
              </a:rPr>
              <a:t>Сохранение здоровья детей и повышение двигательной активности и умственной работоспособности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FF"/>
                </a:solidFill>
              </a:rPr>
              <a:t>Создание положительного эмоционального настроя и снятие психоэмоционального напряжения</a:t>
            </a:r>
            <a:r>
              <a:rPr lang="ru-RU" sz="2800" b="1" dirty="0">
                <a:solidFill>
                  <a:srgbClr val="0000FF"/>
                </a:solidFill>
              </a:rPr>
              <a:t> </a:t>
            </a:r>
            <a:endParaRPr lang="ru-RU" sz="2800" dirty="0">
              <a:solidFill>
                <a:srgbClr val="0000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74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7240888" cy="1154112"/>
          </a:xfrm>
        </p:spPr>
        <p:txBody>
          <a:bodyPr/>
          <a:lstStyle/>
          <a:p>
            <a:endParaRPr lang="ru-RU" sz="4000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6912768" cy="64017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</a:rPr>
              <a:t>Основные принципы </a:t>
            </a:r>
            <a:r>
              <a:rPr lang="ru-RU" sz="2800" b="1" dirty="0" err="1">
                <a:solidFill>
                  <a:srgbClr val="0000FF"/>
                </a:solidFill>
              </a:rPr>
              <a:t>здоровьесбережания</a:t>
            </a:r>
            <a:r>
              <a:rPr lang="ru-RU" sz="2800" b="1" dirty="0">
                <a:solidFill>
                  <a:srgbClr val="0000FF"/>
                </a:solidFill>
              </a:rPr>
              <a:t>:</a:t>
            </a:r>
            <a:endParaRPr lang="ru-RU" sz="2800" dirty="0">
              <a:solidFill>
                <a:srgbClr val="0000FF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FF"/>
                </a:solidFill>
              </a:rPr>
              <a:t>Принцип «Не навреди! »;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FF"/>
                </a:solidFill>
              </a:rPr>
              <a:t>Непрерывности </a:t>
            </a:r>
            <a:r>
              <a:rPr lang="ru-RU" sz="2800" dirty="0" err="1">
                <a:solidFill>
                  <a:srgbClr val="0000FF"/>
                </a:solidFill>
              </a:rPr>
              <a:t>здоровьесберегающего</a:t>
            </a:r>
            <a:r>
              <a:rPr lang="ru-RU" sz="2800" dirty="0">
                <a:solidFill>
                  <a:srgbClr val="0000FF"/>
                </a:solidFill>
              </a:rPr>
              <a:t> процесса;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FF"/>
                </a:solidFill>
              </a:rPr>
              <a:t>Систематичности и последовательности;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FF"/>
                </a:solidFill>
              </a:rPr>
              <a:t>Принцип доступности и индивидуальности;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FF"/>
                </a:solidFill>
              </a:rPr>
              <a:t>Всестороннего и гармонического развития личности;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FF"/>
                </a:solidFill>
              </a:rPr>
              <a:t>Системного чередования нагрузок и отдыха;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FF"/>
                </a:solidFill>
              </a:rPr>
              <a:t>Постепенного наращивания оздоровительных воздействий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24778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060848"/>
            <a:ext cx="5976664" cy="4663157"/>
          </a:xfrm>
          <a:prstGeom prst="round2DiagRect">
            <a:avLst>
              <a:gd name="adj1" fmla="val 16667"/>
              <a:gd name="adj2" fmla="val 433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7276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7240888" cy="1154112"/>
          </a:xfrm>
        </p:spPr>
        <p:txBody>
          <a:bodyPr/>
          <a:lstStyle/>
          <a:p>
            <a:endParaRPr lang="ru-RU" sz="4000" dirty="0" smtClean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70330"/>
            <a:ext cx="6408712" cy="4806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7322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394</Words>
  <Application>Microsoft Office PowerPoint</Application>
  <PresentationFormat>Экран (4:3)</PresentationFormat>
  <Paragraphs>50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Arbat</vt:lpstr>
      <vt:lpstr>Arial</vt:lpstr>
      <vt:lpstr>Arial Narrow</vt:lpstr>
      <vt:lpstr>Calibri</vt:lpstr>
      <vt:lpstr>Times New Roman</vt:lpstr>
      <vt:lpstr>лица</vt:lpstr>
      <vt:lpstr>2_лица</vt:lpstr>
      <vt:lpstr>  Здоровьесберегающие технологии в ДОУ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Игорь</cp:lastModifiedBy>
  <cp:revision>41</cp:revision>
  <dcterms:created xsi:type="dcterms:W3CDTF">2016-04-13T15:11:49Z</dcterms:created>
  <dcterms:modified xsi:type="dcterms:W3CDTF">2023-12-10T10:42:56Z</dcterms:modified>
</cp:coreProperties>
</file>