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290" r:id="rId2"/>
    <p:sldId id="297" r:id="rId3"/>
    <p:sldId id="257" r:id="rId4"/>
    <p:sldId id="258" r:id="rId5"/>
    <p:sldId id="259" r:id="rId6"/>
    <p:sldId id="262" r:id="rId7"/>
    <p:sldId id="292" r:id="rId8"/>
    <p:sldId id="264" r:id="rId9"/>
    <p:sldId id="265" r:id="rId10"/>
    <p:sldId id="304" r:id="rId11"/>
    <p:sldId id="302" r:id="rId12"/>
    <p:sldId id="288" r:id="rId13"/>
    <p:sldId id="270" r:id="rId14"/>
    <p:sldId id="271" r:id="rId15"/>
    <p:sldId id="303" r:id="rId16"/>
    <p:sldId id="301" r:id="rId17"/>
    <p:sldId id="298" r:id="rId18"/>
    <p:sldId id="299" r:id="rId19"/>
    <p:sldId id="289" r:id="rId20"/>
    <p:sldId id="300" r:id="rId21"/>
    <p:sldId id="293" r:id="rId22"/>
    <p:sldId id="294" r:id="rId23"/>
    <p:sldId id="295" r:id="rId24"/>
    <p:sldId id="296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89" autoAdjust="0"/>
  </p:normalViewPr>
  <p:slideViewPr>
    <p:cSldViewPr>
      <p:cViewPr varScale="1">
        <p:scale>
          <a:sx n="109" d="100"/>
          <a:sy n="109" d="100"/>
        </p:scale>
        <p:origin x="16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F7E4D-F313-4B54-9925-85D165569A95}" type="datetimeFigureOut">
              <a:rPr lang="ru-RU" smtClean="0"/>
              <a:t>чт 07.12.23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B89A-E92C-4376-B76C-BCFC0B197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8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AB89A-E92C-4376-B76C-BCFC0B19791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1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18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963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4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064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8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8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21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70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89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3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2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19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64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03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0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чт 07.12.23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3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9" y="0"/>
            <a:ext cx="8985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Книжкина</a:t>
            </a:r>
            <a: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  <a:t> больница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1196752"/>
            <a:ext cx="6570365" cy="4947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15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91" y="188640"/>
            <a:ext cx="8663509" cy="1294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9" b="4850"/>
          <a:stretch/>
        </p:blipFill>
        <p:spPr>
          <a:xfrm>
            <a:off x="683568" y="1510280"/>
            <a:ext cx="4046714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927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Познавательно-речевое развитие:</a:t>
            </a:r>
            <a:br>
              <a:rPr lang="ru-RU" sz="2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Беседа «Что такое доброта?», 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«О добрых поступках и делах», 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«Как мы можем позаботиться о старших». 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Рассказ воспитателя «Как отличить плохой 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поступок от хорошего?»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Разучивание пословиц о добре.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Ситуативный разговор «Мои хорошие поступки».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Ситуативный разговор «Мы - защитники малышей».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Речевая ситуация «Помощь котенку».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Беседа «Природа добрая и злая».</a:t>
            </a:r>
            <a:endParaRPr lang="ru-RU" sz="24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3"/>
            <a:ext cx="8208912" cy="1512167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Беседа «Что такое доброта». Обсуждение ситуации, как и кому  можно помочь 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в трудную минуту.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ttps://zabota068.msp.midural.ru/upload/gallery/2020/04/23/QSxWLLcTm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568952" cy="51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7053"/>
            <a:ext cx="8229600" cy="594044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000" b="1" u="sng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Чтение художественной литературы: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-Сказки: «Золушка», «Снежная королева»,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«Три сына», «Два жадных медвежонка»,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«Доброе утро», «Самые добрые сказки».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-В.Маяковский «Что такое хорошо и, что такое плохо?»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</a:t>
            </a:r>
            <a:r>
              <a:rPr lang="ru-RU" sz="20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А.Барто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«Вовка – добрая душа»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-Е.Благинина «Подарок»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-А.Кузнецова «Подружки»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-С.Маршак «Ежели вы вежливы».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-Разучивание стихотворений о доброте.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Просмотр </a:t>
            </a:r>
            <a:r>
              <a:rPr lang="ru-RU" sz="2400" b="1" dirty="0">
                <a:solidFill>
                  <a:srgbClr val="0070C0"/>
                </a:solidFill>
                <a:latin typeface="Book Antiqua" panose="02040602050305030304" pitchFamily="18" charset="0"/>
              </a:rPr>
              <a:t>мультфильмов о доброте и добрых </a:t>
            </a:r>
            <a:r>
              <a:rPr lang="ru-RU" sz="24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поступках</a:t>
            </a:r>
            <a:r>
              <a:rPr lang="ru-RU" sz="2400" b="1" dirty="0">
                <a:solidFill>
                  <a:srgbClr val="0070C0"/>
                </a:solidFill>
                <a:latin typeface="Book Antiqua" panose="02040602050305030304" pitchFamily="18" charset="0"/>
              </a:rPr>
              <a:t>: </a:t>
            </a:r>
            <a:r>
              <a:rPr lang="ru-RU" sz="24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Кот Леопольд», «Крошка енот», 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«Как ослик счастье искал», «</a:t>
            </a:r>
            <a:r>
              <a:rPr lang="ru-RU" sz="20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Лунтик</a:t>
            </a: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» и др.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260648"/>
            <a:ext cx="6246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Работа с альбомом: «Правила поведения     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   дошкольников».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Рассматривание иллюстраций с изображением  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   добрых и злых героев.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  <a:t>Работа с тематическим альбомом «Наши эмоции».</a:t>
            </a:r>
            <a:b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88840"/>
            <a:ext cx="5472331" cy="4120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106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6246440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srgbClr val="0070C0"/>
                </a:solidFill>
                <a:latin typeface="Book Antiqua" panose="02040602050305030304" pitchFamily="18" charset="0"/>
              </a:rPr>
              <a:t>Художественно-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800" b="1" dirty="0">
                <a:solidFill>
                  <a:srgbClr val="0070C0"/>
                </a:solidFill>
                <a:latin typeface="Book Antiqua" panose="02040602050305030304" pitchFamily="18" charset="0"/>
              </a:rPr>
              <a:t>эстетическое развитие.</a:t>
            </a:r>
            <a:endParaRPr lang="ru-RU" sz="28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Аппликация: «Красота вокруг нас».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/>
          <a:stretch/>
        </p:blipFill>
        <p:spPr>
          <a:xfrm>
            <a:off x="467544" y="2528900"/>
            <a:ext cx="1690703" cy="3335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32150"/>
          <a:stretch/>
        </p:blipFill>
        <p:spPr>
          <a:xfrm>
            <a:off x="3347864" y="2180447"/>
            <a:ext cx="316153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450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5742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Аппликация: </a:t>
            </a:r>
            <a:r>
              <a:rPr lang="ru-RU" b="1" dirty="0">
                <a:solidFill>
                  <a:srgbClr val="0070C0"/>
                </a:solidFill>
                <a:latin typeface="Book Antiqua" panose="02040602050305030304" pitchFamily="18" charset="0"/>
              </a:rPr>
              <a:t>«Цветок </a:t>
            </a:r>
            <a:r>
              <a:rPr lang="ru-RU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доброты»</a:t>
            </a:r>
            <a: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.(</a:t>
            </a: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коллективная работа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)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3733964" cy="4959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440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3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  <a:t>Аппликация: «Подарок другу».</a:t>
            </a:r>
            <a:b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6075227" cy="4992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4"/>
            <a:ext cx="1933764" cy="2568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44750" r="34660"/>
          <a:stretch/>
        </p:blipFill>
        <p:spPr>
          <a:xfrm rot="11042480">
            <a:off x="6094712" y="3464350"/>
            <a:ext cx="2467498" cy="3329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082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Прослушивание песен:</a:t>
            </a:r>
            <a:br>
              <a:rPr lang="ru-RU" sz="32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«Дорогою добра», 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«Доброта» (из мультфильма 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про Фунтика), 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Барбарики</a:t>
            </a: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«Доброта», 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«Ярко солнце светит» 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 Кот Леопольд), 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«Улыбка», «Если добрый ты».</a:t>
            </a:r>
            <a:b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Слушанье звуков природы.</a:t>
            </a:r>
            <a: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35.userapi.com/impg/Ko4J0WJ-lQTm5bcJZhkyU4b3SPhl-dvaElAx1A/YMMARitdPtg.jpg?size=1058x794&amp;quality=96&amp;sign=e0707a7876b540b16521f48b5cc954b6&amp;c_uniq_tag=Jwwbg9RScHt_m2SpPrT7ayaZG6-O__5j1DpFrQiPQiQ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98"/>
            <a:ext cx="9144000" cy="6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8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Book Antiqua" panose="02040602050305030304" pitchFamily="18" charset="0"/>
              </a:rPr>
              <a:t>Конструирование:</a:t>
            </a:r>
            <a: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b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  <a:t>   «Домик для </a:t>
            </a:r>
            <a:r>
              <a:rPr lang="ru-RU" sz="36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животных».</a:t>
            </a:r>
            <a: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36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959262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1628800"/>
            <a:ext cx="2913911" cy="2194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3527142"/>
            <a:ext cx="2893409" cy="271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95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988840"/>
            <a:ext cx="5814392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dirty="0">
                <a:solidFill>
                  <a:srgbClr val="0070C0"/>
                </a:solidFill>
                <a:latin typeface="Book Antiqua" panose="02040602050305030304" pitchFamily="18" charset="0"/>
              </a:rPr>
              <a:t>П. И. «Весёлые старты», 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dirty="0">
                <a:solidFill>
                  <a:srgbClr val="0070C0"/>
                </a:solidFill>
                <a:latin typeface="Book Antiqua" panose="02040602050305030304" pitchFamily="18" charset="0"/>
              </a:rPr>
              <a:t>«</a:t>
            </a:r>
            <a:r>
              <a:rPr lang="ru-RU" sz="2400" dirty="0" err="1">
                <a:solidFill>
                  <a:srgbClr val="0070C0"/>
                </a:solidFill>
                <a:latin typeface="Book Antiqua" panose="02040602050305030304" pitchFamily="18" charset="0"/>
              </a:rPr>
              <a:t>Ловишки</a:t>
            </a:r>
            <a:r>
              <a:rPr lang="ru-RU" sz="2400" dirty="0">
                <a:solidFill>
                  <a:srgbClr val="0070C0"/>
                </a:solidFill>
                <a:latin typeface="Book Antiqua" panose="02040602050305030304" pitchFamily="18" charset="0"/>
              </a:rPr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55576" y="1268761"/>
            <a:ext cx="64087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Комплекс упражнений «Тропинка доброты»</a:t>
            </a:r>
            <a:r>
              <a:rPr lang="ru-RU" sz="2000" b="1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692697"/>
            <a:ext cx="5526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Book Antiqua" panose="02040602050305030304" pitchFamily="18" charset="0"/>
              </a:rPr>
              <a:t>Физическое развитие.</a:t>
            </a: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41600" r="35038"/>
          <a:stretch/>
        </p:blipFill>
        <p:spPr>
          <a:xfrm>
            <a:off x="4427984" y="2334789"/>
            <a:ext cx="4608512" cy="4005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E:\Camera\IMG_20210923_1601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5"/>
          <a:stretch/>
        </p:blipFill>
        <p:spPr bwMode="auto">
          <a:xfrm rot="5400000">
            <a:off x="-163901" y="3715910"/>
            <a:ext cx="3292285" cy="226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E:\Camera\IMG_20210923_1601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r="14847"/>
          <a:stretch/>
        </p:blipFill>
        <p:spPr bwMode="auto">
          <a:xfrm rot="5797813">
            <a:off x="3765037" y="3521508"/>
            <a:ext cx="2488013" cy="339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490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32657"/>
            <a:ext cx="61024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Прогулка.</a:t>
            </a:r>
            <a:r>
              <a:rPr lang="ru-RU" sz="40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lang="ru-RU" sz="40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Подкормка зимующих птиц.</a:t>
            </a:r>
            <a:b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46" y="1748429"/>
            <a:ext cx="4938854" cy="3704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/>
          <a:stretch/>
        </p:blipFill>
        <p:spPr>
          <a:xfrm>
            <a:off x="0" y="1754218"/>
            <a:ext cx="4716016" cy="410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68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61744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Взаимодействие с родителями.</a:t>
            </a: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Кормушки для зимующих птиц, 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сделанные совместно с родителями. 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Фотографии на тему: 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«Помогаем родителям».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46089"/>
            <a:ext cx="2156833" cy="4678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81311"/>
            <a:ext cx="1481182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184641"/>
            <a:ext cx="2932430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4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6102424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4000" u="sng" dirty="0">
                <a:solidFill>
                  <a:srgbClr val="0070C0"/>
                </a:solidFill>
                <a:latin typeface="Book Antiqua" panose="02040602050305030304" pitchFamily="18" charset="0"/>
              </a:rPr>
              <a:t>III</a:t>
            </a:r>
            <a:r>
              <a:rPr lang="ru-RU" sz="4000" u="sng" dirty="0">
                <a:solidFill>
                  <a:srgbClr val="0070C0"/>
                </a:solidFill>
                <a:latin typeface="Book Antiqua" panose="02040602050305030304" pitchFamily="18" charset="0"/>
              </a:rPr>
              <a:t> этап. итоговый</a:t>
            </a:r>
            <a:endParaRPr lang="ru-RU" sz="40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endParaRPr lang="ru-RU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196752"/>
            <a:ext cx="6534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Итоговое занятие по теме: 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«Доброта и вежливость».</a:t>
            </a:r>
            <a:b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Оформление творческого проекта </a:t>
            </a:r>
            <a:r>
              <a:rPr lang="en-US" dirty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Book Antiqua" panose="02040602050305030304" pitchFamily="18" charset="0"/>
              </a:rPr>
              <a:t>и его презентация.</a:t>
            </a:r>
            <a:r>
              <a:rPr lang="en-US" dirty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64904"/>
            <a:ext cx="5904656" cy="3690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984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700808"/>
            <a:ext cx="4608513" cy="280831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Добрым быть совсем не просто,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Не зависит доброта от роста.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Не зависит доброта от цвета,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Доброта не пряник, не конфета.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Если доброта, как солнце, светит,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Радуются взрослые и дети.</a:t>
            </a:r>
            <a:b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(Н. </a:t>
            </a:r>
            <a:r>
              <a:rPr lang="ru-RU" sz="24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Тулупова</a:t>
            </a: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)</a:t>
            </a:r>
            <a: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0034" y="500043"/>
            <a:ext cx="7994679" cy="1071569"/>
          </a:xfrm>
        </p:spPr>
        <p:txBody>
          <a:bodyPr/>
          <a:lstStyle/>
          <a:p>
            <a:endParaRPr lang="ru-RU" sz="4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ru-RU" sz="4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ru-RU" sz="4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ru-RU" sz="4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2050" name="Picture 2" descr="https://vospitatel-sada.ru/kartinki/2021/07/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69669"/>
            <a:ext cx="5292363" cy="3678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071546"/>
            <a:ext cx="7772400" cy="5143536"/>
          </a:xfrm>
        </p:spPr>
        <p:txBody>
          <a:bodyPr/>
          <a:lstStyle/>
          <a:p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В последние годы много говорят о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кризисе нравственности и без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духовности. Этот кризис проявляется,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прежде всего, в доминировании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материальных ценностей над духовными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и из нашей жизни исчезают такие понятия,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как доброта, отзывчивость, великодушие, взаимопомощь, дружба. В обществе отмечается общий рост социальной напряженности и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агрессии, а это отражается на детях и проявляется в детской агрессивности и враждебности. Поэтому формирование первоначальных представлений о нравственных чувствах и эмоциях представляется на сегодняшний момент очень актуальным.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00043"/>
            <a:ext cx="7772400" cy="642941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    </a:t>
            </a:r>
            <a:r>
              <a:rPr lang="ru-RU" sz="4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Актуальность:</a:t>
            </a:r>
            <a:endParaRPr lang="ru-RU" sz="40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060848"/>
            <a:ext cx="7772400" cy="320407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воспитание у детей положительных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качеств характера, способствовать сплочению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коллектива , мотивировать детей на совершение добрых поступков, добрых дел во благо других людей.</a:t>
            </a:r>
            <a: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ru-RU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92696"/>
            <a:ext cx="7772400" cy="1643073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ЦЕЛЬ:</a:t>
            </a:r>
            <a:endParaRPr lang="ru-RU" sz="4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027169" cy="494518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1.Углублять представление детей о 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доброте, как о ценном, неотъемлемом 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качестве человека.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2.Формирование у детей положительного 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отношения ко всем людям.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3.Поощрять стремление детей совершать добрые поступки.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4. Познакомиться с художественной литературой, пословицами и поговорками о доброте.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5. формировать самооценку своих поступков, учить доброжелательно оценивать поступки других людей.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6. воспитывать чувство доброты и уважения к окружающим людям, воспитывать нравственные качества: доброту, уважение, милосердие.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7. уточнять знания детей об этикете, закреплять правила вежливого общения.</a:t>
            </a:r>
            <a:b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8. Бережное отношение к природе, желание оказать помощь братьям нашим младшим.</a:t>
            </a:r>
            <a: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28605"/>
            <a:ext cx="7772400" cy="714379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ЗАДАЧИ:</a:t>
            </a:r>
            <a:endParaRPr lang="ru-RU" sz="4000" b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16832"/>
            <a:ext cx="7772400" cy="4584002"/>
          </a:xfrm>
        </p:spPr>
        <p:txBody>
          <a:bodyPr/>
          <a:lstStyle/>
          <a:p>
            <a:pPr lvl="0"/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   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-Дети имеют четкое представление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 доброте, добрых поступках.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  -Дети знают стихи, пословицы о доброте,      </a:t>
            </a:r>
            <a:r>
              <a:rPr lang="ru-RU" sz="20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мирилки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 Они стали охотнее их применять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в совместной деятельности. Обогатился словарный запас по данной теме.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  -Дети стали бережнее относится к живому миру природы.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  -У детей сформировано заботливое отношение к членам своей семьи, оказывают посильную помощь.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  -У детей повысилась способность договариваться между собой, оказывать друг другу поддержку.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  -У родителей повысился интерес к жизни группы.</a:t>
            </a:r>
            <a:r>
              <a:rPr lang="ru-RU" dirty="0" smtClean="0">
                <a:latin typeface="Book Antiqua" panose="02040602050305030304" pitchFamily="18" charset="0"/>
              </a:rPr>
              <a:t/>
            </a:r>
            <a:br>
              <a:rPr lang="ru-RU" dirty="0" smtClean="0">
                <a:latin typeface="Book Antiqua" panose="02040602050305030304" pitchFamily="18" charset="0"/>
              </a:rPr>
            </a:b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00043"/>
            <a:ext cx="7772400" cy="107157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Ожидаемый результат:</a:t>
            </a:r>
            <a:endParaRPr lang="ru-RU" sz="4000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endParaRPr lang="ru-RU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764704"/>
            <a:ext cx="5382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Участники проекта:</a:t>
            </a: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Дети старшей группы, </a:t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воспитатели: </a:t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3200" b="1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Руководитель проекта:</a:t>
            </a: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Сурова Полина Михайловна, воспитатель.</a:t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3200" b="1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Продолжительность проекта:</a:t>
            </a: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/>
            </a:r>
            <a:b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</a:br>
            <a:r>
              <a:rPr lang="ru-RU" sz="3200" dirty="0">
                <a:solidFill>
                  <a:srgbClr val="0070C0"/>
                </a:solidFill>
                <a:latin typeface="Book Antiqua" panose="02040602050305030304" pitchFamily="18" charset="0"/>
                <a:ea typeface="+mj-ea"/>
                <a:cs typeface="+mj-cs"/>
              </a:rPr>
              <a:t>2 недели.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2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066117" cy="550072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000" u="sng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I</a:t>
            </a:r>
            <a:r>
              <a:rPr lang="ru-RU" sz="2000" u="sng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ЭТАП. Подготовительный: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1.Сбор литературы о добре: стихи, 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рассказы, загадки, пословицы, поговорки, </a:t>
            </a:r>
            <a:r>
              <a:rPr lang="ru-RU" sz="2000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мирилки</a:t>
            </a: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2.Подбор картин, фотографий, иллюстраций.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3.Работа с родителями.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4.Разработка занятий, определение тематики бесед.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5.Подбор музыкального репертуара.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6.Изготовление пособий, дидактических игр.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7.Подборка материалов для бесед.</a:t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endParaRPr lang="ru-RU" sz="2000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428605"/>
            <a:ext cx="8066117" cy="714379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Этапы реализации проекта</a:t>
            </a:r>
            <a:r>
              <a:rPr lang="ru-RU" sz="4000" dirty="0" smtClean="0">
                <a:solidFill>
                  <a:srgbClr val="0070C0"/>
                </a:solidFill>
                <a:latin typeface="Comic Sans MS" pitchFamily="66" charset="0"/>
              </a:rPr>
              <a:t>:</a:t>
            </a:r>
            <a:endParaRPr lang="ru-RU" sz="40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7883153" cy="464423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Социально-личностное развитие:</a:t>
            </a:r>
            <a: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-дидактическая игра «Что такое хорошо </a:t>
            </a:r>
            <a:b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и что такое плохо», «Оцени поступок»; </a:t>
            </a:r>
            <a:b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-сюжетно-ролевые игры: «Больница», «Пожарные», «Спасатели»; игровая ситуация «Утешаем куклу», «Помогаем другу в беде», «Ищем ласковые слова»;</a:t>
            </a:r>
            <a:b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b="0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-словесная игра «Что доброго делают люди этой профессии», «Добрые и вежливые слова».</a:t>
            </a:r>
            <a: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dirty="0" smtClean="0">
                <a:latin typeface="Book Antiqua" panose="02040602050305030304" pitchFamily="18" charset="0"/>
              </a:rPr>
              <a:t> </a:t>
            </a:r>
            <a:br>
              <a:rPr lang="ru-RU" dirty="0" smtClean="0">
                <a:latin typeface="Book Antiqua" panose="02040602050305030304" pitchFamily="18" charset="0"/>
              </a:rPr>
            </a:b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28605"/>
            <a:ext cx="7772400" cy="85725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II </a:t>
            </a:r>
            <a:r>
              <a:rPr lang="ru-RU" b="1" u="sng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этап. РЕАЛИЗАЦИЯ ПРОЕКТА:</a:t>
            </a:r>
            <a:endParaRPr lang="ru-RU" b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1065</TotalTime>
  <Words>1013</Words>
  <Application>Microsoft Office PowerPoint</Application>
  <PresentationFormat>Экран (4:3)</PresentationFormat>
  <Paragraphs>38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Book Antiqua</vt:lpstr>
      <vt:lpstr>Calibri</vt:lpstr>
      <vt:lpstr>Comic Sans MS</vt:lpstr>
      <vt:lpstr>Monotype Corsiva</vt:lpstr>
      <vt:lpstr>Trebuchet MS</vt:lpstr>
      <vt:lpstr>Wingdings 3</vt:lpstr>
      <vt:lpstr>Аспект</vt:lpstr>
      <vt:lpstr>Презентация PowerPoint</vt:lpstr>
      <vt:lpstr>Презентация PowerPoint</vt:lpstr>
      <vt:lpstr>В последние годы много говорят о  кризисе нравственности и без  духовности. Этот кризис проявляется,  прежде всего, в доминировании  материальных ценностей над духовными  и из нашей жизни исчезают такие понятия,  как доброта, отзывчивость, великодушие, взаимопомощь, дружба. В обществе отмечается общий рост социальной напряженности и агрессии, а это отражается на детях и проявляется в детской агрессивности и враждебности. Поэтому формирование первоначальных представлений о нравственных чувствах и эмоциях представляется на сегодняшний момент очень актуальным.  </vt:lpstr>
      <vt:lpstr>воспитание у детей положительных  качеств характера, способствовать сплочению  коллектива , мотивировать детей на совершение добрых поступков, добрых дел во благо других людей. </vt:lpstr>
      <vt:lpstr>1.Углублять представление детей о  доброте, как о ценном, неотъемлемом  качестве человека. 2.Формирование у детей положительного  отношения ко всем людям. 3.Поощрять стремление детей совершать добрые поступки. 4. Познакомиться с художественной литературой, пословицами и поговорками о доброте. 5. формировать самооценку своих поступков, учить доброжелательно оценивать поступки других людей. 6. воспитывать чувство доброты и уважения к окружающим людям, воспитывать нравственные качества: доброту, уважение, милосердие. 7. уточнять знания детей об этикете, закреплять правила вежливого общения. 8. Бережное отношение к природе, желание оказать помощь братьям нашим младшим. </vt:lpstr>
      <vt:lpstr>   -Дети имеют четкое представление  о доброте, добрых поступках.    -Дети знают стихи, пословицы о доброте,      мирилки. Они стали охотнее их применять  в совместной деятельности. Обогатился словарный запас по данной теме.    -Дети стали бережнее относится к живому миру природы.    -У детей сформировано заботливое отношение к членам своей семьи, оказывают посильную помощь.    -У детей повысилась способность договариваться между собой, оказывать друг другу поддержку.    -У родителей повысился интерес к жизни группы. </vt:lpstr>
      <vt:lpstr>Презентация PowerPoint</vt:lpstr>
      <vt:lpstr>I ЭТАП. Подготовительный: 1.Сбор литературы о добре: стихи,  рассказы, загадки, пословицы, поговорки, мирилки. 2.Подбор картин, фотографий, иллюстраций. 3.Работа с родителями. 4.Разработка занятий, определение тематики бесед. 5.Подбор музыкального репертуара. 6.Изготовление пособий, дидактических игр. 7.Подборка материалов для бесед.   </vt:lpstr>
      <vt:lpstr>Социально-личностное развитие: -дидактическая игра «Что такое хорошо  и что такое плохо», «Оцени поступок»;  -сюжетно-ролевые игры: «Больница», «Пожарные», «Спасатели»; игровая ситуация «Утешаем куклу», «Помогаем другу в беде», «Ищем ласковые слова»; -словесная игра «Что доброго делают люди этой профессии», «Добрые и вежливые слова».   </vt:lpstr>
      <vt:lpstr>Презентация PowerPoint</vt:lpstr>
      <vt:lpstr>Презентация PowerPoint</vt:lpstr>
      <vt:lpstr>Познавательно-речевое развитие: Беседа «Что такое доброта?»,  «О добрых поступках и делах»,  «Как мы можем позаботиться о старших».  Рассказ воспитателя «Как отличить плохой  поступок от хорошего?» Разучивание пословиц о добре. Ситуативный разговор «Мои хорошие поступки». Ситуативный разговор «Мы - защитники малышей». Речевая ситуация «Помощь котенку». Беседа «Природа добрая и злая».</vt:lpstr>
      <vt:lpstr>Беседа «Что такое доброта». Обсуждение ситуации, как и кому  можно помочь  в трудную минуту.       </vt:lpstr>
      <vt:lpstr>   Чтение художественной литературы: -Сказки: «Золушка», «Снежная королева»,  «Три сына», «Два жадных медвежонка»,  «Доброе утро», «Самые добрые сказки».  -В.Маяковский «Что такое хорошо и, что такое плохо?» -А.Барто «Вовка – добрая душа» -Е.Благинина «Подарок» -А.Кузнецова «Подружки» -С.Маршак «Ежели вы вежливы». -Разучивание стихотворений о доброте.  Просмотр мультфильмов о доброте и добрых поступках:  «Кот Леопольд», «Крошка енот»,  «Как ослик счастье искал», «Лунтик» и др.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Прослушивание песен: «Дорогою добра»,  «Доброта» (из мультфильма  про Фунтика),  Барбарики «Доброта»,  «Ярко солнце светит»  ( Кот Леопольд),  «Улыбка», «Если добрый ты». Слушанье звуков природы.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Добрым быть совсем не просто, Не зависит доброта от роста. Не зависит доброта от цвета, Доброта не пряник, не конфета. Если доброта, как солнце, светит, Радуются взрослые и дети. (Н. Тулупова)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Игорь</cp:lastModifiedBy>
  <cp:revision>122</cp:revision>
  <dcterms:created xsi:type="dcterms:W3CDTF">2015-11-21T17:14:10Z</dcterms:created>
  <dcterms:modified xsi:type="dcterms:W3CDTF">2023-12-07T17:57:19Z</dcterms:modified>
</cp:coreProperties>
</file>