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57" r:id="rId3"/>
    <p:sldId id="258" r:id="rId4"/>
    <p:sldId id="259" r:id="rId5"/>
    <p:sldId id="264" r:id="rId6"/>
    <p:sldId id="263" r:id="rId7"/>
    <p:sldId id="262" r:id="rId8"/>
    <p:sldId id="265" r:id="rId9"/>
    <p:sldId id="266" r:id="rId10"/>
    <p:sldId id="260" r:id="rId11"/>
    <p:sldId id="26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1BE12-815E-EE45-803B-388D45B55ADA}" type="doc">
      <dgm:prSet loTypeId="urn:microsoft.com/office/officeart/2005/8/layout/chevron1" loCatId="" qsTypeId="urn:microsoft.com/office/officeart/2005/8/quickstyle/simple1" qsCatId="simple" csTypeId="urn:microsoft.com/office/officeart/2005/8/colors/accent1_2" csCatId="accent1" phldr="1"/>
      <dgm:spPr/>
    </dgm:pt>
    <dgm:pt modelId="{80B11DD4-CAE3-BC4F-A40D-66F44321CDED}">
      <dgm:prSet phldrT="[Текст]" custT="1"/>
      <dgm:spPr/>
      <dgm:t>
        <a:bodyPr/>
        <a:lstStyle/>
        <a:p>
          <a:r>
            <a:rPr lang="ru-RU" sz="2400" dirty="0">
              <a:latin typeface="Times New Roman" panose="02020603050405020304" pitchFamily="18" charset="0"/>
              <a:cs typeface="Times New Roman" panose="02020603050405020304" pitchFamily="18" charset="0"/>
            </a:rPr>
            <a:t>Съедобные грибы</a:t>
          </a:r>
        </a:p>
      </dgm:t>
    </dgm:pt>
    <dgm:pt modelId="{C89981E4-412C-844B-B448-1F5B022DBAE0}" type="parTrans" cxnId="{AFBEA0EB-79C5-334F-88AF-FEA063D241D7}">
      <dgm:prSet/>
      <dgm:spPr/>
      <dgm:t>
        <a:bodyPr/>
        <a:lstStyle/>
        <a:p>
          <a:endParaRPr lang="ru-RU"/>
        </a:p>
      </dgm:t>
    </dgm:pt>
    <dgm:pt modelId="{7019C60F-6A9A-A546-99F7-3B897F77CEA2}" type="sibTrans" cxnId="{AFBEA0EB-79C5-334F-88AF-FEA063D241D7}">
      <dgm:prSet/>
      <dgm:spPr/>
      <dgm:t>
        <a:bodyPr/>
        <a:lstStyle/>
        <a:p>
          <a:endParaRPr lang="ru-RU"/>
        </a:p>
      </dgm:t>
    </dgm:pt>
    <dgm:pt modelId="{D21546F1-AB5B-F543-A080-F2EBF54F1F42}">
      <dgm:prSet phldrT="[Текст]" custT="1"/>
      <dgm:spPr/>
      <dgm:t>
        <a:bodyPr/>
        <a:lstStyle/>
        <a:p>
          <a:r>
            <a:rPr lang="ru-RU" sz="2400" dirty="0">
              <a:latin typeface="Times New Roman" panose="02020603050405020304" pitchFamily="18" charset="0"/>
              <a:cs typeface="Times New Roman" panose="02020603050405020304" pitchFamily="18" charset="0"/>
            </a:rPr>
            <a:t>Грибы из Красной книги РФ (съедобные)</a:t>
          </a:r>
        </a:p>
      </dgm:t>
    </dgm:pt>
    <dgm:pt modelId="{71BD857C-45A8-0042-B8E1-18BFE8D89F64}" type="parTrans" cxnId="{021D216D-25DA-994D-AE26-ECCE2BF158DA}">
      <dgm:prSet/>
      <dgm:spPr/>
      <dgm:t>
        <a:bodyPr/>
        <a:lstStyle/>
        <a:p>
          <a:endParaRPr lang="ru-RU"/>
        </a:p>
      </dgm:t>
    </dgm:pt>
    <dgm:pt modelId="{4058370B-AEF7-E443-B1CA-523BE4B31163}" type="sibTrans" cxnId="{021D216D-25DA-994D-AE26-ECCE2BF158DA}">
      <dgm:prSet/>
      <dgm:spPr/>
      <dgm:t>
        <a:bodyPr/>
        <a:lstStyle/>
        <a:p>
          <a:endParaRPr lang="ru-RU"/>
        </a:p>
      </dgm:t>
    </dgm:pt>
    <dgm:pt modelId="{1F327B9D-4DFE-9544-A3E2-1181CE133F7E}">
      <dgm:prSet phldrT="[Текст]" custT="1"/>
      <dgm:spPr/>
      <dgm:t>
        <a:bodyPr/>
        <a:lstStyle/>
        <a:p>
          <a:r>
            <a:rPr lang="ru-RU" sz="2400" dirty="0">
              <a:latin typeface="Times New Roman" panose="02020603050405020304" pitchFamily="18" charset="0"/>
              <a:cs typeface="Times New Roman" panose="02020603050405020304" pitchFamily="18" charset="0"/>
            </a:rPr>
            <a:t>Ядовитые грибы</a:t>
          </a:r>
        </a:p>
      </dgm:t>
    </dgm:pt>
    <dgm:pt modelId="{B3732FCC-042D-7D4F-8DAE-498C6935245A}" type="parTrans" cxnId="{02B7AB94-F30A-044B-8140-677B6B5E6459}">
      <dgm:prSet/>
      <dgm:spPr/>
      <dgm:t>
        <a:bodyPr/>
        <a:lstStyle/>
        <a:p>
          <a:endParaRPr lang="ru-RU"/>
        </a:p>
      </dgm:t>
    </dgm:pt>
    <dgm:pt modelId="{807CCC0D-147D-6B4C-97BC-4B45CA98909A}" type="sibTrans" cxnId="{02B7AB94-F30A-044B-8140-677B6B5E6459}">
      <dgm:prSet/>
      <dgm:spPr/>
      <dgm:t>
        <a:bodyPr/>
        <a:lstStyle/>
        <a:p>
          <a:endParaRPr lang="ru-RU"/>
        </a:p>
      </dgm:t>
    </dgm:pt>
    <dgm:pt modelId="{6D553E16-1C03-F444-8184-56D4E005346A}" type="pres">
      <dgm:prSet presAssocID="{B731BE12-815E-EE45-803B-388D45B55ADA}" presName="Name0" presStyleCnt="0">
        <dgm:presLayoutVars>
          <dgm:dir/>
          <dgm:animLvl val="lvl"/>
          <dgm:resizeHandles val="exact"/>
        </dgm:presLayoutVars>
      </dgm:prSet>
      <dgm:spPr/>
    </dgm:pt>
    <dgm:pt modelId="{CBE532C0-F3E5-9D46-86E2-DA3BE9099532}" type="pres">
      <dgm:prSet presAssocID="{80B11DD4-CAE3-BC4F-A40D-66F44321CDED}" presName="parTxOnly" presStyleLbl="node1" presStyleIdx="0" presStyleCnt="3" custScaleX="174103" custScaleY="162424" custLinFactX="-27258" custLinFactNeighborX="-100000" custLinFactNeighborY="-3054">
        <dgm:presLayoutVars>
          <dgm:chMax val="0"/>
          <dgm:chPref val="0"/>
          <dgm:bulletEnabled val="1"/>
        </dgm:presLayoutVars>
      </dgm:prSet>
      <dgm:spPr/>
    </dgm:pt>
    <dgm:pt modelId="{2386F35B-45FB-4042-AFFD-365C3DEC2307}" type="pres">
      <dgm:prSet presAssocID="{7019C60F-6A9A-A546-99F7-3B897F77CEA2}" presName="parTxOnlySpace" presStyleCnt="0"/>
      <dgm:spPr/>
    </dgm:pt>
    <dgm:pt modelId="{1EEC4C2A-A4A1-4540-84AB-2C779638E665}" type="pres">
      <dgm:prSet presAssocID="{D21546F1-AB5B-F543-A080-F2EBF54F1F42}" presName="parTxOnly" presStyleLbl="node1" presStyleIdx="1" presStyleCnt="3" custScaleX="206630" custScaleY="217952">
        <dgm:presLayoutVars>
          <dgm:chMax val="0"/>
          <dgm:chPref val="0"/>
          <dgm:bulletEnabled val="1"/>
        </dgm:presLayoutVars>
      </dgm:prSet>
      <dgm:spPr/>
    </dgm:pt>
    <dgm:pt modelId="{A92B9E73-A90E-414C-8DB0-66C0A11ECD50}" type="pres">
      <dgm:prSet presAssocID="{4058370B-AEF7-E443-B1CA-523BE4B31163}" presName="parTxOnlySpace" presStyleCnt="0"/>
      <dgm:spPr/>
    </dgm:pt>
    <dgm:pt modelId="{E68F503D-2237-F145-9F9B-D8C616BB3F39}" type="pres">
      <dgm:prSet presAssocID="{1F327B9D-4DFE-9544-A3E2-1181CE133F7E}" presName="parTxOnly" presStyleLbl="node1" presStyleIdx="2" presStyleCnt="3" custScaleX="173725" custScaleY="142608">
        <dgm:presLayoutVars>
          <dgm:chMax val="0"/>
          <dgm:chPref val="0"/>
          <dgm:bulletEnabled val="1"/>
        </dgm:presLayoutVars>
      </dgm:prSet>
      <dgm:spPr/>
    </dgm:pt>
  </dgm:ptLst>
  <dgm:cxnLst>
    <dgm:cxn modelId="{362B7E4D-9DF4-5540-950E-3887C37104CA}" type="presOf" srcId="{80B11DD4-CAE3-BC4F-A40D-66F44321CDED}" destId="{CBE532C0-F3E5-9D46-86E2-DA3BE9099532}" srcOrd="0" destOrd="0" presId="urn:microsoft.com/office/officeart/2005/8/layout/chevron1"/>
    <dgm:cxn modelId="{021D216D-25DA-994D-AE26-ECCE2BF158DA}" srcId="{B731BE12-815E-EE45-803B-388D45B55ADA}" destId="{D21546F1-AB5B-F543-A080-F2EBF54F1F42}" srcOrd="1" destOrd="0" parTransId="{71BD857C-45A8-0042-B8E1-18BFE8D89F64}" sibTransId="{4058370B-AEF7-E443-B1CA-523BE4B31163}"/>
    <dgm:cxn modelId="{6962F86E-E454-C341-A7C3-D2FE09ECB1D0}" type="presOf" srcId="{1F327B9D-4DFE-9544-A3E2-1181CE133F7E}" destId="{E68F503D-2237-F145-9F9B-D8C616BB3F39}" srcOrd="0" destOrd="0" presId="urn:microsoft.com/office/officeart/2005/8/layout/chevron1"/>
    <dgm:cxn modelId="{02B7AB94-F30A-044B-8140-677B6B5E6459}" srcId="{B731BE12-815E-EE45-803B-388D45B55ADA}" destId="{1F327B9D-4DFE-9544-A3E2-1181CE133F7E}" srcOrd="2" destOrd="0" parTransId="{B3732FCC-042D-7D4F-8DAE-498C6935245A}" sibTransId="{807CCC0D-147D-6B4C-97BC-4B45CA98909A}"/>
    <dgm:cxn modelId="{78C37EB0-7D4D-4F45-9AF6-20DF44CC04CF}" type="presOf" srcId="{D21546F1-AB5B-F543-A080-F2EBF54F1F42}" destId="{1EEC4C2A-A4A1-4540-84AB-2C779638E665}" srcOrd="0" destOrd="0" presId="urn:microsoft.com/office/officeart/2005/8/layout/chevron1"/>
    <dgm:cxn modelId="{BFF380CF-03AA-1945-9844-5E37CEDA8E1D}" type="presOf" srcId="{B731BE12-815E-EE45-803B-388D45B55ADA}" destId="{6D553E16-1C03-F444-8184-56D4E005346A}" srcOrd="0" destOrd="0" presId="urn:microsoft.com/office/officeart/2005/8/layout/chevron1"/>
    <dgm:cxn modelId="{AFBEA0EB-79C5-334F-88AF-FEA063D241D7}" srcId="{B731BE12-815E-EE45-803B-388D45B55ADA}" destId="{80B11DD4-CAE3-BC4F-A40D-66F44321CDED}" srcOrd="0" destOrd="0" parTransId="{C89981E4-412C-844B-B448-1F5B022DBAE0}" sibTransId="{7019C60F-6A9A-A546-99F7-3B897F77CEA2}"/>
    <dgm:cxn modelId="{02BB36C2-21B0-2543-8DC1-1CD0E4A00C2A}" type="presParOf" srcId="{6D553E16-1C03-F444-8184-56D4E005346A}" destId="{CBE532C0-F3E5-9D46-86E2-DA3BE9099532}" srcOrd="0" destOrd="0" presId="urn:microsoft.com/office/officeart/2005/8/layout/chevron1"/>
    <dgm:cxn modelId="{3DC159F1-4492-9645-9F45-7B26693467C8}" type="presParOf" srcId="{6D553E16-1C03-F444-8184-56D4E005346A}" destId="{2386F35B-45FB-4042-AFFD-365C3DEC2307}" srcOrd="1" destOrd="0" presId="urn:microsoft.com/office/officeart/2005/8/layout/chevron1"/>
    <dgm:cxn modelId="{26844285-73D3-DC46-81C8-C5047901D4DF}" type="presParOf" srcId="{6D553E16-1C03-F444-8184-56D4E005346A}" destId="{1EEC4C2A-A4A1-4540-84AB-2C779638E665}" srcOrd="2" destOrd="0" presId="urn:microsoft.com/office/officeart/2005/8/layout/chevron1"/>
    <dgm:cxn modelId="{1CD9526A-64F2-614D-9EC5-FBBBD6197B66}" type="presParOf" srcId="{6D553E16-1C03-F444-8184-56D4E005346A}" destId="{A92B9E73-A90E-414C-8DB0-66C0A11ECD50}" srcOrd="3" destOrd="0" presId="urn:microsoft.com/office/officeart/2005/8/layout/chevron1"/>
    <dgm:cxn modelId="{374C2518-CF78-CF4C-8656-BC9AFC7B4B50}" type="presParOf" srcId="{6D553E16-1C03-F444-8184-56D4E005346A}" destId="{E68F503D-2237-F145-9F9B-D8C616BB3F39}"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532C0-F3E5-9D46-86E2-DA3BE9099532}">
      <dsp:nvSpPr>
        <dsp:cNvPr id="0" name=""/>
        <dsp:cNvSpPr/>
      </dsp:nvSpPr>
      <dsp:spPr>
        <a:xfrm>
          <a:off x="0" y="1363170"/>
          <a:ext cx="2684636" cy="100181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ru-RU" sz="2400" kern="1200" dirty="0">
              <a:latin typeface="Times New Roman" panose="02020603050405020304" pitchFamily="18" charset="0"/>
              <a:cs typeface="Times New Roman" panose="02020603050405020304" pitchFamily="18" charset="0"/>
            </a:rPr>
            <a:t>Съедобные грибы</a:t>
          </a:r>
        </a:p>
      </dsp:txBody>
      <dsp:txXfrm>
        <a:off x="500910" y="1363170"/>
        <a:ext cx="1682817" cy="1001819"/>
      </dsp:txXfrm>
    </dsp:sp>
    <dsp:sp modelId="{1EEC4C2A-A4A1-4540-84AB-2C779638E665}">
      <dsp:nvSpPr>
        <dsp:cNvPr id="0" name=""/>
        <dsp:cNvSpPr/>
      </dsp:nvSpPr>
      <dsp:spPr>
        <a:xfrm>
          <a:off x="2532503" y="1210761"/>
          <a:ext cx="3186197" cy="13443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ru-RU" sz="2400" kern="1200" dirty="0">
              <a:latin typeface="Times New Roman" panose="02020603050405020304" pitchFamily="18" charset="0"/>
              <a:cs typeface="Times New Roman" panose="02020603050405020304" pitchFamily="18" charset="0"/>
            </a:rPr>
            <a:t>Грибы из Красной книги РФ (съедобные)</a:t>
          </a:r>
        </a:p>
      </dsp:txBody>
      <dsp:txXfrm>
        <a:off x="3204659" y="1210761"/>
        <a:ext cx="1841885" cy="1344312"/>
      </dsp:txXfrm>
    </dsp:sp>
    <dsp:sp modelId="{E68F503D-2237-F145-9F9B-D8C616BB3F39}">
      <dsp:nvSpPr>
        <dsp:cNvPr id="0" name=""/>
        <dsp:cNvSpPr/>
      </dsp:nvSpPr>
      <dsp:spPr>
        <a:xfrm>
          <a:off x="5564502" y="1443119"/>
          <a:ext cx="2678808" cy="879595"/>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ru-RU" sz="2400" kern="1200" dirty="0">
              <a:latin typeface="Times New Roman" panose="02020603050405020304" pitchFamily="18" charset="0"/>
              <a:cs typeface="Times New Roman" panose="02020603050405020304" pitchFamily="18" charset="0"/>
            </a:rPr>
            <a:t>Ядовитые грибы</a:t>
          </a:r>
        </a:p>
      </dsp:txBody>
      <dsp:txXfrm>
        <a:off x="6004300" y="1443119"/>
        <a:ext cx="1799213" cy="8795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E3815983-CE97-4362-9C8D-91F2CF9907DB}"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499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E5C65A6-3615-405C-9DA2-18E64E8A925F}" type="datetimeFigureOut">
              <a:rPr lang="ru-RU" smtClean="0"/>
              <a:t>12.11.2023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15983-CE97-4362-9C8D-91F2CF9907DB}" type="slidenum">
              <a:rPr lang="ru-RU" smtClean="0"/>
              <a:t>‹#›</a:t>
            </a:fld>
            <a:endParaRPr lang="ru-RU"/>
          </a:p>
        </p:txBody>
      </p:sp>
    </p:spTree>
    <p:extLst>
      <p:ext uri="{BB962C8B-B14F-4D97-AF65-F5344CB8AC3E}">
        <p14:creationId xmlns:p14="http://schemas.microsoft.com/office/powerpoint/2010/main" val="3794812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51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04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spTree>
    <p:extLst>
      <p:ext uri="{BB962C8B-B14F-4D97-AF65-F5344CB8AC3E}">
        <p14:creationId xmlns:p14="http://schemas.microsoft.com/office/powerpoint/2010/main" val="1619550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7804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0226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6801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831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spTree>
    <p:extLst>
      <p:ext uri="{BB962C8B-B14F-4D97-AF65-F5344CB8AC3E}">
        <p14:creationId xmlns:p14="http://schemas.microsoft.com/office/powerpoint/2010/main" val="1479822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E5C65A6-3615-405C-9DA2-18E64E8A925F}" type="datetimeFigureOut">
              <a:rPr lang="ru-RU" smtClean="0"/>
              <a:t>12.11.2023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15983-CE97-4362-9C8D-91F2CF9907DB}"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767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E5C65A6-3615-405C-9DA2-18E64E8A925F}" type="datetimeFigureOut">
              <a:rPr lang="ru-RU" smtClean="0"/>
              <a:t>12.11.2023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15983-CE97-4362-9C8D-91F2CF9907DB}" type="slidenum">
              <a:rPr lang="ru-RU" smtClean="0"/>
              <a:t>‹#›</a:t>
            </a:fld>
            <a:endParaRPr lang="ru-RU"/>
          </a:p>
        </p:txBody>
      </p:sp>
    </p:spTree>
    <p:extLst>
      <p:ext uri="{BB962C8B-B14F-4D97-AF65-F5344CB8AC3E}">
        <p14:creationId xmlns:p14="http://schemas.microsoft.com/office/powerpoint/2010/main" val="415478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E5C65A6-3615-405C-9DA2-18E64E8A925F}" type="datetimeFigureOut">
              <a:rPr lang="ru-RU" smtClean="0"/>
              <a:t>12.11.2023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3815983-CE97-4362-9C8D-91F2CF9907DB}"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0014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E5C65A6-3615-405C-9DA2-18E64E8A925F}" type="datetimeFigureOut">
              <a:rPr lang="ru-RU" smtClean="0"/>
              <a:t>12.11.2023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815983-CE97-4362-9C8D-91F2CF9907DB}"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34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5C65A6-3615-405C-9DA2-18E64E8A925F}" type="datetimeFigureOut">
              <a:rPr lang="ru-RU" smtClean="0"/>
              <a:t>12.11.2023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3815983-CE97-4362-9C8D-91F2CF9907DB}" type="slidenum">
              <a:rPr lang="ru-RU" smtClean="0"/>
              <a:t>‹#›</a:t>
            </a:fld>
            <a:endParaRPr lang="ru-RU"/>
          </a:p>
        </p:txBody>
      </p:sp>
    </p:spTree>
    <p:extLst>
      <p:ext uri="{BB962C8B-B14F-4D97-AF65-F5344CB8AC3E}">
        <p14:creationId xmlns:p14="http://schemas.microsoft.com/office/powerpoint/2010/main" val="1297594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E5C65A6-3615-405C-9DA2-18E64E8A925F}" type="datetimeFigureOut">
              <a:rPr lang="ru-RU" smtClean="0"/>
              <a:t>12.11.2023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15983-CE97-4362-9C8D-91F2CF9907DB}"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47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E5C65A6-3615-405C-9DA2-18E64E8A925F}" type="datetimeFigureOut">
              <a:rPr lang="ru-RU" smtClean="0"/>
              <a:t>12.11.2023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15983-CE97-4362-9C8D-91F2CF9907DB}" type="slidenum">
              <a:rPr lang="ru-RU" smtClean="0"/>
              <a:t>‹#›</a:t>
            </a:fld>
            <a:endParaRPr lang="ru-RU"/>
          </a:p>
        </p:txBody>
      </p:sp>
    </p:spTree>
    <p:extLst>
      <p:ext uri="{BB962C8B-B14F-4D97-AF65-F5344CB8AC3E}">
        <p14:creationId xmlns:p14="http://schemas.microsoft.com/office/powerpoint/2010/main" val="72549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5C65A6-3615-405C-9DA2-18E64E8A925F}" type="datetimeFigureOut">
              <a:rPr lang="ru-RU" smtClean="0"/>
              <a:t>12.11.2023</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3815983-CE97-4362-9C8D-91F2CF9907DB}" type="slidenum">
              <a:rPr lang="ru-RU" smtClean="0"/>
              <a:t>‹#›</a:t>
            </a:fld>
            <a:endParaRPr lang="ru-RU"/>
          </a:p>
        </p:txBody>
      </p:sp>
    </p:spTree>
    <p:extLst>
      <p:ext uri="{BB962C8B-B14F-4D97-AF65-F5344CB8AC3E}">
        <p14:creationId xmlns:p14="http://schemas.microsoft.com/office/powerpoint/2010/main" val="128498682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B2FE4E9-A3C0-E581-4219-620AD20D335F}"/>
              </a:ext>
            </a:extLst>
          </p:cNvPr>
          <p:cNvSpPr>
            <a:spLocks noGrp="1"/>
          </p:cNvSpPr>
          <p:nvPr>
            <p:ph type="ctrTitle"/>
          </p:nvPr>
        </p:nvSpPr>
        <p:spPr>
          <a:xfrm>
            <a:off x="2688163" y="1913467"/>
            <a:ext cx="6815669" cy="1515533"/>
          </a:xfrm>
        </p:spPr>
        <p:txBody>
          <a:bodyPr/>
          <a:lstStyle/>
          <a:p>
            <a:r>
              <a:rPr lang="ru-RU" b="1" dirty="0">
                <a:solidFill>
                  <a:schemeClr val="accent6"/>
                </a:solidFill>
              </a:rPr>
              <a:t>Экологическая тропа «Грибы»</a:t>
            </a:r>
          </a:p>
        </p:txBody>
      </p:sp>
      <p:sp>
        <p:nvSpPr>
          <p:cNvPr id="6" name="TextBox 5">
            <a:extLst>
              <a:ext uri="{FF2B5EF4-FFF2-40B4-BE49-F238E27FC236}">
                <a16:creationId xmlns:a16="http://schemas.microsoft.com/office/drawing/2014/main" id="{8FE4518C-AF17-3C4F-A526-E23D0AE24FF2}"/>
              </a:ext>
            </a:extLst>
          </p:cNvPr>
          <p:cNvSpPr txBox="1"/>
          <p:nvPr/>
        </p:nvSpPr>
        <p:spPr>
          <a:xfrm>
            <a:off x="1312129" y="111212"/>
            <a:ext cx="9567735" cy="1200329"/>
          </a:xfrm>
          <a:prstGeom prst="rect">
            <a:avLst/>
          </a:prstGeom>
          <a:noFill/>
        </p:spPr>
        <p:txBody>
          <a:bodyPr wrap="square">
            <a:spAutoFit/>
          </a:bodyPr>
          <a:lstStyle/>
          <a:p>
            <a:pPr algn="ctr"/>
            <a:r>
              <a:rPr lang="ru-RU" b="1" dirty="0">
                <a:effectLst/>
                <a:latin typeface="+mj-lt"/>
                <a:ea typeface="Calibri" panose="020F0502020204030204" pitchFamily="34" charset="0"/>
                <a:cs typeface="Times New Roman" panose="02020603050405020304" pitchFamily="18" charset="0"/>
              </a:rPr>
              <a:t>МУНИЦИПАЛЬНОЕ БЮДЖЕТНОЕ ОБЩЕОБРАЗОВАТЕЛЬНОЕ УЧРЕЖДЕНИЕ «МАРФИНСКАЯ СОШ» </a:t>
            </a:r>
          </a:p>
          <a:p>
            <a:pPr algn="ctr"/>
            <a:r>
              <a:rPr lang="ru-RU" b="1" dirty="0">
                <a:effectLst/>
                <a:latin typeface="+mj-lt"/>
                <a:ea typeface="Calibri" panose="020F0502020204030204" pitchFamily="34" charset="0"/>
                <a:cs typeface="Times New Roman" panose="02020603050405020304" pitchFamily="18" charset="0"/>
              </a:rPr>
              <a:t>ДОШКОЛЬНОЕ ОТДЕЛЕНИЕ «КОЛОСОК»</a:t>
            </a:r>
          </a:p>
          <a:p>
            <a:pPr algn="ctr"/>
            <a:r>
              <a:rPr lang="ru-RU" b="1" dirty="0">
                <a:effectLst/>
                <a:latin typeface="+mj-lt"/>
                <a:ea typeface="Calibri" panose="020F0502020204030204" pitchFamily="34" charset="0"/>
                <a:cs typeface="Times New Roman" panose="02020603050405020304" pitchFamily="18" charset="0"/>
              </a:rPr>
              <a:t>ГОРОДСКОГО ОКРУГА МЫТИЩИ МОСКОВСКОЙ ОБЛАСТИ</a:t>
            </a:r>
            <a:endParaRPr lang="ru-RU" dirty="0">
              <a:latin typeface="+mj-lt"/>
            </a:endParaRPr>
          </a:p>
        </p:txBody>
      </p:sp>
      <p:sp>
        <p:nvSpPr>
          <p:cNvPr id="7" name="TextBox 6">
            <a:extLst>
              <a:ext uri="{FF2B5EF4-FFF2-40B4-BE49-F238E27FC236}">
                <a16:creationId xmlns:a16="http://schemas.microsoft.com/office/drawing/2014/main" id="{53278224-E4B7-C7B6-27B9-7BD65153B641}"/>
              </a:ext>
            </a:extLst>
          </p:cNvPr>
          <p:cNvSpPr txBox="1"/>
          <p:nvPr/>
        </p:nvSpPr>
        <p:spPr>
          <a:xfrm>
            <a:off x="3426940" y="3769087"/>
            <a:ext cx="5338119" cy="954107"/>
          </a:xfrm>
          <a:prstGeom prst="rect">
            <a:avLst/>
          </a:prstGeom>
          <a:noFill/>
        </p:spPr>
        <p:txBody>
          <a:bodyPr wrap="square" rtlCol="0">
            <a:spAutoFit/>
          </a:bodyPr>
          <a:lstStyle/>
          <a:p>
            <a:pPr algn="ctr">
              <a:lnSpc>
                <a:spcPct val="100000"/>
              </a:lnSpc>
            </a:pPr>
            <a:r>
              <a:rPr lang="ru-RU" sz="2800" b="1" dirty="0">
                <a:effectLst/>
                <a:latin typeface="+mj-lt"/>
                <a:ea typeface="Calibri" panose="020F0502020204030204" pitchFamily="34" charset="0"/>
                <a:cs typeface="Times New Roman" panose="02020603050405020304" pitchFamily="18" charset="0"/>
              </a:rPr>
              <a:t>Подготовила: воспитатель </a:t>
            </a:r>
          </a:p>
          <a:p>
            <a:pPr algn="ctr">
              <a:lnSpc>
                <a:spcPct val="100000"/>
              </a:lnSpc>
            </a:pPr>
            <a:r>
              <a:rPr lang="ru-RU" sz="2800" b="1" dirty="0">
                <a:latin typeface="+mj-lt"/>
                <a:cs typeface="Times New Roman" panose="02020603050405020304" pitchFamily="18" charset="0"/>
              </a:rPr>
              <a:t>Голубева Марина Сергеевна </a:t>
            </a:r>
          </a:p>
        </p:txBody>
      </p:sp>
    </p:spTree>
    <p:extLst>
      <p:ext uri="{BB962C8B-B14F-4D97-AF65-F5344CB8AC3E}">
        <p14:creationId xmlns:p14="http://schemas.microsoft.com/office/powerpoint/2010/main" val="1647590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395649-CDD4-20B2-1C7A-5CE57B372C74}"/>
              </a:ext>
            </a:extLst>
          </p:cNvPr>
          <p:cNvSpPr>
            <a:spLocks noGrp="1"/>
          </p:cNvSpPr>
          <p:nvPr>
            <p:ph type="title"/>
          </p:nvPr>
        </p:nvSpPr>
        <p:spPr>
          <a:xfrm>
            <a:off x="1295402" y="904019"/>
            <a:ext cx="9601196" cy="1303867"/>
          </a:xfrm>
        </p:spPr>
        <p:txBody>
          <a:bodyPr>
            <a:noAutofit/>
          </a:bodyPr>
          <a:lstStyle/>
          <a:p>
            <a:r>
              <a:rPr lang="ru-RU" sz="4000" b="1" dirty="0">
                <a:solidFill>
                  <a:schemeClr val="accent3">
                    <a:lumMod val="75000"/>
                  </a:schemeClr>
                </a:solidFill>
                <a:latin typeface="Times New Roman" panose="02020603050405020304" pitchFamily="18" charset="0"/>
                <a:cs typeface="Times New Roman" panose="02020603050405020304" pitchFamily="18" charset="0"/>
              </a:rPr>
              <a:t>Станция </a:t>
            </a:r>
            <a:br>
              <a:rPr lang="ru-RU" sz="4000" b="1" dirty="0">
                <a:solidFill>
                  <a:schemeClr val="accent3">
                    <a:lumMod val="75000"/>
                  </a:schemeClr>
                </a:solidFill>
                <a:latin typeface="Times New Roman" panose="02020603050405020304" pitchFamily="18" charset="0"/>
                <a:cs typeface="Times New Roman" panose="02020603050405020304" pitchFamily="18" charset="0"/>
              </a:rPr>
            </a:br>
            <a:r>
              <a:rPr lang="ru-RU" sz="4000" b="1" dirty="0">
                <a:solidFill>
                  <a:schemeClr val="accent3">
                    <a:lumMod val="75000"/>
                  </a:schemeClr>
                </a:solidFill>
                <a:latin typeface="Times New Roman" panose="02020603050405020304" pitchFamily="18" charset="0"/>
                <a:cs typeface="Times New Roman" panose="02020603050405020304" pitchFamily="18" charset="0"/>
              </a:rPr>
              <a:t>«Ядовитые грибы»</a:t>
            </a:r>
          </a:p>
        </p:txBody>
      </p:sp>
      <p:sp>
        <p:nvSpPr>
          <p:cNvPr id="3" name="Объект 2">
            <a:extLst>
              <a:ext uri="{FF2B5EF4-FFF2-40B4-BE49-F238E27FC236}">
                <a16:creationId xmlns:a16="http://schemas.microsoft.com/office/drawing/2014/main" id="{BC2EE464-FFDF-67F4-AEB6-18FE5A40EF04}"/>
              </a:ext>
            </a:extLst>
          </p:cNvPr>
          <p:cNvSpPr>
            <a:spLocks noGrp="1"/>
          </p:cNvSpPr>
          <p:nvPr>
            <p:ph idx="1"/>
          </p:nvPr>
        </p:nvSpPr>
        <p:spPr>
          <a:xfrm>
            <a:off x="1159476" y="2543495"/>
            <a:ext cx="5233218" cy="3392129"/>
          </a:xfrm>
        </p:spPr>
        <p:txBody>
          <a:bodyPr>
            <a:normAutofit fontScale="92500" lnSpcReduction="20000"/>
          </a:bodyPr>
          <a:lstStyle/>
          <a:p>
            <a:pPr marL="0" indent="0" algn="just">
              <a:buNone/>
            </a:pPr>
            <a:r>
              <a:rPr lang="ru-RU" sz="1900" b="1" dirty="0">
                <a:solidFill>
                  <a:schemeClr val="accent3">
                    <a:lumMod val="75000"/>
                  </a:schemeClr>
                </a:solidFill>
                <a:latin typeface="Times New Roman" panose="02020603050405020304" pitchFamily="18" charset="0"/>
                <a:cs typeface="Times New Roman" panose="02020603050405020304" pitchFamily="18" charset="0"/>
              </a:rPr>
              <a:t>1. Бледная поганка:</a:t>
            </a:r>
          </a:p>
          <a:p>
            <a:pPr marL="0" indent="0" algn="just">
              <a:buNone/>
            </a:pPr>
            <a:r>
              <a:rPr lang="ru-RU" sz="1900" b="0" i="0" dirty="0">
                <a:solidFill>
                  <a:schemeClr val="tx1"/>
                </a:solidFill>
                <a:effectLst/>
                <a:latin typeface="Times New Roman" panose="02020603050405020304" pitchFamily="18" charset="0"/>
                <a:cs typeface="Times New Roman" panose="02020603050405020304" pitchFamily="18" charset="0"/>
              </a:rPr>
              <a:t>Бледная поганка - очень ядовитый гриб, отравление которым крайне опасно для жизни человека. </a:t>
            </a:r>
          </a:p>
          <a:p>
            <a:pPr marL="0" indent="0" algn="just">
              <a:buNone/>
            </a:pPr>
            <a:r>
              <a:rPr lang="ru-RU" sz="1900" dirty="0">
                <a:solidFill>
                  <a:schemeClr val="tx1"/>
                </a:solidFill>
                <a:latin typeface="Times New Roman" panose="02020603050405020304" pitchFamily="18" charset="0"/>
                <a:cs typeface="Times New Roman" panose="02020603050405020304" pitchFamily="18" charset="0"/>
              </a:rPr>
              <a:t>О</a:t>
            </a:r>
            <a:r>
              <a:rPr lang="ru-RU" sz="1900" b="0" i="0" dirty="0">
                <a:solidFill>
                  <a:schemeClr val="tx1"/>
                </a:solidFill>
                <a:effectLst/>
                <a:latin typeface="Times New Roman" panose="02020603050405020304" pitchFamily="18" charset="0"/>
                <a:cs typeface="Times New Roman" panose="02020603050405020304" pitchFamily="18" charset="0"/>
              </a:rPr>
              <a:t>тносится к роду мухоморов и растёт на плодородных и хорошо освещенных почвах лиственных и смешанных лесов. </a:t>
            </a:r>
          </a:p>
          <a:p>
            <a:pPr marL="0" indent="0" algn="just">
              <a:buNone/>
            </a:pPr>
            <a:r>
              <a:rPr lang="ru-RU" sz="1900" b="0" i="0" dirty="0">
                <a:solidFill>
                  <a:schemeClr val="tx1"/>
                </a:solidFill>
                <a:effectLst/>
                <a:latin typeface="Times New Roman" panose="02020603050405020304" pitchFamily="18" charset="0"/>
                <a:cs typeface="Times New Roman" panose="02020603050405020304" pitchFamily="18" charset="0"/>
              </a:rPr>
              <a:t>Чаще всего они располагаются группами, но иногда можно увидеть, что гриб растёт отдельно, сам по себе. </a:t>
            </a:r>
          </a:p>
          <a:p>
            <a:pPr marL="0" indent="0" algn="just">
              <a:buNone/>
            </a:pPr>
            <a:r>
              <a:rPr lang="ru-RU" sz="1900" b="0" i="0" dirty="0">
                <a:solidFill>
                  <a:schemeClr val="tx1"/>
                </a:solidFill>
                <a:effectLst/>
                <a:latin typeface="Times New Roman" panose="02020603050405020304" pitchFamily="18" charset="0"/>
                <a:cs typeface="Times New Roman" panose="02020603050405020304" pitchFamily="18" charset="0"/>
              </a:rPr>
              <a:t>Их можно обнаружить в конце лета или в начале осени.</a:t>
            </a:r>
            <a:endParaRPr lang="ru-RU" sz="19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28636D99-C3A3-1C19-39B1-3CFFF20D9810}"/>
              </a:ext>
            </a:extLst>
          </p:cNvPr>
          <p:cNvPicPr>
            <a:picLocks noChangeAspect="1"/>
          </p:cNvPicPr>
          <p:nvPr/>
        </p:nvPicPr>
        <p:blipFill>
          <a:blip r:embed="rId2"/>
          <a:stretch>
            <a:fillRect/>
          </a:stretch>
        </p:blipFill>
        <p:spPr>
          <a:xfrm>
            <a:off x="8916031" y="568410"/>
            <a:ext cx="2391066" cy="1793300"/>
          </a:xfrm>
          <a:prstGeom prst="rect">
            <a:avLst/>
          </a:prstGeom>
        </p:spPr>
      </p:pic>
      <p:sp>
        <p:nvSpPr>
          <p:cNvPr id="6" name="TextBox 5">
            <a:extLst>
              <a:ext uri="{FF2B5EF4-FFF2-40B4-BE49-F238E27FC236}">
                <a16:creationId xmlns:a16="http://schemas.microsoft.com/office/drawing/2014/main" id="{97B1DA1A-BEB1-2FFB-5771-00E2CFEC3D71}"/>
              </a:ext>
            </a:extLst>
          </p:cNvPr>
          <p:cNvSpPr txBox="1"/>
          <p:nvPr/>
        </p:nvSpPr>
        <p:spPr>
          <a:xfrm>
            <a:off x="6802095" y="2516785"/>
            <a:ext cx="4227871" cy="1477328"/>
          </a:xfrm>
          <a:prstGeom prst="rect">
            <a:avLst/>
          </a:prstGeom>
          <a:noFill/>
        </p:spPr>
        <p:txBody>
          <a:bodyPr wrap="square">
            <a:spAutoFit/>
          </a:bodyPr>
          <a:lstStyle/>
          <a:p>
            <a:pPr algn="ctr"/>
            <a:r>
              <a:rPr lang="ru-RU" b="1" dirty="0">
                <a:solidFill>
                  <a:schemeClr val="accent3">
                    <a:lumMod val="75000"/>
                  </a:schemeClr>
                </a:solidFill>
                <a:latin typeface="Times New Roman" panose="02020603050405020304" pitchFamily="18" charset="0"/>
                <a:cs typeface="Times New Roman" panose="02020603050405020304" pitchFamily="18" charset="0"/>
              </a:rPr>
              <a:t>Предварительная работа:</a:t>
            </a:r>
          </a:p>
          <a:p>
            <a:pPr algn="ctr"/>
            <a:r>
              <a:rPr lang="ru-RU" b="1" dirty="0">
                <a:solidFill>
                  <a:schemeClr val="accent3">
                    <a:lumMod val="75000"/>
                  </a:schemeClr>
                </a:solidFill>
                <a:latin typeface="Times New Roman" panose="02020603050405020304" pitchFamily="18" charset="0"/>
                <a:cs typeface="Times New Roman" panose="02020603050405020304" pitchFamily="18" charset="0"/>
              </a:rPr>
              <a:t> </a:t>
            </a:r>
          </a:p>
          <a:p>
            <a:pPr algn="just"/>
            <a:r>
              <a:rPr lang="ru-RU" dirty="0">
                <a:latin typeface="Times New Roman" panose="02020603050405020304" pitchFamily="18" charset="0"/>
                <a:cs typeface="Times New Roman" panose="02020603050405020304" pitchFamily="18" charset="0"/>
              </a:rPr>
              <a:t>Беседа «Царство грибов», рассматривание иллюстраций о грибах,  д/и «Съедобный - несъедобный».</a:t>
            </a:r>
          </a:p>
        </p:txBody>
      </p:sp>
    </p:spTree>
    <p:extLst>
      <p:ext uri="{BB962C8B-B14F-4D97-AF65-F5344CB8AC3E}">
        <p14:creationId xmlns:p14="http://schemas.microsoft.com/office/powerpoint/2010/main" val="366050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F0E75E-2338-9987-D100-B8F476681C23}"/>
              </a:ext>
            </a:extLst>
          </p:cNvPr>
          <p:cNvSpPr>
            <a:spLocks noGrp="1"/>
          </p:cNvSpPr>
          <p:nvPr>
            <p:ph type="title"/>
          </p:nvPr>
        </p:nvSpPr>
        <p:spPr>
          <a:xfrm>
            <a:off x="1295402" y="891047"/>
            <a:ext cx="9601196" cy="1303867"/>
          </a:xfrm>
        </p:spPr>
        <p:txBody>
          <a:bodyPr>
            <a:normAutofit fontScale="90000"/>
          </a:bodyPr>
          <a:lstStyle/>
          <a:p>
            <a:r>
              <a:rPr lang="ru-RU" b="1" dirty="0">
                <a:solidFill>
                  <a:schemeClr val="accent3">
                    <a:lumMod val="75000"/>
                  </a:schemeClr>
                </a:solidFill>
                <a:latin typeface="Times New Roman" panose="02020603050405020304" pitchFamily="18" charset="0"/>
                <a:cs typeface="Times New Roman" panose="02020603050405020304" pitchFamily="18" charset="0"/>
              </a:rPr>
              <a:t>Станция </a:t>
            </a:r>
            <a:br>
              <a:rPr lang="ru-RU" b="1" dirty="0">
                <a:solidFill>
                  <a:schemeClr val="accent3">
                    <a:lumMod val="75000"/>
                  </a:schemeClr>
                </a:solidFill>
                <a:latin typeface="Times New Roman" panose="02020603050405020304" pitchFamily="18" charset="0"/>
                <a:cs typeface="Times New Roman" panose="02020603050405020304" pitchFamily="18" charset="0"/>
              </a:rPr>
            </a:br>
            <a:r>
              <a:rPr lang="ru-RU" b="1" dirty="0">
                <a:solidFill>
                  <a:schemeClr val="accent3">
                    <a:lumMod val="75000"/>
                  </a:schemeClr>
                </a:solidFill>
                <a:latin typeface="Times New Roman" panose="02020603050405020304" pitchFamily="18" charset="0"/>
                <a:cs typeface="Times New Roman" panose="02020603050405020304" pitchFamily="18" charset="0"/>
              </a:rPr>
              <a:t>«Ядовитые грибы» </a:t>
            </a:r>
          </a:p>
        </p:txBody>
      </p:sp>
      <p:sp>
        <p:nvSpPr>
          <p:cNvPr id="3" name="Объект 2">
            <a:extLst>
              <a:ext uri="{FF2B5EF4-FFF2-40B4-BE49-F238E27FC236}">
                <a16:creationId xmlns:a16="http://schemas.microsoft.com/office/drawing/2014/main" id="{8910D72A-C1E6-6B62-5C5C-70E9433F8A56}"/>
              </a:ext>
            </a:extLst>
          </p:cNvPr>
          <p:cNvSpPr>
            <a:spLocks noGrp="1"/>
          </p:cNvSpPr>
          <p:nvPr>
            <p:ph idx="1"/>
          </p:nvPr>
        </p:nvSpPr>
        <p:spPr>
          <a:xfrm>
            <a:off x="1134763" y="2461234"/>
            <a:ext cx="5508523" cy="3657055"/>
          </a:xfrm>
        </p:spPr>
        <p:txBody>
          <a:bodyPr>
            <a:normAutofit lnSpcReduction="10000"/>
          </a:bodyPr>
          <a:lstStyle/>
          <a:p>
            <a:pPr marL="0" indent="0" algn="just">
              <a:buNone/>
            </a:pPr>
            <a:r>
              <a:rPr lang="ru-RU" sz="1800" b="1" dirty="0">
                <a:solidFill>
                  <a:schemeClr val="accent3">
                    <a:lumMod val="75000"/>
                  </a:schemeClr>
                </a:solidFill>
                <a:latin typeface="Times New Roman" panose="02020603050405020304" pitchFamily="18" charset="0"/>
                <a:cs typeface="Times New Roman" panose="02020603050405020304" pitchFamily="18" charset="0"/>
              </a:rPr>
              <a:t>2. Мухомор:</a:t>
            </a:r>
          </a:p>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Гриб с несимпатичным названием мухомор на самом деле - очень красивый: у него большая ярко-красная шляпка с белыми точечками и стройная, длинная ножка с оборкой. </a:t>
            </a:r>
          </a:p>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Такой гриб хорошо заметен издали, его трудно перепутать с другими грибами. </a:t>
            </a:r>
          </a:p>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Мухомор считается ядовитым грибом - если его съесть, то можно отравиться и даже умереть. </a:t>
            </a:r>
          </a:p>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Но разные лесные звери - лоси, медведи и белки питаются мухоморами, которые им не наносят никакого вреда.</a:t>
            </a:r>
          </a:p>
        </p:txBody>
      </p:sp>
      <p:pic>
        <p:nvPicPr>
          <p:cNvPr id="4" name="Рисунок 3">
            <a:extLst>
              <a:ext uri="{FF2B5EF4-FFF2-40B4-BE49-F238E27FC236}">
                <a16:creationId xmlns:a16="http://schemas.microsoft.com/office/drawing/2014/main" id="{2139BFAD-F0AA-2F0A-F5FF-D812CFBD0EA1}"/>
              </a:ext>
            </a:extLst>
          </p:cNvPr>
          <p:cNvPicPr>
            <a:picLocks noChangeAspect="1"/>
          </p:cNvPicPr>
          <p:nvPr/>
        </p:nvPicPr>
        <p:blipFill>
          <a:blip r:embed="rId2"/>
          <a:stretch>
            <a:fillRect/>
          </a:stretch>
        </p:blipFill>
        <p:spPr>
          <a:xfrm>
            <a:off x="9008076" y="624727"/>
            <a:ext cx="2264456" cy="1698343"/>
          </a:xfrm>
          <a:prstGeom prst="rect">
            <a:avLst/>
          </a:prstGeom>
        </p:spPr>
      </p:pic>
      <p:sp>
        <p:nvSpPr>
          <p:cNvPr id="6" name="TextBox 5">
            <a:extLst>
              <a:ext uri="{FF2B5EF4-FFF2-40B4-BE49-F238E27FC236}">
                <a16:creationId xmlns:a16="http://schemas.microsoft.com/office/drawing/2014/main" id="{502C50E3-0225-A6B4-CD13-12230CD1FF7A}"/>
              </a:ext>
            </a:extLst>
          </p:cNvPr>
          <p:cNvSpPr txBox="1"/>
          <p:nvPr/>
        </p:nvSpPr>
        <p:spPr>
          <a:xfrm>
            <a:off x="6795818" y="2461234"/>
            <a:ext cx="4424515" cy="2585323"/>
          </a:xfrm>
          <a:prstGeom prst="rect">
            <a:avLst/>
          </a:prstGeom>
          <a:noFill/>
        </p:spPr>
        <p:txBody>
          <a:bodyPr wrap="square">
            <a:spAutoFit/>
          </a:bodyPr>
          <a:lstStyle/>
          <a:p>
            <a:pPr algn="ctr"/>
            <a:r>
              <a:rPr lang="ru-RU" b="1" dirty="0">
                <a:solidFill>
                  <a:schemeClr val="accent3">
                    <a:lumMod val="75000"/>
                  </a:schemeClr>
                </a:solidFill>
                <a:latin typeface="Times New Roman" panose="02020603050405020304" pitchFamily="18" charset="0"/>
                <a:cs typeface="Times New Roman" panose="02020603050405020304" pitchFamily="18" charset="0"/>
              </a:rPr>
              <a:t>Предварительная работа:</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Отгадывание загадок по теме «Грибы».</a:t>
            </a:r>
          </a:p>
          <a:p>
            <a:pPr algn="just"/>
            <a:r>
              <a:rPr lang="ru-RU" dirty="0">
                <a:latin typeface="Times New Roman" panose="02020603050405020304" pitchFamily="18" charset="0"/>
                <a:cs typeface="Times New Roman" panose="02020603050405020304" pitchFamily="18" charset="0"/>
              </a:rPr>
              <a:t>Чтение стихов о грибах, сказки В. Сутеева «Под грибом».</a:t>
            </a:r>
          </a:p>
          <a:p>
            <a:pPr algn="just"/>
            <a:r>
              <a:rPr lang="ru-RU" dirty="0">
                <a:latin typeface="Times New Roman" panose="02020603050405020304" pitchFamily="18" charset="0"/>
                <a:cs typeface="Times New Roman" panose="02020603050405020304" pitchFamily="18" charset="0"/>
              </a:rPr>
              <a:t>Настольная дидактическая игра «На лесной тропинке».</a:t>
            </a:r>
          </a:p>
          <a:p>
            <a:pPr algn="just"/>
            <a:r>
              <a:rPr lang="ru-RU" dirty="0">
                <a:latin typeface="Times New Roman" panose="02020603050405020304" pitchFamily="18" charset="0"/>
                <a:cs typeface="Times New Roman" panose="02020603050405020304" pitchFamily="18" charset="0"/>
              </a:rPr>
              <a:t>Разучивание стихов и физкультминуток по теме «Грибы».</a:t>
            </a:r>
          </a:p>
        </p:txBody>
      </p:sp>
    </p:spTree>
    <p:extLst>
      <p:ext uri="{BB962C8B-B14F-4D97-AF65-F5344CB8AC3E}">
        <p14:creationId xmlns:p14="http://schemas.microsoft.com/office/powerpoint/2010/main" val="2118865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DA133A-5F0C-301C-C339-037FADB4BB8F}"/>
              </a:ext>
            </a:extLst>
          </p:cNvPr>
          <p:cNvSpPr>
            <a:spLocks noGrp="1"/>
          </p:cNvSpPr>
          <p:nvPr>
            <p:ph type="title"/>
          </p:nvPr>
        </p:nvSpPr>
        <p:spPr>
          <a:xfrm>
            <a:off x="1295401" y="982132"/>
            <a:ext cx="9601196" cy="1303867"/>
          </a:xfrm>
        </p:spPr>
        <p:txBody>
          <a:bodyPr>
            <a:normAutofit/>
          </a:bodyPr>
          <a:lstStyle/>
          <a:p>
            <a:r>
              <a:rPr lang="ru-RU" b="1" dirty="0">
                <a:solidFill>
                  <a:schemeClr val="accent6"/>
                </a:solidFill>
                <a:latin typeface="Times New Roman" panose="02020603050405020304" pitchFamily="18" charset="0"/>
                <a:cs typeface="Times New Roman" panose="02020603050405020304" pitchFamily="18" charset="0"/>
              </a:rPr>
              <a:t>Цель</a:t>
            </a:r>
          </a:p>
        </p:txBody>
      </p:sp>
      <p:sp>
        <p:nvSpPr>
          <p:cNvPr id="3" name="Объект 2">
            <a:extLst>
              <a:ext uri="{FF2B5EF4-FFF2-40B4-BE49-F238E27FC236}">
                <a16:creationId xmlns:a16="http://schemas.microsoft.com/office/drawing/2014/main" id="{D581EAF5-A137-6B4B-909C-77D24346CE97}"/>
              </a:ext>
            </a:extLst>
          </p:cNvPr>
          <p:cNvSpPr>
            <a:spLocks noGrp="1"/>
          </p:cNvSpPr>
          <p:nvPr>
            <p:ph idx="1"/>
          </p:nvPr>
        </p:nvSpPr>
        <p:spPr>
          <a:xfrm>
            <a:off x="1295401" y="2931923"/>
            <a:ext cx="9601196" cy="1857752"/>
          </a:xfrm>
        </p:spPr>
        <p:txBody>
          <a:bodyPr>
            <a:normAutofit lnSpcReduction="10000"/>
          </a:bodyPr>
          <a:lstStyle/>
          <a:p>
            <a:pPr algn="just"/>
            <a:r>
              <a:rPr lang="ru-RU" dirty="0">
                <a:latin typeface="Times New Roman" panose="02020603050405020304" pitchFamily="18" charset="0"/>
                <a:cs typeface="Times New Roman" panose="02020603050405020304" pitchFamily="18" charset="0"/>
              </a:rPr>
              <a:t>создание условий для формирования у детей элементов экологической культуры, экологически грамотного поведения в природе, гуманного отношения к живым объектам флоры и фауны; понимание ценности жизни и здоровья и их зависимости от окружающей среды.</a:t>
            </a:r>
          </a:p>
        </p:txBody>
      </p:sp>
    </p:spTree>
    <p:extLst>
      <p:ext uri="{BB962C8B-B14F-4D97-AF65-F5344CB8AC3E}">
        <p14:creationId xmlns:p14="http://schemas.microsoft.com/office/powerpoint/2010/main" val="189325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CC4964-68B0-70BE-8308-0CC988368199}"/>
              </a:ext>
            </a:extLst>
          </p:cNvPr>
          <p:cNvSpPr>
            <a:spLocks noGrp="1"/>
          </p:cNvSpPr>
          <p:nvPr>
            <p:ph type="title"/>
          </p:nvPr>
        </p:nvSpPr>
        <p:spPr>
          <a:xfrm>
            <a:off x="1295401" y="982132"/>
            <a:ext cx="9601196" cy="1303867"/>
          </a:xfrm>
        </p:spPr>
        <p:txBody>
          <a:bodyPr>
            <a:normAutofit/>
          </a:bodyPr>
          <a:lstStyle/>
          <a:p>
            <a:r>
              <a:rPr lang="ru-RU" b="1" dirty="0">
                <a:solidFill>
                  <a:schemeClr val="accent6"/>
                </a:solidFill>
                <a:latin typeface="Times New Roman" panose="02020603050405020304" pitchFamily="18" charset="0"/>
                <a:cs typeface="Times New Roman" panose="02020603050405020304" pitchFamily="18" charset="0"/>
              </a:rPr>
              <a:t>Задачи: </a:t>
            </a:r>
          </a:p>
        </p:txBody>
      </p:sp>
      <p:sp>
        <p:nvSpPr>
          <p:cNvPr id="3" name="Объект 2">
            <a:extLst>
              <a:ext uri="{FF2B5EF4-FFF2-40B4-BE49-F238E27FC236}">
                <a16:creationId xmlns:a16="http://schemas.microsoft.com/office/drawing/2014/main" id="{1492CB7D-EB12-F185-3D72-A7EAA1197A6F}"/>
              </a:ext>
            </a:extLst>
          </p:cNvPr>
          <p:cNvSpPr>
            <a:spLocks noGrp="1"/>
          </p:cNvSpPr>
          <p:nvPr>
            <p:ph idx="1"/>
          </p:nvPr>
        </p:nvSpPr>
        <p:spPr/>
        <p:txBody>
          <a:bodyPr/>
          <a:lstStyle/>
          <a:p>
            <a:r>
              <a:rPr lang="ru-RU" dirty="0"/>
              <a:t>Формировать систему экологических знаний и представлений по теме;</a:t>
            </a:r>
          </a:p>
          <a:p>
            <a:r>
              <a:rPr lang="ru-RU" dirty="0"/>
              <a:t>Развивать умение делать выводы, устанавливать причинно-следственные связи между объектами природы;</a:t>
            </a:r>
          </a:p>
          <a:p>
            <a:r>
              <a:rPr lang="ru-RU" dirty="0"/>
              <a:t>Продолжать учить детей вести наблюдение за объектами;</a:t>
            </a:r>
          </a:p>
          <a:p>
            <a:r>
              <a:rPr lang="ru-RU" dirty="0"/>
              <a:t>Развивать эстетические чувства;</a:t>
            </a:r>
          </a:p>
          <a:p>
            <a:r>
              <a:rPr lang="ru-RU" dirty="0"/>
              <a:t>Воспитывать навыки экологически безопасного поведения в природе.</a:t>
            </a:r>
          </a:p>
          <a:p>
            <a:endParaRPr lang="ru-RU" dirty="0"/>
          </a:p>
        </p:txBody>
      </p:sp>
    </p:spTree>
    <p:extLst>
      <p:ext uri="{BB962C8B-B14F-4D97-AF65-F5344CB8AC3E}">
        <p14:creationId xmlns:p14="http://schemas.microsoft.com/office/powerpoint/2010/main" val="169739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AB68BB-18B6-DBED-E432-DB2E8818075B}"/>
              </a:ext>
            </a:extLst>
          </p:cNvPr>
          <p:cNvSpPr>
            <a:spLocks noGrp="1"/>
          </p:cNvSpPr>
          <p:nvPr>
            <p:ph type="title"/>
          </p:nvPr>
        </p:nvSpPr>
        <p:spPr/>
        <p:txBody>
          <a:bodyPr>
            <a:noAutofit/>
          </a:bodyPr>
          <a:lstStyle/>
          <a:p>
            <a:r>
              <a:rPr lang="ru-RU" sz="4000" b="1" dirty="0">
                <a:solidFill>
                  <a:schemeClr val="accent6"/>
                </a:solidFill>
                <a:latin typeface="Times New Roman" panose="02020603050405020304" pitchFamily="18" charset="0"/>
                <a:cs typeface="Times New Roman" panose="02020603050405020304" pitchFamily="18" charset="0"/>
              </a:rPr>
              <a:t>Формы и методы работы на экологической тропе:</a:t>
            </a:r>
          </a:p>
        </p:txBody>
      </p:sp>
      <p:sp>
        <p:nvSpPr>
          <p:cNvPr id="3" name="Объект 2">
            <a:extLst>
              <a:ext uri="{FF2B5EF4-FFF2-40B4-BE49-F238E27FC236}">
                <a16:creationId xmlns:a16="http://schemas.microsoft.com/office/drawing/2014/main" id="{C9DBA2CA-F46C-0CB5-8027-532196E7547B}"/>
              </a:ext>
            </a:extLst>
          </p:cNvPr>
          <p:cNvSpPr>
            <a:spLocks noGrp="1"/>
          </p:cNvSpPr>
          <p:nvPr>
            <p:ph idx="1"/>
          </p:nvPr>
        </p:nvSpPr>
        <p:spPr/>
        <p:txBody>
          <a:bodyPr/>
          <a:lstStyle/>
          <a:p>
            <a:pPr marL="457200" indent="-457200">
              <a:buAutoNum type="arabicPeriod"/>
            </a:pPr>
            <a:r>
              <a:rPr lang="ru-RU" dirty="0"/>
              <a:t>Экологические беседы;</a:t>
            </a:r>
          </a:p>
          <a:p>
            <a:pPr marL="457200" indent="-457200">
              <a:buAutoNum type="arabicPeriod"/>
            </a:pPr>
            <a:r>
              <a:rPr lang="ru-RU" dirty="0"/>
              <a:t>Наблюдение;</a:t>
            </a:r>
          </a:p>
          <a:p>
            <a:pPr marL="457200" indent="-457200">
              <a:buAutoNum type="arabicPeriod"/>
            </a:pPr>
            <a:r>
              <a:rPr lang="ru-RU" dirty="0"/>
              <a:t>Экскурсии;</a:t>
            </a:r>
          </a:p>
          <a:p>
            <a:pPr marL="457200" indent="-457200">
              <a:buAutoNum type="arabicPeriod"/>
            </a:pPr>
            <a:r>
              <a:rPr lang="ru-RU" dirty="0"/>
              <a:t>Целевые прогулки;</a:t>
            </a:r>
          </a:p>
          <a:p>
            <a:pPr marL="457200" indent="-457200">
              <a:buAutoNum type="arabicPeriod"/>
            </a:pPr>
            <a:r>
              <a:rPr lang="ru-RU" dirty="0"/>
              <a:t>Экологические конкурсы и викторины;</a:t>
            </a:r>
          </a:p>
          <a:p>
            <a:pPr marL="457200" indent="-457200">
              <a:buAutoNum type="arabicPeriod"/>
            </a:pPr>
            <a:r>
              <a:rPr lang="ru-RU" dirty="0"/>
              <a:t>Труд в природе.</a:t>
            </a:r>
          </a:p>
        </p:txBody>
      </p:sp>
    </p:spTree>
    <p:extLst>
      <p:ext uri="{BB962C8B-B14F-4D97-AF65-F5344CB8AC3E}">
        <p14:creationId xmlns:p14="http://schemas.microsoft.com/office/powerpoint/2010/main" val="2329698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90D8E7-7CFC-9825-DC2B-D145DFE611D6}"/>
              </a:ext>
            </a:extLst>
          </p:cNvPr>
          <p:cNvSpPr>
            <a:spLocks noGrp="1"/>
          </p:cNvSpPr>
          <p:nvPr>
            <p:ph type="title"/>
          </p:nvPr>
        </p:nvSpPr>
        <p:spPr>
          <a:xfrm>
            <a:off x="2201898" y="1318156"/>
            <a:ext cx="7591195" cy="1338547"/>
          </a:xfrm>
        </p:spPr>
        <p:txBody>
          <a:bodyPr>
            <a:normAutofit fontScale="90000"/>
          </a:bodyPr>
          <a:lstStyle/>
          <a:p>
            <a:r>
              <a:rPr lang="ru-RU" b="1" dirty="0">
                <a:solidFill>
                  <a:schemeClr val="accent6"/>
                </a:solidFill>
                <a:latin typeface="Times New Roman" panose="02020603050405020304" pitchFamily="18" charset="0"/>
                <a:cs typeface="Times New Roman" panose="02020603050405020304" pitchFamily="18" charset="0"/>
              </a:rPr>
              <a:t>План – схема экологической тропы:</a:t>
            </a:r>
          </a:p>
        </p:txBody>
      </p:sp>
      <p:graphicFrame>
        <p:nvGraphicFramePr>
          <p:cNvPr id="5" name="Схема 4">
            <a:extLst>
              <a:ext uri="{FF2B5EF4-FFF2-40B4-BE49-F238E27FC236}">
                <a16:creationId xmlns:a16="http://schemas.microsoft.com/office/drawing/2014/main" id="{59EA00C5-83B0-E7E7-DDC8-1F6695DDD4F2}"/>
              </a:ext>
            </a:extLst>
          </p:cNvPr>
          <p:cNvGraphicFramePr/>
          <p:nvPr>
            <p:extLst>
              <p:ext uri="{D42A27DB-BD31-4B8C-83A1-F6EECF244321}">
                <p14:modId xmlns:p14="http://schemas.microsoft.com/office/powerpoint/2010/main" val="241622487"/>
              </p:ext>
            </p:extLst>
          </p:nvPr>
        </p:nvGraphicFramePr>
        <p:xfrm>
          <a:off x="1973312" y="2656703"/>
          <a:ext cx="8245376" cy="3765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164413-89F0-506E-7E9B-0539E06F493F}"/>
              </a:ext>
            </a:extLst>
          </p:cNvPr>
          <p:cNvSpPr>
            <a:spLocks noGrp="1"/>
          </p:cNvSpPr>
          <p:nvPr>
            <p:ph type="title"/>
          </p:nvPr>
        </p:nvSpPr>
        <p:spPr>
          <a:xfrm>
            <a:off x="2974890" y="886712"/>
            <a:ext cx="6242220" cy="1217371"/>
          </a:xfrm>
        </p:spPr>
        <p:txBody>
          <a:bodyPr>
            <a:normAutofit fontScale="90000"/>
          </a:bodyPr>
          <a:lstStyle/>
          <a:p>
            <a:r>
              <a:rPr lang="ru-RU" b="1" dirty="0">
                <a:solidFill>
                  <a:schemeClr val="accent6"/>
                </a:solidFill>
                <a:latin typeface="Times New Roman" panose="02020603050405020304" pitchFamily="18" charset="0"/>
                <a:cs typeface="Times New Roman" panose="02020603050405020304" pitchFamily="18" charset="0"/>
              </a:rPr>
              <a:t>Станция </a:t>
            </a:r>
            <a:br>
              <a:rPr lang="ru-RU" b="1" dirty="0">
                <a:solidFill>
                  <a:schemeClr val="accent6"/>
                </a:solidFill>
                <a:latin typeface="Times New Roman" panose="02020603050405020304" pitchFamily="18" charset="0"/>
                <a:cs typeface="Times New Roman" panose="02020603050405020304" pitchFamily="18" charset="0"/>
              </a:rPr>
            </a:br>
            <a:r>
              <a:rPr lang="ru-RU" b="1" dirty="0">
                <a:solidFill>
                  <a:schemeClr val="accent6"/>
                </a:solidFill>
                <a:latin typeface="Times New Roman" panose="02020603050405020304" pitchFamily="18" charset="0"/>
                <a:cs typeface="Times New Roman" panose="02020603050405020304" pitchFamily="18" charset="0"/>
              </a:rPr>
              <a:t>«Съедобные грибы» </a:t>
            </a:r>
          </a:p>
        </p:txBody>
      </p:sp>
      <p:sp>
        <p:nvSpPr>
          <p:cNvPr id="3" name="Объект 2">
            <a:extLst>
              <a:ext uri="{FF2B5EF4-FFF2-40B4-BE49-F238E27FC236}">
                <a16:creationId xmlns:a16="http://schemas.microsoft.com/office/drawing/2014/main" id="{12044DE3-CC9D-3A5B-42AD-DBF32E89496B}"/>
              </a:ext>
            </a:extLst>
          </p:cNvPr>
          <p:cNvSpPr>
            <a:spLocks noGrp="1"/>
          </p:cNvSpPr>
          <p:nvPr>
            <p:ph idx="1"/>
          </p:nvPr>
        </p:nvSpPr>
        <p:spPr>
          <a:xfrm>
            <a:off x="1120016" y="2528784"/>
            <a:ext cx="5272547" cy="3318936"/>
          </a:xfrm>
        </p:spPr>
        <p:txBody>
          <a:bodyPr>
            <a:noAutofit/>
          </a:bodyPr>
          <a:lstStyle/>
          <a:p>
            <a:pPr marL="0" indent="0" algn="just">
              <a:buNone/>
            </a:pPr>
            <a:r>
              <a:rPr lang="ru-RU" sz="1800" b="1" dirty="0">
                <a:solidFill>
                  <a:schemeClr val="accent6"/>
                </a:solidFill>
                <a:latin typeface="Times New Roman" panose="02020603050405020304" pitchFamily="18" charset="0"/>
                <a:cs typeface="Times New Roman" panose="02020603050405020304" pitchFamily="18" charset="0"/>
              </a:rPr>
              <a:t>1. Лисичка:</a:t>
            </a:r>
          </a:p>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Г</a:t>
            </a:r>
            <a:r>
              <a:rPr lang="ru-RU" sz="1800" b="0" i="0" dirty="0">
                <a:solidFill>
                  <a:schemeClr val="tx1"/>
                </a:solidFill>
                <a:effectLst/>
                <a:latin typeface="Times New Roman" panose="02020603050405020304" pitchFamily="18" charset="0"/>
                <a:cs typeface="Times New Roman" panose="02020603050405020304" pitchFamily="18" charset="0"/>
              </a:rPr>
              <a:t>риб с самой яркой и запоминающейся внешностью. </a:t>
            </a:r>
          </a:p>
          <a:p>
            <a:pPr marL="0" indent="0" algn="just">
              <a:buNone/>
            </a:pPr>
            <a:r>
              <a:rPr lang="ru-RU" sz="1800" b="0" i="0" dirty="0">
                <a:solidFill>
                  <a:schemeClr val="tx1"/>
                </a:solidFill>
                <a:effectLst/>
                <a:latin typeface="Times New Roman" panose="02020603050405020304" pitchFamily="18" charset="0"/>
                <a:cs typeface="Times New Roman" panose="02020603050405020304" pitchFamily="18" charset="0"/>
              </a:rPr>
              <a:t>Шляпка и ножка составляют одно целое, цвет от светло-жёлтого до жёлто-оранжевого цвета. Шляпка вогнутая, воронкообразной формы, с волнистыми краями. Ножка плотная и гладкая. </a:t>
            </a:r>
          </a:p>
          <a:p>
            <a:pPr marL="0" indent="0" algn="just">
              <a:buNone/>
            </a:pPr>
            <a:r>
              <a:rPr lang="ru-RU" sz="1800" b="0" i="0" dirty="0">
                <a:solidFill>
                  <a:schemeClr val="tx1"/>
                </a:solidFill>
                <a:effectLst/>
                <a:latin typeface="Times New Roman" panose="02020603050405020304" pitchFamily="18" charset="0"/>
                <a:cs typeface="Times New Roman" panose="02020603050405020304" pitchFamily="18" charset="0"/>
              </a:rPr>
              <a:t>Мякоть плотно-мясистая с кисловатым вкусом и слабовыраженным ароматом сушёных фруктов. Сырая мякоть гриба немного горчит, но при отваривании горчинка исчезает.</a:t>
            </a:r>
            <a:endParaRPr lang="ru-RU" sz="18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044A5B15-743F-F9D6-2A30-C6CABFB1A1DB}"/>
              </a:ext>
            </a:extLst>
          </p:cNvPr>
          <p:cNvPicPr>
            <a:picLocks noChangeAspect="1"/>
          </p:cNvPicPr>
          <p:nvPr/>
        </p:nvPicPr>
        <p:blipFill>
          <a:blip r:embed="rId2"/>
          <a:stretch>
            <a:fillRect/>
          </a:stretch>
        </p:blipFill>
        <p:spPr>
          <a:xfrm>
            <a:off x="8884508" y="605944"/>
            <a:ext cx="2371880" cy="1778909"/>
          </a:xfrm>
          <a:prstGeom prst="rect">
            <a:avLst/>
          </a:prstGeom>
        </p:spPr>
      </p:pic>
      <p:sp>
        <p:nvSpPr>
          <p:cNvPr id="6" name="TextBox 5">
            <a:extLst>
              <a:ext uri="{FF2B5EF4-FFF2-40B4-BE49-F238E27FC236}">
                <a16:creationId xmlns:a16="http://schemas.microsoft.com/office/drawing/2014/main" id="{EC26E706-A189-F001-83F7-091197EC4E1C}"/>
              </a:ext>
            </a:extLst>
          </p:cNvPr>
          <p:cNvSpPr txBox="1"/>
          <p:nvPr/>
        </p:nvSpPr>
        <p:spPr>
          <a:xfrm>
            <a:off x="6931110" y="2528784"/>
            <a:ext cx="4571999" cy="3139321"/>
          </a:xfrm>
          <a:prstGeom prst="rect">
            <a:avLst/>
          </a:prstGeom>
          <a:noFill/>
        </p:spPr>
        <p:txBody>
          <a:bodyPr wrap="square">
            <a:spAutoFit/>
          </a:bodyPr>
          <a:lstStyle/>
          <a:p>
            <a:pPr algn="ctr"/>
            <a:r>
              <a:rPr lang="ru-RU" b="1" dirty="0">
                <a:solidFill>
                  <a:schemeClr val="accent6"/>
                </a:solidFill>
                <a:latin typeface="Times New Roman" panose="02020603050405020304" pitchFamily="18" charset="0"/>
                <a:cs typeface="Times New Roman" panose="02020603050405020304" pitchFamily="18" charset="0"/>
              </a:rPr>
              <a:t>Предварительная работа:</a:t>
            </a:r>
          </a:p>
          <a:p>
            <a:pPr algn="ctr"/>
            <a:endParaRPr lang="ru-RU" b="1" dirty="0">
              <a:solidFill>
                <a:schemeClr val="accent6"/>
              </a:solidFill>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Чтение детской популярной литературы: «Всё обо всём», «Что такое, кто такой?», отгадывание загадок, чтение стихотворений о грибах: И. Анденко «Грибной посёлок», Г. Новицкая «Боровик». </a:t>
            </a:r>
          </a:p>
          <a:p>
            <a:pPr algn="just"/>
            <a:r>
              <a:rPr lang="ru-RU" dirty="0">
                <a:latin typeface="Times New Roman" panose="02020603050405020304" pitchFamily="18" charset="0"/>
                <a:cs typeface="Times New Roman" panose="02020603050405020304" pitchFamily="18" charset="0"/>
              </a:rPr>
              <a:t>Рассматривание иллюстраций в книгах с изображением грибов, лепка, рисование, конструирование из бросового материала, аппликация на тему: «Грибы».</a:t>
            </a:r>
          </a:p>
        </p:txBody>
      </p:sp>
    </p:spTree>
    <p:extLst>
      <p:ext uri="{BB962C8B-B14F-4D97-AF65-F5344CB8AC3E}">
        <p14:creationId xmlns:p14="http://schemas.microsoft.com/office/powerpoint/2010/main" val="336570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4AC30-0552-5274-C478-66551E02CF82}"/>
              </a:ext>
            </a:extLst>
          </p:cNvPr>
          <p:cNvSpPr>
            <a:spLocks noGrp="1"/>
          </p:cNvSpPr>
          <p:nvPr>
            <p:ph type="title"/>
          </p:nvPr>
        </p:nvSpPr>
        <p:spPr>
          <a:xfrm>
            <a:off x="2055511" y="968877"/>
            <a:ext cx="8080978" cy="1191087"/>
          </a:xfrm>
        </p:spPr>
        <p:txBody>
          <a:bodyPr>
            <a:normAutofit fontScale="90000"/>
          </a:bodyPr>
          <a:lstStyle/>
          <a:p>
            <a:r>
              <a:rPr lang="ru-RU" b="1" dirty="0">
                <a:solidFill>
                  <a:schemeClr val="accent6"/>
                </a:solidFill>
                <a:latin typeface="Times New Roman" panose="02020603050405020304" pitchFamily="18" charset="0"/>
                <a:cs typeface="Times New Roman" panose="02020603050405020304" pitchFamily="18" charset="0"/>
              </a:rPr>
              <a:t>Станция </a:t>
            </a:r>
            <a:br>
              <a:rPr lang="ru-RU" b="1" dirty="0">
                <a:solidFill>
                  <a:schemeClr val="accent6"/>
                </a:solidFill>
                <a:latin typeface="Times New Roman" panose="02020603050405020304" pitchFamily="18" charset="0"/>
                <a:cs typeface="Times New Roman" panose="02020603050405020304" pitchFamily="18" charset="0"/>
              </a:rPr>
            </a:br>
            <a:r>
              <a:rPr lang="ru-RU" b="1" dirty="0">
                <a:solidFill>
                  <a:schemeClr val="accent6"/>
                </a:solidFill>
                <a:latin typeface="Times New Roman" panose="02020603050405020304" pitchFamily="18" charset="0"/>
                <a:cs typeface="Times New Roman" panose="02020603050405020304" pitchFamily="18" charset="0"/>
              </a:rPr>
              <a:t>«Съедобные грибы» </a:t>
            </a:r>
          </a:p>
        </p:txBody>
      </p:sp>
      <p:sp>
        <p:nvSpPr>
          <p:cNvPr id="3" name="Объект 2">
            <a:extLst>
              <a:ext uri="{FF2B5EF4-FFF2-40B4-BE49-F238E27FC236}">
                <a16:creationId xmlns:a16="http://schemas.microsoft.com/office/drawing/2014/main" id="{D9D4C09C-F5EA-BAB8-67F7-9FD04431D05C}"/>
              </a:ext>
            </a:extLst>
          </p:cNvPr>
          <p:cNvSpPr>
            <a:spLocks noGrp="1"/>
          </p:cNvSpPr>
          <p:nvPr>
            <p:ph idx="1"/>
          </p:nvPr>
        </p:nvSpPr>
        <p:spPr>
          <a:xfrm>
            <a:off x="1111113" y="2520266"/>
            <a:ext cx="5469193" cy="3489907"/>
          </a:xfrm>
        </p:spPr>
        <p:txBody>
          <a:bodyPr>
            <a:noAutofit/>
          </a:bodyPr>
          <a:lstStyle/>
          <a:p>
            <a:pPr marL="0" indent="0" algn="just">
              <a:buNone/>
            </a:pPr>
            <a:r>
              <a:rPr lang="ru-RU" sz="1800" b="1" dirty="0">
                <a:solidFill>
                  <a:schemeClr val="accent6"/>
                </a:solidFill>
                <a:latin typeface="Times New Roman" panose="02020603050405020304" pitchFamily="18" charset="0"/>
                <a:cs typeface="Times New Roman" panose="02020603050405020304" pitchFamily="18" charset="0"/>
              </a:rPr>
              <a:t>2. Белый гриб:</a:t>
            </a:r>
          </a:p>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Растёт везде, где есть хвойные и лиственные леса, встречается даже в тундре. </a:t>
            </a:r>
          </a:p>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Имеет крупную шляпку коричневого цвета (оттенки от тёмно-коричневого до светло-бежевого) и светлую (от бежеватого до коричневатого) конусовидную ножку, покрытую сетчатым рисунком белого цвета. </a:t>
            </a:r>
          </a:p>
          <a:p>
            <a:pPr marL="0" indent="0" algn="just">
              <a:buNone/>
            </a:pPr>
            <a:r>
              <a:rPr lang="ru-RU" sz="1800" dirty="0">
                <a:solidFill>
                  <a:schemeClr val="tx1"/>
                </a:solidFill>
                <a:latin typeface="Times New Roman" panose="02020603050405020304" pitchFamily="18" charset="0"/>
                <a:cs typeface="Times New Roman" panose="02020603050405020304" pitchFamily="18" charset="0"/>
              </a:rPr>
              <a:t>Мякоть гриба плотная, крепкая, сочно-мясистая, белого цвета, который не меняется со временем.</a:t>
            </a:r>
          </a:p>
        </p:txBody>
      </p:sp>
      <p:pic>
        <p:nvPicPr>
          <p:cNvPr id="6" name="Рисунок 5">
            <a:extLst>
              <a:ext uri="{FF2B5EF4-FFF2-40B4-BE49-F238E27FC236}">
                <a16:creationId xmlns:a16="http://schemas.microsoft.com/office/drawing/2014/main" id="{9E8D9BC9-BB1B-6FB1-4D89-438D2D46B4CB}"/>
              </a:ext>
            </a:extLst>
          </p:cNvPr>
          <p:cNvPicPr>
            <a:picLocks noChangeAspect="1"/>
          </p:cNvPicPr>
          <p:nvPr/>
        </p:nvPicPr>
        <p:blipFill>
          <a:blip r:embed="rId2"/>
          <a:stretch>
            <a:fillRect/>
          </a:stretch>
        </p:blipFill>
        <p:spPr>
          <a:xfrm>
            <a:off x="8667474" y="614497"/>
            <a:ext cx="2590461" cy="1720930"/>
          </a:xfrm>
          <a:prstGeom prst="rect">
            <a:avLst/>
          </a:prstGeom>
        </p:spPr>
      </p:pic>
      <p:sp>
        <p:nvSpPr>
          <p:cNvPr id="4" name="TextBox 3">
            <a:extLst>
              <a:ext uri="{FF2B5EF4-FFF2-40B4-BE49-F238E27FC236}">
                <a16:creationId xmlns:a16="http://schemas.microsoft.com/office/drawing/2014/main" id="{97DFE693-848E-A0B8-9044-39EAC546DC97}"/>
              </a:ext>
            </a:extLst>
          </p:cNvPr>
          <p:cNvSpPr txBox="1"/>
          <p:nvPr/>
        </p:nvSpPr>
        <p:spPr>
          <a:xfrm>
            <a:off x="6685936" y="2514344"/>
            <a:ext cx="4571999" cy="3139321"/>
          </a:xfrm>
          <a:prstGeom prst="rect">
            <a:avLst/>
          </a:prstGeom>
          <a:noFill/>
        </p:spPr>
        <p:txBody>
          <a:bodyPr wrap="square">
            <a:spAutoFit/>
          </a:bodyPr>
          <a:lstStyle/>
          <a:p>
            <a:pPr algn="ctr"/>
            <a:r>
              <a:rPr lang="ru-RU" b="1" dirty="0">
                <a:solidFill>
                  <a:schemeClr val="accent6"/>
                </a:solidFill>
                <a:latin typeface="Times New Roman" panose="02020603050405020304" pitchFamily="18" charset="0"/>
                <a:cs typeface="Times New Roman" panose="02020603050405020304" pitchFamily="18" charset="0"/>
              </a:rPr>
              <a:t>Предварительная работа:</a:t>
            </a:r>
          </a:p>
          <a:p>
            <a:pPr algn="ctr"/>
            <a:endParaRPr lang="ru-RU" b="1" dirty="0">
              <a:solidFill>
                <a:schemeClr val="accent6"/>
              </a:solidFill>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Чтение детской популярной литературы: «Всё обо всём», «Что такое, кто такой?», отгадывание загадок, чтение стихотворений о грибах: И. Анденко «Грибной посёлок», Г. Новицкая «Боровик». </a:t>
            </a:r>
          </a:p>
          <a:p>
            <a:pPr algn="just"/>
            <a:r>
              <a:rPr lang="ru-RU" dirty="0">
                <a:latin typeface="Times New Roman" panose="02020603050405020304" pitchFamily="18" charset="0"/>
                <a:cs typeface="Times New Roman" panose="02020603050405020304" pitchFamily="18" charset="0"/>
              </a:rPr>
              <a:t>Рассматривание иллюстраций в книгах с изображением грибов, лепка, рисование, конструирование из бросового материала, аппликация на тему: «Грибы».</a:t>
            </a:r>
          </a:p>
        </p:txBody>
      </p:sp>
    </p:spTree>
    <p:extLst>
      <p:ext uri="{BB962C8B-B14F-4D97-AF65-F5344CB8AC3E}">
        <p14:creationId xmlns:p14="http://schemas.microsoft.com/office/powerpoint/2010/main" val="242499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FD94AC-9406-C3FC-4F79-81FE7AD8C653}"/>
              </a:ext>
            </a:extLst>
          </p:cNvPr>
          <p:cNvSpPr>
            <a:spLocks noGrp="1"/>
          </p:cNvSpPr>
          <p:nvPr>
            <p:ph type="title"/>
          </p:nvPr>
        </p:nvSpPr>
        <p:spPr>
          <a:xfrm>
            <a:off x="1517822" y="1313523"/>
            <a:ext cx="9156356" cy="45719"/>
          </a:xfrm>
        </p:spPr>
        <p:txBody>
          <a:bodyPr>
            <a:normAutofit fontScale="90000"/>
          </a:bodyPr>
          <a:lstStyle/>
          <a:p>
            <a:r>
              <a:rPr lang="ru-RU" b="1" dirty="0">
                <a:solidFill>
                  <a:srgbClr val="C00000"/>
                </a:solidFill>
                <a:latin typeface="Times New Roman" panose="02020603050405020304" pitchFamily="18" charset="0"/>
                <a:cs typeface="Times New Roman" panose="02020603050405020304" pitchFamily="18" charset="0"/>
              </a:rPr>
              <a:t>Станция </a:t>
            </a:r>
            <a:br>
              <a:rPr lang="ru-RU" b="1" dirty="0">
                <a:solidFill>
                  <a:srgbClr val="C00000"/>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«Грибы из Красной книги РФ</a:t>
            </a:r>
            <a:br>
              <a:rPr lang="ru-RU" b="1" dirty="0">
                <a:solidFill>
                  <a:srgbClr val="C00000"/>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(съедобные)»</a:t>
            </a:r>
          </a:p>
        </p:txBody>
      </p:sp>
      <p:sp>
        <p:nvSpPr>
          <p:cNvPr id="3" name="Текст 2">
            <a:extLst>
              <a:ext uri="{FF2B5EF4-FFF2-40B4-BE49-F238E27FC236}">
                <a16:creationId xmlns:a16="http://schemas.microsoft.com/office/drawing/2014/main" id="{36B32DE2-A472-6743-B166-B673399D573E}"/>
              </a:ext>
            </a:extLst>
          </p:cNvPr>
          <p:cNvSpPr>
            <a:spLocks noGrp="1"/>
          </p:cNvSpPr>
          <p:nvPr>
            <p:ph type="body" idx="1"/>
          </p:nvPr>
        </p:nvSpPr>
        <p:spPr>
          <a:xfrm>
            <a:off x="1123435" y="2178669"/>
            <a:ext cx="3893408" cy="576262"/>
          </a:xfrm>
        </p:spPr>
        <p:txBody>
          <a:bodyPr/>
          <a:lstStyle/>
          <a:p>
            <a:pPr algn="just"/>
            <a:r>
              <a:rPr lang="ru-RU" sz="1800" b="1" dirty="0">
                <a:solidFill>
                  <a:srgbClr val="C00000"/>
                </a:solidFill>
                <a:latin typeface="Times New Roman" panose="02020603050405020304" pitchFamily="18" charset="0"/>
                <a:cs typeface="Times New Roman" panose="02020603050405020304" pitchFamily="18" charset="0"/>
              </a:rPr>
              <a:t>1. Гриб-баран (</a:t>
            </a:r>
            <a:r>
              <a:rPr lang="ru-RU" sz="1800" b="1" dirty="0" err="1">
                <a:solidFill>
                  <a:srgbClr val="C00000"/>
                </a:solidFill>
                <a:latin typeface="Times New Roman" panose="02020603050405020304" pitchFamily="18" charset="0"/>
                <a:cs typeface="Times New Roman" panose="02020603050405020304" pitchFamily="18" charset="0"/>
              </a:rPr>
              <a:t>Грифола</a:t>
            </a:r>
            <a:r>
              <a:rPr lang="ru-RU" sz="1800" b="1" dirty="0">
                <a:solidFill>
                  <a:srgbClr val="C00000"/>
                </a:solidFill>
                <a:latin typeface="Times New Roman" panose="02020603050405020304" pitchFamily="18" charset="0"/>
                <a:cs typeface="Times New Roman" panose="02020603050405020304" pitchFamily="18" charset="0"/>
              </a:rPr>
              <a:t> курчавая):</a:t>
            </a:r>
          </a:p>
        </p:txBody>
      </p:sp>
      <p:sp>
        <p:nvSpPr>
          <p:cNvPr id="4" name="Объект 3">
            <a:extLst>
              <a:ext uri="{FF2B5EF4-FFF2-40B4-BE49-F238E27FC236}">
                <a16:creationId xmlns:a16="http://schemas.microsoft.com/office/drawing/2014/main" id="{BC19B581-DE30-34AF-4348-A9C76B69C699}"/>
              </a:ext>
            </a:extLst>
          </p:cNvPr>
          <p:cNvSpPr>
            <a:spLocks noGrp="1"/>
          </p:cNvSpPr>
          <p:nvPr>
            <p:ph sz="half" idx="2"/>
          </p:nvPr>
        </p:nvSpPr>
        <p:spPr>
          <a:xfrm>
            <a:off x="1123435" y="2782534"/>
            <a:ext cx="5383509" cy="2641072"/>
          </a:xfrm>
        </p:spPr>
        <p:txBody>
          <a:bodyPr>
            <a:noAutofit/>
          </a:bodyPr>
          <a:lstStyle/>
          <a:p>
            <a:pPr marL="0" indent="0" algn="just">
              <a:buNone/>
            </a:pPr>
            <a:r>
              <a:rPr lang="ru-RU" sz="1400" b="0" i="0" u="none" strike="noStrike" dirty="0">
                <a:solidFill>
                  <a:schemeClr val="tx1"/>
                </a:solidFill>
                <a:effectLst/>
                <a:latin typeface="Times New Roman" panose="02020603050405020304" pitchFamily="18" charset="0"/>
                <a:cs typeface="Times New Roman" panose="02020603050405020304" pitchFamily="18" charset="0"/>
              </a:rPr>
              <a:t>Территориально чаще всего встречается в лесах западной Сибири, Северного Кавказа, Дальнего востока, Австралии, Западной Европы.</a:t>
            </a:r>
          </a:p>
          <a:p>
            <a:pPr marL="0" indent="0" algn="just">
              <a:buNone/>
            </a:pPr>
            <a:r>
              <a:rPr lang="ru-RU" sz="1400" dirty="0">
                <a:solidFill>
                  <a:schemeClr val="tx1"/>
                </a:solidFill>
                <a:latin typeface="Times New Roman" panose="02020603050405020304" pitchFamily="18" charset="0"/>
                <a:cs typeface="Times New Roman" panose="02020603050405020304" pitchFamily="18" charset="0"/>
              </a:rPr>
              <a:t>И</a:t>
            </a:r>
            <a:r>
              <a:rPr lang="ru-RU" sz="1400" b="0" i="0" u="none" strike="noStrike" dirty="0">
                <a:solidFill>
                  <a:schemeClr val="tx1"/>
                </a:solidFill>
                <a:effectLst/>
                <a:latin typeface="Times New Roman" panose="02020603050405020304" pitchFamily="18" charset="0"/>
                <a:cs typeface="Times New Roman" panose="02020603050405020304" pitchFamily="18" charset="0"/>
              </a:rPr>
              <a:t>меет довольно внушительные размеры. </a:t>
            </a:r>
            <a:r>
              <a:rPr lang="ru-RU" sz="1400" dirty="0">
                <a:solidFill>
                  <a:schemeClr val="tx1"/>
                </a:solidFill>
                <a:latin typeface="Times New Roman" panose="02020603050405020304" pitchFamily="18" charset="0"/>
                <a:cs typeface="Times New Roman" panose="02020603050405020304" pitchFamily="18" charset="0"/>
              </a:rPr>
              <a:t>Д</a:t>
            </a:r>
            <a:r>
              <a:rPr lang="ru-RU" sz="1400" b="0" i="0" u="none" strike="noStrike" dirty="0">
                <a:solidFill>
                  <a:schemeClr val="tx1"/>
                </a:solidFill>
                <a:effectLst/>
                <a:latin typeface="Times New Roman" panose="02020603050405020304" pitchFamily="18" charset="0"/>
                <a:cs typeface="Times New Roman" panose="02020603050405020304" pitchFamily="18" charset="0"/>
              </a:rPr>
              <a:t>иаметр около 50 сантиметров, и это только в основании. При таком размере весит около 4-5 килограмм. </a:t>
            </a:r>
          </a:p>
          <a:p>
            <a:pPr marL="0" indent="0" algn="just">
              <a:buNone/>
            </a:pPr>
            <a:r>
              <a:rPr lang="ru-RU" sz="1400" b="0" i="0" u="none" strike="noStrike" dirty="0">
                <a:solidFill>
                  <a:schemeClr val="tx1"/>
                </a:solidFill>
                <a:effectLst/>
                <a:latin typeface="Times New Roman" panose="02020603050405020304" pitchFamily="18" charset="0"/>
                <a:cs typeface="Times New Roman" panose="02020603050405020304" pitchFamily="18" charset="0"/>
              </a:rPr>
              <a:t>Плод состоит из большого количества плоских шляпок, которые размещены на мясистых, шероховатых ножках. Ножки имеют клинообразную разветвленную форму.</a:t>
            </a:r>
          </a:p>
          <a:p>
            <a:pPr marL="0" indent="0" algn="just">
              <a:buNone/>
            </a:pPr>
            <a:r>
              <a:rPr lang="ru-RU" sz="1400" b="0" i="0" u="none" strike="noStrike" dirty="0">
                <a:solidFill>
                  <a:schemeClr val="tx1"/>
                </a:solidFill>
                <a:effectLst/>
                <a:latin typeface="Times New Roman" panose="02020603050405020304" pitchFamily="18" charset="0"/>
                <a:cs typeface="Times New Roman" panose="02020603050405020304" pitchFamily="18" charset="0"/>
              </a:rPr>
              <a:t>Имеет серовато-бурый окрас, но можно встретить представителей с более светлым, желтоватым оттенком. Баран имеет неповторимый приятный запах, и ореховый привкус.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 name="Текст 4">
            <a:extLst>
              <a:ext uri="{FF2B5EF4-FFF2-40B4-BE49-F238E27FC236}">
                <a16:creationId xmlns:a16="http://schemas.microsoft.com/office/drawing/2014/main" id="{0744447D-4B4E-B6F8-3D5C-1540AFE591F0}"/>
              </a:ext>
            </a:extLst>
          </p:cNvPr>
          <p:cNvSpPr>
            <a:spLocks noGrp="1"/>
          </p:cNvSpPr>
          <p:nvPr>
            <p:ph type="body" sz="quarter" idx="3"/>
          </p:nvPr>
        </p:nvSpPr>
        <p:spPr>
          <a:xfrm>
            <a:off x="7613561" y="2251992"/>
            <a:ext cx="2890492" cy="530542"/>
          </a:xfrm>
        </p:spPr>
        <p:txBody>
          <a:bodyPr/>
          <a:lstStyle/>
          <a:p>
            <a:pPr algn="ctr"/>
            <a:r>
              <a:rPr lang="ru-RU" sz="1800" b="1" dirty="0">
                <a:solidFill>
                  <a:srgbClr val="C00000"/>
                </a:solidFill>
                <a:latin typeface="Times New Roman" panose="02020603050405020304" pitchFamily="18" charset="0"/>
                <a:cs typeface="Times New Roman" panose="02020603050405020304" pitchFamily="18" charset="0"/>
              </a:rPr>
              <a:t>Предварительная работа:</a:t>
            </a:r>
          </a:p>
        </p:txBody>
      </p:sp>
      <p:sp>
        <p:nvSpPr>
          <p:cNvPr id="6" name="Объект 5">
            <a:extLst>
              <a:ext uri="{FF2B5EF4-FFF2-40B4-BE49-F238E27FC236}">
                <a16:creationId xmlns:a16="http://schemas.microsoft.com/office/drawing/2014/main" id="{27100600-93AC-AF5C-31C2-1FA50F5D5819}"/>
              </a:ext>
            </a:extLst>
          </p:cNvPr>
          <p:cNvSpPr>
            <a:spLocks noGrp="1"/>
          </p:cNvSpPr>
          <p:nvPr>
            <p:ph sz="quarter" idx="4"/>
          </p:nvPr>
        </p:nvSpPr>
        <p:spPr>
          <a:xfrm>
            <a:off x="6699655" y="2878764"/>
            <a:ext cx="4718304" cy="2632605"/>
          </a:xfrm>
        </p:spPr>
        <p:txBody>
          <a:bodyPr>
            <a:normAutofit/>
          </a:bodyPr>
          <a:lstStyle/>
          <a:p>
            <a:pPr marL="0" indent="0" algn="just">
              <a:buNone/>
            </a:pPr>
            <a:r>
              <a:rPr lang="ru-RU" sz="1600" b="0" i="0" u="none" strike="noStrike" dirty="0">
                <a:solidFill>
                  <a:schemeClr val="tx1"/>
                </a:solidFill>
                <a:effectLst/>
                <a:latin typeface="Times New Roman" panose="02020603050405020304" pitchFamily="18" charset="0"/>
              </a:rPr>
              <a:t>Рассматривание иллюстраций, картинок о грибах, рассказы воспитателя, детей из личного опыта, беседы на тему: «Съедобные и несъедобные грибы», «Что нам осень принесла».</a:t>
            </a:r>
          </a:p>
          <a:p>
            <a:pPr marL="0" indent="0" algn="just">
              <a:buNone/>
            </a:pPr>
            <a:r>
              <a:rPr lang="ru-RU" sz="1600" dirty="0">
                <a:solidFill>
                  <a:schemeClr val="tx1"/>
                </a:solidFill>
                <a:latin typeface="Times New Roman" panose="02020603050405020304" pitchFamily="18" charset="0"/>
              </a:rPr>
              <a:t>О</a:t>
            </a:r>
            <a:r>
              <a:rPr lang="ru-RU" sz="1600" b="0" i="0" u="none" strike="noStrike" dirty="0">
                <a:solidFill>
                  <a:schemeClr val="tx1"/>
                </a:solidFill>
                <a:effectLst/>
                <a:latin typeface="Times New Roman" panose="02020603050405020304" pitchFamily="18" charset="0"/>
              </a:rPr>
              <a:t>тгадывание загадок, игры «Четвёртый лишний», «Кузовок», чтение стихов о грибах, разучивание пальчиковой гимнастики, рисование и конструирование грибов, аппликация и лепка грибов.</a:t>
            </a:r>
            <a:endParaRPr lang="ru-RU" sz="1600" dirty="0">
              <a:solidFill>
                <a:schemeClr val="tx1"/>
              </a:solidFill>
            </a:endParaRPr>
          </a:p>
        </p:txBody>
      </p:sp>
      <p:pic>
        <p:nvPicPr>
          <p:cNvPr id="8" name="Рисунок 7" descr="Изображение выглядит как гриб, внешний, скала&#10;&#10;Автоматически созданное описание">
            <a:extLst>
              <a:ext uri="{FF2B5EF4-FFF2-40B4-BE49-F238E27FC236}">
                <a16:creationId xmlns:a16="http://schemas.microsoft.com/office/drawing/2014/main" id="{7D0CF09D-74AB-911F-E416-2DC33D8BE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720" y="530902"/>
            <a:ext cx="2086988" cy="1565241"/>
          </a:xfrm>
          <a:prstGeom prst="rect">
            <a:avLst/>
          </a:prstGeom>
        </p:spPr>
      </p:pic>
    </p:spTree>
    <p:extLst>
      <p:ext uri="{BB962C8B-B14F-4D97-AF65-F5344CB8AC3E}">
        <p14:creationId xmlns:p14="http://schemas.microsoft.com/office/powerpoint/2010/main" val="44454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FD94AC-9406-C3FC-4F79-81FE7AD8C653}"/>
              </a:ext>
            </a:extLst>
          </p:cNvPr>
          <p:cNvSpPr>
            <a:spLocks noGrp="1"/>
          </p:cNvSpPr>
          <p:nvPr>
            <p:ph type="title"/>
          </p:nvPr>
        </p:nvSpPr>
        <p:spPr>
          <a:xfrm>
            <a:off x="2219151" y="797624"/>
            <a:ext cx="7589106" cy="1431014"/>
          </a:xfrm>
        </p:spPr>
        <p:txBody>
          <a:bodyPr>
            <a:normAutofit fontScale="90000"/>
          </a:bodyPr>
          <a:lstStyle/>
          <a:p>
            <a:r>
              <a:rPr lang="ru-RU" b="1" dirty="0">
                <a:solidFill>
                  <a:srgbClr val="C00000"/>
                </a:solidFill>
                <a:latin typeface="Times New Roman" panose="02020603050405020304" pitchFamily="18" charset="0"/>
                <a:cs typeface="Times New Roman" panose="02020603050405020304" pitchFamily="18" charset="0"/>
              </a:rPr>
              <a:t>Станция </a:t>
            </a:r>
            <a:br>
              <a:rPr lang="ru-RU" b="1" dirty="0">
                <a:solidFill>
                  <a:srgbClr val="C00000"/>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«Грибы из Красной книги РФ </a:t>
            </a:r>
            <a:br>
              <a:rPr lang="ru-RU" b="1" dirty="0">
                <a:solidFill>
                  <a:srgbClr val="C00000"/>
                </a:solidFill>
                <a:latin typeface="Times New Roman" panose="02020603050405020304" pitchFamily="18" charset="0"/>
                <a:cs typeface="Times New Roman" panose="02020603050405020304" pitchFamily="18" charset="0"/>
              </a:rPr>
            </a:br>
            <a:r>
              <a:rPr lang="ru-RU" b="1" dirty="0">
                <a:solidFill>
                  <a:srgbClr val="C00000"/>
                </a:solidFill>
                <a:latin typeface="Times New Roman" panose="02020603050405020304" pitchFamily="18" charset="0"/>
                <a:cs typeface="Times New Roman" panose="02020603050405020304" pitchFamily="18" charset="0"/>
              </a:rPr>
              <a:t>(съедобные)»</a:t>
            </a:r>
          </a:p>
        </p:txBody>
      </p:sp>
      <p:sp>
        <p:nvSpPr>
          <p:cNvPr id="3" name="Текст 2">
            <a:extLst>
              <a:ext uri="{FF2B5EF4-FFF2-40B4-BE49-F238E27FC236}">
                <a16:creationId xmlns:a16="http://schemas.microsoft.com/office/drawing/2014/main" id="{36B32DE2-A472-6743-B166-B673399D573E}"/>
              </a:ext>
            </a:extLst>
          </p:cNvPr>
          <p:cNvSpPr>
            <a:spLocks noGrp="1"/>
          </p:cNvSpPr>
          <p:nvPr>
            <p:ph type="body" idx="1"/>
          </p:nvPr>
        </p:nvSpPr>
        <p:spPr>
          <a:xfrm>
            <a:off x="1110048" y="2230468"/>
            <a:ext cx="4718304" cy="576262"/>
          </a:xfrm>
        </p:spPr>
        <p:txBody>
          <a:bodyPr/>
          <a:lstStyle/>
          <a:p>
            <a:pPr algn="just"/>
            <a:r>
              <a:rPr lang="ru-RU" sz="1800" b="1" dirty="0">
                <a:solidFill>
                  <a:srgbClr val="C00000"/>
                </a:solidFill>
                <a:latin typeface="Times New Roman" panose="02020603050405020304" pitchFamily="18" charset="0"/>
                <a:cs typeface="Times New Roman" panose="02020603050405020304" pitchFamily="18" charset="0"/>
              </a:rPr>
              <a:t>2. Боровик двухцветный:</a:t>
            </a:r>
          </a:p>
        </p:txBody>
      </p:sp>
      <p:pic>
        <p:nvPicPr>
          <p:cNvPr id="8" name="Объект 7" descr="Изображение выглядит как гриб, трава, внешний, трубчатый гриб&#10;&#10;Автоматически созданное описание">
            <a:extLst>
              <a:ext uri="{FF2B5EF4-FFF2-40B4-BE49-F238E27FC236}">
                <a16:creationId xmlns:a16="http://schemas.microsoft.com/office/drawing/2014/main" id="{6802199F-04CD-E781-8DFB-8D667E27E9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489990" y="507779"/>
            <a:ext cx="2146520" cy="1431014"/>
          </a:xfrm>
        </p:spPr>
      </p:pic>
      <p:sp>
        <p:nvSpPr>
          <p:cNvPr id="5" name="Текст 4">
            <a:extLst>
              <a:ext uri="{FF2B5EF4-FFF2-40B4-BE49-F238E27FC236}">
                <a16:creationId xmlns:a16="http://schemas.microsoft.com/office/drawing/2014/main" id="{0744447D-4B4E-B6F8-3D5C-1540AFE591F0}"/>
              </a:ext>
            </a:extLst>
          </p:cNvPr>
          <p:cNvSpPr>
            <a:spLocks noGrp="1"/>
          </p:cNvSpPr>
          <p:nvPr>
            <p:ph type="body" sz="quarter" idx="3"/>
          </p:nvPr>
        </p:nvSpPr>
        <p:spPr>
          <a:xfrm>
            <a:off x="6461141" y="2228004"/>
            <a:ext cx="4718304" cy="576262"/>
          </a:xfrm>
        </p:spPr>
        <p:txBody>
          <a:bodyPr/>
          <a:lstStyle/>
          <a:p>
            <a:pPr algn="ctr"/>
            <a:r>
              <a:rPr lang="ru-RU" sz="1800" b="1" dirty="0">
                <a:solidFill>
                  <a:srgbClr val="C00000"/>
                </a:solidFill>
                <a:latin typeface="Times New Roman" panose="02020603050405020304" pitchFamily="18" charset="0"/>
                <a:cs typeface="Times New Roman" panose="02020603050405020304" pitchFamily="18" charset="0"/>
              </a:rPr>
              <a:t>Предварительная работа:</a:t>
            </a:r>
          </a:p>
        </p:txBody>
      </p:sp>
      <p:sp>
        <p:nvSpPr>
          <p:cNvPr id="6" name="Объект 5">
            <a:extLst>
              <a:ext uri="{FF2B5EF4-FFF2-40B4-BE49-F238E27FC236}">
                <a16:creationId xmlns:a16="http://schemas.microsoft.com/office/drawing/2014/main" id="{27100600-93AC-AF5C-31C2-1FA50F5D5819}"/>
              </a:ext>
            </a:extLst>
          </p:cNvPr>
          <p:cNvSpPr>
            <a:spLocks noGrp="1"/>
          </p:cNvSpPr>
          <p:nvPr>
            <p:ph sz="quarter" idx="4"/>
          </p:nvPr>
        </p:nvSpPr>
        <p:spPr>
          <a:xfrm>
            <a:off x="6707287" y="2967363"/>
            <a:ext cx="4226011" cy="2534566"/>
          </a:xfrm>
        </p:spPr>
        <p:txBody>
          <a:bodyPr>
            <a:normAutofit/>
          </a:bodyPr>
          <a:lstStyle/>
          <a:p>
            <a:pPr marL="0" indent="0" algn="just">
              <a:buNone/>
            </a:pPr>
            <a:r>
              <a:rPr lang="ru-RU" sz="1800" dirty="0">
                <a:solidFill>
                  <a:schemeClr val="tx1"/>
                </a:solidFill>
                <a:latin typeface="Times New Roman" panose="02020603050405020304" pitchFamily="18" charset="0"/>
              </a:rPr>
              <a:t>Р</a:t>
            </a:r>
            <a:r>
              <a:rPr lang="ru-RU" sz="1800" b="0" i="0" u="none" strike="noStrike" dirty="0">
                <a:solidFill>
                  <a:schemeClr val="tx1"/>
                </a:solidFill>
                <a:effectLst/>
                <a:latin typeface="Times New Roman" panose="02020603050405020304" pitchFamily="18" charset="0"/>
              </a:rPr>
              <a:t>ассматривание иллюстраций и муляжей грибов, чтение книги Н. Надеждиной «Полное лукошко», изготовление игровых атрибутов.</a:t>
            </a:r>
            <a:endParaRPr lang="ru-RU" sz="1800" dirty="0">
              <a:solidFill>
                <a:schemeClr val="tx1"/>
              </a:solidFill>
            </a:endParaRPr>
          </a:p>
        </p:txBody>
      </p:sp>
      <p:sp>
        <p:nvSpPr>
          <p:cNvPr id="9" name="TextBox 8">
            <a:extLst>
              <a:ext uri="{FF2B5EF4-FFF2-40B4-BE49-F238E27FC236}">
                <a16:creationId xmlns:a16="http://schemas.microsoft.com/office/drawing/2014/main" id="{B925C414-F3E4-E529-E658-5CC7954C820B}"/>
              </a:ext>
            </a:extLst>
          </p:cNvPr>
          <p:cNvSpPr txBox="1"/>
          <p:nvPr/>
        </p:nvSpPr>
        <p:spPr>
          <a:xfrm>
            <a:off x="1110049" y="2806730"/>
            <a:ext cx="4718304" cy="3139321"/>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Шляпка у боровика жёлтого цвета, обычно от 4-5 до 16 см, но иногда может достигать и 20 см в диаметре.</a:t>
            </a:r>
          </a:p>
          <a:p>
            <a:pPr algn="just"/>
            <a:r>
              <a:rPr lang="ru-RU" dirty="0">
                <a:latin typeface="Times New Roman" panose="02020603050405020304" pitchFamily="18" charset="0"/>
                <a:cs typeface="Times New Roman" panose="02020603050405020304" pitchFamily="18" charset="0"/>
              </a:rPr>
              <a:t>У молодых грибов форма шляпки более выпуклая и полушаровидная, а с возрастом она становится более плоской. </a:t>
            </a:r>
          </a:p>
          <a:p>
            <a:pPr algn="just"/>
            <a:r>
              <a:rPr lang="ru-RU" dirty="0">
                <a:latin typeface="Times New Roman" panose="02020603050405020304" pitchFamily="18" charset="0"/>
                <a:cs typeface="Times New Roman" panose="02020603050405020304" pitchFamily="18" charset="0"/>
              </a:rPr>
              <a:t>В сухую погоду, а также при высыхании гриба поверхность шляпки становится матовой, а при влажной погоде – слизистой.</a:t>
            </a:r>
          </a:p>
          <a:p>
            <a:pPr algn="just"/>
            <a:r>
              <a:rPr lang="ru-RU" b="0" i="0" u="none" strike="noStrike" dirty="0">
                <a:effectLst/>
                <a:latin typeface="Times New Roman" panose="02020603050405020304" pitchFamily="18" charset="0"/>
                <a:cs typeface="Times New Roman" panose="02020603050405020304" pitchFamily="18" charset="0"/>
              </a:rPr>
              <a:t>Встречается боровик преимущественно в буковых и дубовых лесах. </a:t>
            </a:r>
          </a:p>
        </p:txBody>
      </p:sp>
    </p:spTree>
    <p:extLst>
      <p:ext uri="{BB962C8B-B14F-4D97-AF65-F5344CB8AC3E}">
        <p14:creationId xmlns:p14="http://schemas.microsoft.com/office/powerpoint/2010/main" val="417840119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{6BAD0267-DA60-4D4D-AA60-B0CC9EF2D750}tf10001064</Template>
  <TotalTime>274</TotalTime>
  <Words>934</Words>
  <Application>Microsoft Macintosh PowerPoint</Application>
  <PresentationFormat>Широкоэкранный</PresentationFormat>
  <Paragraphs>81</Paragraphs>
  <Slides>11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Arial</vt:lpstr>
      <vt:lpstr>Garamond</vt:lpstr>
      <vt:lpstr>Times New Roman</vt:lpstr>
      <vt:lpstr>Натуральные материалы</vt:lpstr>
      <vt:lpstr>Экологическая тропа «Грибы»</vt:lpstr>
      <vt:lpstr>Цель</vt:lpstr>
      <vt:lpstr>Задачи: </vt:lpstr>
      <vt:lpstr>Формы и методы работы на экологической тропе:</vt:lpstr>
      <vt:lpstr>План – схема экологической тропы:</vt:lpstr>
      <vt:lpstr>Станция  «Съедобные грибы» </vt:lpstr>
      <vt:lpstr>Станция  «Съедобные грибы» </vt:lpstr>
      <vt:lpstr>Станция  «Грибы из Красной книги РФ (съедобные)»</vt:lpstr>
      <vt:lpstr>Станция  «Грибы из Красной книги РФ  (съедобные)»</vt:lpstr>
      <vt:lpstr>Станция  «Ядовитые грибы»</vt:lpstr>
      <vt:lpstr>Станция  «Ядовитые грибы»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Департамент образования и науки города Москвы  Государственное автономное образовательное учреждение высшего образования города Москвы «Московский городской педагогический университет» Институт среднего профессионального образования имени К.Д. Ушинского Учебный корпус «Колледж Медведково»  Экологическая тропа  «Грибы»  Специальность   44.02.01 Дошкольное образование Выполнили:  Сухар Екатерина Игоревны, Голубева Марина Сергеевна  формы обучения дневная, группы 14ДОд41ш-19 </dc:title>
  <dc:creator>Сухар Екатерина Игоревна</dc:creator>
  <cp:lastModifiedBy>Голубева Марина Сергеевна</cp:lastModifiedBy>
  <cp:revision>10</cp:revision>
  <dcterms:created xsi:type="dcterms:W3CDTF">2023-01-06T11:48:10Z</dcterms:created>
  <dcterms:modified xsi:type="dcterms:W3CDTF">2023-11-12T08:55:58Z</dcterms:modified>
</cp:coreProperties>
</file>