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D50C3-26D2-4446-BFF8-4BC98FB67214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6D4497EB-BC13-4EBA-B213-415F9B2C8F0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Грифоны - мифологические крылатые существа с туловищем льва и головой орла. Имеют острые когти и белоснежные крылья. </a:t>
          </a:r>
        </a:p>
        <a:p>
          <a:pPr algn="just">
            <a:lnSpc>
              <a:spcPct val="100000"/>
            </a:lnSpc>
          </a:pPr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Грифоны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противоречивые существа, одновременно объединяющие Небо и Землю, Добро и Зло.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7C729-16D9-44A9-B454-DE7618737030}" type="parTrans" cxnId="{138F83BC-B7B6-4EAE-B3A9-2F989C357B2E}">
      <dgm:prSet/>
      <dgm:spPr/>
      <dgm:t>
        <a:bodyPr/>
        <a:lstStyle/>
        <a:p>
          <a:endParaRPr lang="en-US"/>
        </a:p>
      </dgm:t>
    </dgm:pt>
    <dgm:pt modelId="{7D6D9C55-462C-4150-B7A6-6F289A566517}" type="sibTrans" cxnId="{138F83BC-B7B6-4EAE-B3A9-2F989C357B2E}">
      <dgm:prSet/>
      <dgm:spPr/>
      <dgm:t>
        <a:bodyPr/>
        <a:lstStyle/>
        <a:p>
          <a:endParaRPr lang="en-US"/>
        </a:p>
      </dgm:t>
    </dgm:pt>
    <dgm:pt modelId="{72749AD7-9E27-4795-A04F-B9437981479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Располагаются перед парадной лестницей дворца. Через них можно спуститься к реке Уча.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BD3BA-6914-4CBB-84D2-7D3E8F954150}" type="parTrans" cxnId="{D4B339F2-386D-4DD9-9386-FDDA11B5BD87}">
      <dgm:prSet/>
      <dgm:spPr/>
      <dgm:t>
        <a:bodyPr/>
        <a:lstStyle/>
        <a:p>
          <a:endParaRPr lang="en-US"/>
        </a:p>
      </dgm:t>
    </dgm:pt>
    <dgm:pt modelId="{F6D6F89B-B57B-4D1E-B805-C49366481F3D}" type="sibTrans" cxnId="{D4B339F2-386D-4DD9-9386-FDDA11B5BD87}">
      <dgm:prSet/>
      <dgm:spPr/>
      <dgm:t>
        <a:bodyPr/>
        <a:lstStyle/>
        <a:p>
          <a:endParaRPr lang="en-US"/>
        </a:p>
      </dgm:t>
    </dgm:pt>
    <dgm:pt modelId="{A0099CE4-F1F2-4427-B856-6E76877A631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 круглый год с этого места можно наблюдать за большим количеством уток разных видов.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0D924-C2CB-4F1F-BBE1-EF04DAF3BC0D}" type="parTrans" cxnId="{F5297987-7440-47E5-A1C2-0EDAF1DE6042}">
      <dgm:prSet/>
      <dgm:spPr/>
      <dgm:t>
        <a:bodyPr/>
        <a:lstStyle/>
        <a:p>
          <a:endParaRPr lang="en-US"/>
        </a:p>
      </dgm:t>
    </dgm:pt>
    <dgm:pt modelId="{146C96D6-78B8-4116-A175-106431246510}" type="sibTrans" cxnId="{F5297987-7440-47E5-A1C2-0EDAF1DE6042}">
      <dgm:prSet/>
      <dgm:spPr/>
      <dgm:t>
        <a:bodyPr/>
        <a:lstStyle/>
        <a:p>
          <a:endParaRPr lang="en-US"/>
        </a:p>
      </dgm:t>
    </dgm:pt>
    <dgm:pt modelId="{B01976C8-CA6A-3549-9202-3D288DA4B46E}" type="pres">
      <dgm:prSet presAssocID="{E84D50C3-26D2-4446-BFF8-4BC98FB67214}" presName="linear" presStyleCnt="0">
        <dgm:presLayoutVars>
          <dgm:animLvl val="lvl"/>
          <dgm:resizeHandles val="exact"/>
        </dgm:presLayoutVars>
      </dgm:prSet>
      <dgm:spPr/>
    </dgm:pt>
    <dgm:pt modelId="{A57F0C3A-97A3-7348-A7EA-AAC35BEFB4A6}" type="pres">
      <dgm:prSet presAssocID="{6D4497EB-BC13-4EBA-B213-415F9B2C8F05}" presName="parentText" presStyleLbl="node1" presStyleIdx="0" presStyleCnt="3" custScaleY="135605">
        <dgm:presLayoutVars>
          <dgm:chMax val="0"/>
          <dgm:bulletEnabled val="1"/>
        </dgm:presLayoutVars>
      </dgm:prSet>
      <dgm:spPr/>
    </dgm:pt>
    <dgm:pt modelId="{D1C6EB1E-067E-834D-9FFE-23B98B4A9C0B}" type="pres">
      <dgm:prSet presAssocID="{7D6D9C55-462C-4150-B7A6-6F289A566517}" presName="spacer" presStyleCnt="0"/>
      <dgm:spPr/>
    </dgm:pt>
    <dgm:pt modelId="{F159DEF4-A103-5B4A-B91A-2351A67310A2}" type="pres">
      <dgm:prSet presAssocID="{72749AD7-9E27-4795-A04F-B943798147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88E9F5-11AD-8047-8D7A-F91F2625C099}" type="pres">
      <dgm:prSet presAssocID="{F6D6F89B-B57B-4D1E-B805-C49366481F3D}" presName="spacer" presStyleCnt="0"/>
      <dgm:spPr/>
    </dgm:pt>
    <dgm:pt modelId="{232D9810-FA21-EA45-B4A0-45DF7693CD9E}" type="pres">
      <dgm:prSet presAssocID="{A0099CE4-F1F2-4427-B856-6E76877A63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6C6228-C34C-0445-BC5B-4FFE04C37747}" type="presOf" srcId="{E84D50C3-26D2-4446-BFF8-4BC98FB67214}" destId="{B01976C8-CA6A-3549-9202-3D288DA4B46E}" srcOrd="0" destOrd="0" presId="urn:microsoft.com/office/officeart/2005/8/layout/vList2"/>
    <dgm:cxn modelId="{F5297987-7440-47E5-A1C2-0EDAF1DE6042}" srcId="{E84D50C3-26D2-4446-BFF8-4BC98FB67214}" destId="{A0099CE4-F1F2-4427-B856-6E76877A631E}" srcOrd="2" destOrd="0" parTransId="{9290D924-C2CB-4F1F-BBE1-EF04DAF3BC0D}" sibTransId="{146C96D6-78B8-4116-A175-106431246510}"/>
    <dgm:cxn modelId="{D0A5BE8A-1588-9E48-930B-909B000FB2DB}" type="presOf" srcId="{A0099CE4-F1F2-4427-B856-6E76877A631E}" destId="{232D9810-FA21-EA45-B4A0-45DF7693CD9E}" srcOrd="0" destOrd="0" presId="urn:microsoft.com/office/officeart/2005/8/layout/vList2"/>
    <dgm:cxn modelId="{6D214B9D-EB11-1444-9F61-919F6DDA2A0F}" type="presOf" srcId="{6D4497EB-BC13-4EBA-B213-415F9B2C8F05}" destId="{A57F0C3A-97A3-7348-A7EA-AAC35BEFB4A6}" srcOrd="0" destOrd="0" presId="urn:microsoft.com/office/officeart/2005/8/layout/vList2"/>
    <dgm:cxn modelId="{138F83BC-B7B6-4EAE-B3A9-2F989C357B2E}" srcId="{E84D50C3-26D2-4446-BFF8-4BC98FB67214}" destId="{6D4497EB-BC13-4EBA-B213-415F9B2C8F05}" srcOrd="0" destOrd="0" parTransId="{E067C729-16D9-44A9-B454-DE7618737030}" sibTransId="{7D6D9C55-462C-4150-B7A6-6F289A566517}"/>
    <dgm:cxn modelId="{8B0BA5D3-700A-0140-99E4-979E792A80B4}" type="presOf" srcId="{72749AD7-9E27-4795-A04F-B9437981479F}" destId="{F159DEF4-A103-5B4A-B91A-2351A67310A2}" srcOrd="0" destOrd="0" presId="urn:microsoft.com/office/officeart/2005/8/layout/vList2"/>
    <dgm:cxn modelId="{D4B339F2-386D-4DD9-9386-FDDA11B5BD87}" srcId="{E84D50C3-26D2-4446-BFF8-4BC98FB67214}" destId="{72749AD7-9E27-4795-A04F-B9437981479F}" srcOrd="1" destOrd="0" parTransId="{45BBD3BA-6914-4CBB-84D2-7D3E8F954150}" sibTransId="{F6D6F89B-B57B-4D1E-B805-C49366481F3D}"/>
    <dgm:cxn modelId="{A1C39E59-2085-8B48-A687-13AD623216F8}" type="presParOf" srcId="{B01976C8-CA6A-3549-9202-3D288DA4B46E}" destId="{A57F0C3A-97A3-7348-A7EA-AAC35BEFB4A6}" srcOrd="0" destOrd="0" presId="urn:microsoft.com/office/officeart/2005/8/layout/vList2"/>
    <dgm:cxn modelId="{4459DD0E-590C-9141-9172-714937D22753}" type="presParOf" srcId="{B01976C8-CA6A-3549-9202-3D288DA4B46E}" destId="{D1C6EB1E-067E-834D-9FFE-23B98B4A9C0B}" srcOrd="1" destOrd="0" presId="urn:microsoft.com/office/officeart/2005/8/layout/vList2"/>
    <dgm:cxn modelId="{B61E8B96-DB1B-804D-93C2-B2CDE51A0CFB}" type="presParOf" srcId="{B01976C8-CA6A-3549-9202-3D288DA4B46E}" destId="{F159DEF4-A103-5B4A-B91A-2351A67310A2}" srcOrd="2" destOrd="0" presId="urn:microsoft.com/office/officeart/2005/8/layout/vList2"/>
    <dgm:cxn modelId="{1061F416-6CDC-7246-B9D7-04336C16A06C}" type="presParOf" srcId="{B01976C8-CA6A-3549-9202-3D288DA4B46E}" destId="{AB88E9F5-11AD-8047-8D7A-F91F2625C099}" srcOrd="3" destOrd="0" presId="urn:microsoft.com/office/officeart/2005/8/layout/vList2"/>
    <dgm:cxn modelId="{0663F708-102A-1243-BAE3-5132E5EA9A78}" type="presParOf" srcId="{B01976C8-CA6A-3549-9202-3D288DA4B46E}" destId="{232D9810-FA21-EA45-B4A0-45DF7693CD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F0C3A-97A3-7348-A7EA-AAC35BEFB4A6}">
      <dsp:nvSpPr>
        <dsp:cNvPr id="0" name=""/>
        <dsp:cNvSpPr/>
      </dsp:nvSpPr>
      <dsp:spPr>
        <a:xfrm>
          <a:off x="0" y="2780"/>
          <a:ext cx="4419385" cy="16051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Грифоны - мифологические крылатые существа с туловищем льва и головой орла. Имеют острые когти и белоснежные крылья. 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Грифоны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противоречивые существа, одновременно объединяющие Небо и Землю, Добро и Зло.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58" y="81138"/>
        <a:ext cx="4262669" cy="1448455"/>
      </dsp:txXfrm>
    </dsp:sp>
    <dsp:sp modelId="{F159DEF4-A103-5B4A-B91A-2351A67310A2}">
      <dsp:nvSpPr>
        <dsp:cNvPr id="0" name=""/>
        <dsp:cNvSpPr/>
      </dsp:nvSpPr>
      <dsp:spPr>
        <a:xfrm>
          <a:off x="0" y="1617795"/>
          <a:ext cx="4419385" cy="1183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Располагаются перед парадной лестницей дворца. Через них можно спуститься к реке Уча.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4" y="1675579"/>
        <a:ext cx="4303817" cy="1068142"/>
      </dsp:txXfrm>
    </dsp:sp>
    <dsp:sp modelId="{232D9810-FA21-EA45-B4A0-45DF7693CD9E}">
      <dsp:nvSpPr>
        <dsp:cNvPr id="0" name=""/>
        <dsp:cNvSpPr/>
      </dsp:nvSpPr>
      <dsp:spPr>
        <a:xfrm>
          <a:off x="0" y="2811350"/>
          <a:ext cx="4419385" cy="1183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 круглый год с этого места можно наблюдать за большим количеством уток разных видов.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4" y="2869134"/>
        <a:ext cx="4303817" cy="106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13BBC-98CF-4900-4ECA-FA0CA626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16434F-C864-B2D6-A895-49D2B74BA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E7DBE-A9F6-85D5-F223-61AB971A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A20C7-FF60-D8D7-79CD-463A7B9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0DB70-C3FB-C6E6-329B-E23D00A0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28115-D0E7-8A82-B30E-2972CD3C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469786-79C2-6848-5F87-DE734133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ABFE7-0784-A13A-DCBA-8E73F4F7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58627-BB10-1DBC-C729-DA0E0159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B32D5-838D-2361-CCF6-2218FC6A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AA44D8-6E00-9502-68CD-391041F08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E34478-3B92-4A57-67E8-5A3D8B568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92A83-69B8-FFEB-101A-89696772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2023F-FF22-CCBE-7E96-AE3E8E78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551FC-0BA0-CF73-628B-9DF061AC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5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EF9C-C355-B909-D42D-10A97755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4CF54-BC57-C4A8-CCF1-BA4C567A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E4DA1-BE2B-48B2-CE8B-D316DF31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37915-9036-1212-ACAC-F42FA772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81A4C-1920-2CB5-CF7E-130DCEAE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6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36F28-8EDA-33A2-EF74-B42FD2E2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9084E-A081-363D-7D60-6F2E018A0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DA9FE-DC4C-142A-F175-977718FA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FC7F7-443B-2E65-1F6F-4046067E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89B8F-28A8-8F5A-23E1-D99D3254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5167F-2E17-A51F-8728-F4DF26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2D7A5-DB1F-D4E4-1B21-D8DD92714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2946E-D846-0B5B-746A-6796B40BE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6EB80F-ABA1-D88E-D8B6-D5B02EE0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D6BB7-AD4D-ECF2-DAB1-1BF0205D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A94FC-C209-4975-0CE9-2922DD10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355A2-145B-5029-F1D9-6BBF8129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26610-20D1-C91C-459A-034D503C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1E696F-27FA-7F64-CBEB-294B5A01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9EB832-42DA-BDE2-C819-DEB0CD6F0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553BDB-41AB-BC9A-8BC8-570763AAE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B22E9A-581D-B9BD-638F-4774C1A8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41BE16-3A31-05DB-924D-80C514FC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9E8CAA-DC3D-B170-0833-7F456233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6D6DA-4DBD-5086-7FFA-C4CAE146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991B5A-43F0-238F-7D68-28525B9D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FCEAFF-AEA7-FA83-1449-A9DB7C6E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385DFF-8994-B959-AC3E-6065524A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781796-6D11-65A2-9DD2-5991FA0B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B507C5-2A9C-66DA-C667-370F8C40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74E027-497F-EDB5-0345-DF367635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D92CE-9B2E-70CE-8F0D-0F7A52EE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44B3A-1FCC-242F-7DFF-C6F17A77D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3676B7-60C5-E967-E488-3A01907F6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7B9D2-7092-3433-95F9-92F064E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3F660-D708-E88C-573E-C0E50ABE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03D9C-9534-8807-81BC-5CDF6AD7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C4F6-4942-6733-BB48-D93C0715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6564C3-0D62-FC6D-78BB-DB6F2A3B8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132337-2501-3C90-7FBE-AAB636311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F37467-5FAD-1B67-1F9F-643626A0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32AF7F-3838-F7EA-8B8E-202E2E96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8574-EF46-C008-B195-59D20875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3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A4E1E-5A31-BBA1-1C90-3D991447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1C8671-6A12-F88F-36A1-460E759C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3D0B-E061-D850-9B15-7047131C7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CCA84-E383-194A-A40D-A5AAA98C7F2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74BA4-B9A7-F242-3D4B-DE4F7D850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FC5E0-850A-D0C4-5DDC-4D5B1013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AF10-26AC-C749-B870-C95C0B42F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4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i-podmoskovie.ru/history/legendy-i-byli-usadby-marfin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kpodmoskovie.ru/sanatoriums/marfino/usadb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k_pm_2@m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дерево, трава, внешний, железная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F615D374-DBD9-BA54-D644-9BCF68513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FC525-D8A4-9CB8-518F-BB02F5BAF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495" y="2467883"/>
            <a:ext cx="9144000" cy="19222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выходного дня</a:t>
            </a:r>
            <a:b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усадьбе Марфино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456AAF-3B67-FC9B-4839-1A5AA827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494" y="6148909"/>
            <a:ext cx="8265012" cy="583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Марина Сергеевна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156A4-4A1D-1F39-8F91-1930B489F817}"/>
              </a:ext>
            </a:extLst>
          </p:cNvPr>
          <p:cNvSpPr txBox="1"/>
          <p:nvPr/>
        </p:nvSpPr>
        <p:spPr>
          <a:xfrm>
            <a:off x="1501505" y="125946"/>
            <a:ext cx="91889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«МАРФИНСКАЯ СОШ» 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«КОЛОСОК»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МЫТИЩИ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3781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83407-01F8-9C80-3CD7-509D5C7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выходного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2D14-0D91-96E0-1F92-40CDD42B3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215953"/>
            <a:ext cx="7008266" cy="413539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«Окунись в историю». Усадьба Марфино.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родителей о времяпрепровождении в выходные с детьми.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 маршрута: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сведений об усадьбе Марфино с помощью интернета и личного посещения.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необходимом снаряжении, условиях посещения.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маршрута следования с указанием основных достопримечательностей, на которых стоит акцентировать внимание ребёнка. Составление бюллетеня для родителей.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обратной связи от родителей и самих воспитанников.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усадьбой Марфино, с историей места.</a:t>
            </a:r>
          </a:p>
          <a:p>
            <a:pPr marL="0" indent="0">
              <a:buNone/>
            </a:pPr>
            <a:endParaRPr lang="ru-RU" sz="1700" dirty="0"/>
          </a:p>
          <a:p>
            <a:endParaRPr lang="ru-RU" sz="1700" dirty="0"/>
          </a:p>
        </p:txBody>
      </p:sp>
      <p:pic>
        <p:nvPicPr>
          <p:cNvPr id="6" name="Рисунок 5" descr="Изображение выглядит как трава, дерево, внешний, парк&#10;&#10;Автоматически созданное описание">
            <a:extLst>
              <a:ext uri="{FF2B5EF4-FFF2-40B4-BE49-F238E27FC236}">
                <a16:creationId xmlns:a16="http://schemas.microsoft.com/office/drawing/2014/main" id="{3213DA19-EF7C-2346-5955-9A8F8B440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5" r="266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AC661-9FD8-AAB9-5108-1E28002D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73" y="299003"/>
            <a:ext cx="9432851" cy="6153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Марфино: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CB12B73-CD12-9C52-4246-5BEC525E8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80" y="1073889"/>
            <a:ext cx="8176438" cy="5386767"/>
          </a:xfrm>
        </p:spPr>
      </p:pic>
    </p:spTree>
    <p:extLst>
      <p:ext uri="{BB962C8B-B14F-4D97-AF65-F5344CB8AC3E}">
        <p14:creationId xmlns:p14="http://schemas.microsoft.com/office/powerpoint/2010/main" val="295573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66CD6-6E0B-A25F-9D63-95EEA2E7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99" y="1063661"/>
            <a:ext cx="6983552" cy="889815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детьми посмотреть в усадьбе Марфино?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F3B03-F94A-9271-EB6E-2B85B475F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76759"/>
            <a:ext cx="6983552" cy="44463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Отправимся на семейную прогулку 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подмосковною усадьбу Марфино.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историю места. Насладимся красотой архитектуры и природы.</a:t>
            </a:r>
          </a:p>
          <a:p>
            <a:pPr algn="just">
              <a:lnSpc>
                <a:spcPct val="110000"/>
              </a:lnSpc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Марфино - это живописный дворцово-парковый ансамбль </a:t>
            </a:r>
            <a:r>
              <a:rPr lang="en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века, расположенный в Мытищинском районе всего в 25 км от Москвы по Дмитровскому шоссе. 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упоминание об Усадьбе (середина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века) связанно с именем боярина В. П. Головина, служившего при Иване Грозном воеводой. Владельцами Усадьбы были воспитатель и сподвижник Петра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князь Б. А. Голицын; князь С. Б. Голицын; генерал-фельдмаршал, генерал-губернатор города Москвы граф П. С. Салтыков; граф В. Г. Орлов; министр юстиции России граф В. Н. Панин; первая женщина-министр в правительстве России графиня С. В. Панина. </a:t>
            </a:r>
          </a:p>
          <a:p>
            <a:pPr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полной историей места: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https://www.i-podmoskovie.ru/history/legendy-i-byli-usadby-marfino/</a:t>
            </a:r>
            <a:endParaRPr lang="ru-RU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254919E-E61C-96B4-27C5-85E309CCE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28" r="3475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69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3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A79C0-7A31-8BD3-F3E5-2D0E7B9A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9" y="1987510"/>
            <a:ext cx="6586489" cy="289249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и парадная лестница усадьбы Марфино:</a:t>
            </a:r>
            <a:b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30B70-E264-A0F6-B2C4-DA489BA9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9" y="2221127"/>
            <a:ext cx="6870205" cy="43202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центральной части парка располагается дом (дворец) и парадная лестница к нему. </a:t>
            </a:r>
          </a:p>
          <a:p>
            <a:pPr algn="just">
              <a:lnSpc>
                <a:spcPct val="110000"/>
              </a:lnSpc>
            </a:pP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тёплое время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зданием самой усадьбы высаживают великолепные клумбы цветов.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предлагают различные средства передвижения (самокаты, велосипеды, машинки), которые Вы можете арендовать и прокатиться по парку. Делая остановки в наиболее интересных местах.</a:t>
            </a:r>
          </a:p>
          <a:p>
            <a:pPr algn="just">
              <a:lnSpc>
                <a:spcPct val="110000"/>
              </a:lnSpc>
            </a:pP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организовывают горку, с которой можно кататься на ледянках, снегокатах и ватрушках.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данного места открывается самая захватывающая панорама природы.</a:t>
            </a:r>
          </a:p>
        </p:txBody>
      </p:sp>
      <p:pic>
        <p:nvPicPr>
          <p:cNvPr id="9" name="Рисунок 8" descr="Изображение выглядит как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B4501FB-1988-1E00-E16F-A523E8362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6" r="2719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59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8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небо, здание, внешний, статуя&#10;&#10;Автоматически созданное описание">
            <a:extLst>
              <a:ext uri="{FF2B5EF4-FFF2-40B4-BE49-F238E27FC236}">
                <a16:creationId xmlns:a16="http://schemas.microsoft.com/office/drawing/2014/main" id="{D1D2B216-7750-2646-AB3F-39B4BCC18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7EBAB-0F3C-E4D1-6D1C-FC526F04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508" y="919712"/>
            <a:ext cx="3060189" cy="2498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Грифоны:</a:t>
            </a:r>
            <a:b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7C6C760F-2CED-948D-B14C-F426A5AF7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102753"/>
              </p:ext>
            </p:extLst>
          </p:nvPr>
        </p:nvGraphicFramePr>
        <p:xfrm>
          <a:off x="7651336" y="1430079"/>
          <a:ext cx="4419385" cy="399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31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B218E-0304-0ADD-D362-8B16F3D0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634181"/>
            <a:ext cx="6586491" cy="128616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i="0" u="none" strike="noStrike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ротвейлеру Султану:</a:t>
            </a:r>
            <a:endParaRPr lang="ru-RU" sz="41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143CE-E9E8-CF1D-C4AD-0582FD13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8" y="2309894"/>
            <a:ext cx="6958839" cy="40983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0" u="none" strike="noStrike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глубине парка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памятник ротвейлеру Султану - любимой собаке бывшей владелицы усадьбы графини Паниной.</a:t>
            </a:r>
          </a:p>
          <a:p>
            <a:pPr algn="just">
              <a:lnSpc>
                <a:spcPct val="100000"/>
              </a:lnSpc>
            </a:pPr>
            <a:r>
              <a:rPr lang="ru-RU" sz="2400" b="1" i="0" u="none" strike="noStrike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пара не подтвержденных упоминаний: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Султан - первый ротвейлер, завезённый в Россию; памятник, стоящий сейчас в Марфино - копия (оригинал был утрачен).</a:t>
            </a:r>
          </a:p>
          <a:p>
            <a:endParaRPr lang="ru-RU" sz="2000" dirty="0"/>
          </a:p>
        </p:txBody>
      </p:sp>
      <p:pic>
        <p:nvPicPr>
          <p:cNvPr id="5" name="Рисунок 4" descr="Изображение выглядит как текст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A67DB16-1E3A-5338-ECC4-9A9231FF9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8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3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C618BBEC-9A99-31AB-13E6-BDEA4AB4A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0" b="1210"/>
          <a:stretch/>
        </p:blipFill>
        <p:spPr>
          <a:xfrm>
            <a:off x="-1" y="10"/>
            <a:ext cx="12192018" cy="685800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C4C10-3FE6-9BA6-FF01-170D028E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994385"/>
            <a:ext cx="4204137" cy="13427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ъект 2">
            <a:extLst>
              <a:ext uri="{FF2B5EF4-FFF2-40B4-BE49-F238E27FC236}">
                <a16:creationId xmlns:a16="http://schemas.microsoft.com/office/drawing/2014/main" id="{8E62BACA-E4AC-7D93-575E-494B1279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3398108"/>
            <a:ext cx="5523470" cy="2608412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https://skkpodmoskovie.ru/sanatoriums/marfino/usadba/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skk_pm_2@mil.ru</a:t>
            </a:r>
            <a:endParaRPr lang="ru-RU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жедневно 10:00-18:00</a:t>
            </a:r>
          </a:p>
          <a:p>
            <a:pPr algn="just">
              <a:lnSpc>
                <a:spcPct val="100000"/>
              </a:lnSpc>
            </a:pPr>
            <a:r>
              <a:rPr lang="ru-RU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 на территорию платный - 50 руб. и по паспорту. Если Вы </a:t>
            </a:r>
            <a:r>
              <a:rPr lang="ru-RU" sz="180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житель, </a:t>
            </a:r>
            <a:r>
              <a:rPr lang="ru-RU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сможете оформить абонемент за 300 рублей на год.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71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555</Words>
  <Application>Microsoft Macintosh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Маршрут выходного дня в усадьбе Марфино</vt:lpstr>
      <vt:lpstr>Маршрут выходного дня</vt:lpstr>
      <vt:lpstr>Усадьба Марфино:</vt:lpstr>
      <vt:lpstr>Уважаемые родители! Что с детьми посмотреть в усадьбе Марфино?</vt:lpstr>
      <vt:lpstr>Дворец и парадная лестница усадьбы Марфино: </vt:lpstr>
      <vt:lpstr>Грифоны: </vt:lpstr>
      <vt:lpstr>Памятник ротвейлеру Султану:</vt:lpstr>
      <vt:lpstr>Контактная информация: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 выходного дня в усадьбе Марфино</dc:title>
  <dc:creator>Голубева Марина Сергеевна</dc:creator>
  <cp:lastModifiedBy>Голубева Марина Сергеевна</cp:lastModifiedBy>
  <cp:revision>15</cp:revision>
  <dcterms:created xsi:type="dcterms:W3CDTF">2023-02-26T09:31:09Z</dcterms:created>
  <dcterms:modified xsi:type="dcterms:W3CDTF">2023-11-12T08:40:55Z</dcterms:modified>
</cp:coreProperties>
</file>