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0" r:id="rId2"/>
    <p:sldId id="256" r:id="rId3"/>
    <p:sldId id="261" r:id="rId4"/>
    <p:sldId id="257" r:id="rId5"/>
    <p:sldId id="258" r:id="rId6"/>
    <p:sldId id="259" r:id="rId7"/>
    <p:sldId id="285" r:id="rId8"/>
    <p:sldId id="290" r:id="rId9"/>
    <p:sldId id="291" r:id="rId10"/>
    <p:sldId id="280" r:id="rId11"/>
    <p:sldId id="292" r:id="rId12"/>
    <p:sldId id="293" r:id="rId13"/>
    <p:sldId id="294" r:id="rId14"/>
    <p:sldId id="278" r:id="rId15"/>
    <p:sldId id="295" r:id="rId16"/>
    <p:sldId id="277" r:id="rId17"/>
    <p:sldId id="266" r:id="rId18"/>
    <p:sldId id="268" r:id="rId19"/>
    <p:sldId id="296" r:id="rId20"/>
    <p:sldId id="297" r:id="rId21"/>
    <p:sldId id="29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7" autoAdjust="0"/>
    <p:restoredTop sz="93310" autoAdjust="0"/>
  </p:normalViewPr>
  <p:slideViewPr>
    <p:cSldViewPr>
      <p:cViewPr>
        <p:scale>
          <a:sx n="75" d="100"/>
          <a:sy n="75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403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D9719-089D-49F6-8620-DD1F7C7BFEFE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DD009-9096-460F-81F3-F6AC97505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EC02A-FFB7-47FD-ADCB-C96E35A3735E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E1569-374D-431A-864D-C885AD547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8D187-DCF3-4320-B84E-081164AB54F2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4D6AA-C779-4E4F-91B7-98A733B4E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4590E-4BA5-445E-B89F-DD3FF19963EE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8F79A-4089-4F57-ACDB-E00FF2730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03C7C-C9DD-4A2D-82CE-94E9D584F716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54066-8F09-4393-8BAC-5210B818F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0FB55-81C9-4326-879D-BA95105892A1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7FDAC-017D-437C-85CE-4271AA049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C4DA7-DDF2-46F8-ADA6-1F251E01D682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8EEA-0C3D-46D3-9162-F0D60C825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3DC40-D469-41CE-A3F9-FDFFC23B02FF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00D56-5C7A-4B82-87D4-1C9DA87D6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96783-001F-45E5-A4B6-F8E808782545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1748D-B6F3-4507-827A-F00B7BCB3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F0847-123B-404B-8EE6-669CEF3AABC9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1FBDD-672A-4B76-A841-D72A1856B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E9D9-3F15-4D57-BAC4-0967EF5AFBB8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D85D-85F1-4AB3-A356-6A2602500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301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301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301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D4490053-B521-41BB-9F21-474666A08D69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273BF84-6EFB-4533-A933-B76DDF897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ChangeArrowheads="1"/>
          </p:cNvSpPr>
          <p:nvPr/>
        </p:nvSpPr>
        <p:spPr bwMode="auto">
          <a:xfrm>
            <a:off x="2051050" y="2316163"/>
            <a:ext cx="5278438" cy="2308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МБОУ «МАРФИНСКАЯ  СОШ» ДОШКОЛЬНОЕ ОТДЕЛЕНИЕ «КОЛОСОК», </a:t>
            </a:r>
          </a:p>
          <a:p>
            <a:pPr algn="ctr"/>
            <a:r>
              <a:rPr lang="ru-RU" b="1"/>
              <a:t>3 КОРПУС</a:t>
            </a:r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r>
              <a:rPr lang="ru-RU"/>
              <a:t>ПРОЕКТ PRE-SCHOOL</a:t>
            </a:r>
          </a:p>
          <a:p>
            <a:pPr algn="ctr"/>
            <a:r>
              <a:rPr lang="ru-RU"/>
              <a:t>СТАНДАРТ ДЕТСКОГО САДА</a:t>
            </a:r>
          </a:p>
          <a:p>
            <a:pPr algn="ctr"/>
            <a:r>
              <a:rPr lang="ru-RU"/>
              <a:t>в образовательном комплексе</a:t>
            </a:r>
          </a:p>
        </p:txBody>
      </p:sp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5364163" y="319088"/>
            <a:ext cx="2832100" cy="523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/>
              <a:t>городской округ Мытищи</a:t>
            </a:r>
          </a:p>
          <a:p>
            <a:pPr algn="ctr"/>
            <a:r>
              <a:rPr lang="ru-RU" sz="1400" b="1"/>
              <a:t>Московская 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260350"/>
            <a:ext cx="3887787" cy="792163"/>
          </a:xfrm>
        </p:spPr>
        <p:txBody>
          <a:bodyPr anchor="b"/>
          <a:lstStyle/>
          <a:p>
            <a:pPr eaLnBrk="1" hangingPunct="1"/>
            <a:r>
              <a:rPr lang="ru-RU" sz="1200" smtClean="0"/>
              <a:t>ПРОЕКТ PRE-SCHOOL</a:t>
            </a:r>
            <a:br>
              <a:rPr lang="ru-RU" sz="1200" smtClean="0"/>
            </a:br>
            <a:r>
              <a:rPr lang="ru-RU" sz="1200" smtClean="0"/>
              <a:t>СТАНДАРТ ДЕТСКОГО САДА</a:t>
            </a:r>
            <a:br>
              <a:rPr lang="ru-RU" sz="1200" smtClean="0"/>
            </a:br>
            <a:r>
              <a:rPr lang="ru-RU" sz="1200" smtClean="0"/>
              <a:t>В ОБРАЗОВАТЕЛЬНОМ КОМПЛЕКСЕ</a:t>
            </a:r>
            <a:br>
              <a:rPr lang="ru-RU" sz="1200" smtClean="0"/>
            </a:br>
            <a:endParaRPr lang="ru-RU" sz="1200" smtClean="0"/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779838" y="333375"/>
            <a:ext cx="46085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chemeClr val="tx2"/>
                </a:solidFill>
              </a:rPr>
              <a:t>СТАНДАРТ: ИНФРАСТРУКТУРА</a:t>
            </a:r>
          </a:p>
          <a:p>
            <a:pPr algn="ctr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611188" y="1954213"/>
            <a:ext cx="2808287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>
              <a:tabLst>
                <a:tab pos="2514600" algn="l"/>
              </a:tabLst>
            </a:pPr>
            <a:r>
              <a:rPr lang="ru-RU" sz="1400"/>
              <a:t>Познавательное развитие предполагает развитие любознательности и мотивации, формирование познавательных действий, становление сознания, развитие воображения и творческой активности, формирование первичных представлений о себе, других людях, объектах окружающего мира, их свойствах и отношениях</a:t>
            </a:r>
          </a:p>
        </p:txBody>
      </p:sp>
      <p:pic>
        <p:nvPicPr>
          <p:cNvPr id="22532" name="Picture 5" descr="IMG_42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557338"/>
            <a:ext cx="14478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IMG_52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3860800"/>
            <a:ext cx="15240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1" descr="IMG_53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557338"/>
            <a:ext cx="2867025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2" descr="IMG_14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3860800"/>
            <a:ext cx="28321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smtClean="0"/>
              <a:t>ПРОЕКТ PRE-SCHOOL</a:t>
            </a:r>
            <a:br>
              <a:rPr lang="ru-RU" sz="1200" smtClean="0"/>
            </a:br>
            <a:r>
              <a:rPr lang="ru-RU" sz="1200" smtClean="0"/>
              <a:t>СТАНДАРТ ДЕТСКОГО САДА</a:t>
            </a:r>
            <a:br>
              <a:rPr lang="ru-RU" sz="1200" smtClean="0"/>
            </a:br>
            <a:r>
              <a:rPr lang="ru-RU" sz="1200" smtClean="0"/>
              <a:t>В ОБРАЗОВАТЕЛЬНОМ КОМПЛЕКСЕ</a:t>
            </a:r>
            <a:br>
              <a:rPr lang="ru-RU" sz="1200" smtClean="0"/>
            </a:br>
            <a:endParaRPr lang="ru-RU" sz="1200" smtClean="0"/>
          </a:p>
        </p:txBody>
      </p:sp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755650" y="1773238"/>
            <a:ext cx="2160588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Речевое развитие направлено на совершенствование всех сторон речи, развитие звуковой и интонационной культуры речи, фонематического слуха, формирование предпосылок обучения грамоте, овладение речи как средством общения, развитие речевого творчества, знакомство с книжной культурой и детской литературой</a:t>
            </a:r>
          </a:p>
        </p:txBody>
      </p:sp>
      <p:pic>
        <p:nvPicPr>
          <p:cNvPr id="23555" name="Picture 5" descr="IMG_32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700213"/>
            <a:ext cx="22669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0a205871-24c3-4317-ba51-0286c19d6c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573463"/>
            <a:ext cx="2159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8d463ab8-4ac8-4517-a4ae-3bdab3ea70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573463"/>
            <a:ext cx="216058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smtClean="0"/>
              <a:t>ПРОЕКТ PRE-SCHOOL</a:t>
            </a:r>
            <a:br>
              <a:rPr lang="ru-RU" sz="1200" smtClean="0"/>
            </a:br>
            <a:r>
              <a:rPr lang="ru-RU" sz="1200" smtClean="0"/>
              <a:t>СТАНДАРТ ДЕТСКОГО САДА</a:t>
            </a:r>
            <a:br>
              <a:rPr lang="ru-RU" sz="1200" smtClean="0"/>
            </a:br>
            <a:r>
              <a:rPr lang="ru-RU" sz="1200" smtClean="0"/>
              <a:t>В ОБРАЗОВАТЕЛЬНОМ КОМПЛЕКСЕ</a:t>
            </a:r>
            <a:br>
              <a:rPr lang="ru-RU" sz="1200" smtClean="0"/>
            </a:br>
            <a:endParaRPr lang="ru-RU" sz="1200" smtClean="0"/>
          </a:p>
        </p:txBody>
      </p:sp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611188" y="1700213"/>
            <a:ext cx="30257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Художественно-эстетическое развитие предполагает формирование способности воспринимать красоту окружающего мира и развитие способности проявлять творческую активность </a:t>
            </a:r>
          </a:p>
        </p:txBody>
      </p:sp>
      <p:pic>
        <p:nvPicPr>
          <p:cNvPr id="24579" name="Picture 5" descr="IMG_32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484313"/>
            <a:ext cx="2917825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IMG_32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829050"/>
            <a:ext cx="2954337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smtClean="0"/>
              <a:t>ПРОЕКТ PRE-SCHOOL</a:t>
            </a:r>
            <a:br>
              <a:rPr lang="ru-RU" sz="1200" smtClean="0"/>
            </a:br>
            <a:r>
              <a:rPr lang="ru-RU" sz="1200" smtClean="0"/>
              <a:t>СТАНДАРТ ДЕТСКОГО САДА</a:t>
            </a:r>
            <a:br>
              <a:rPr lang="ru-RU" sz="1200" smtClean="0"/>
            </a:br>
            <a:r>
              <a:rPr lang="ru-RU" sz="1200" smtClean="0"/>
              <a:t>В ОБРАЗОВАТЕЛЬНОМ КОМПЛЕКСЕ</a:t>
            </a:r>
            <a:br>
              <a:rPr lang="ru-RU" sz="1200" smtClean="0"/>
            </a:br>
            <a:endParaRPr lang="ru-RU" sz="1200" smtClean="0"/>
          </a:p>
        </p:txBody>
      </p:sp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684213" y="1989138"/>
            <a:ext cx="201612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Физическое развитие включает: приобретение опыта в двигательной деятельности детей, формирование начальных представлений о некоторых видах спорта, овладение подвижными играми с правилами, становление ценностей здорового образа жизни</a:t>
            </a:r>
          </a:p>
        </p:txBody>
      </p:sp>
      <p:pic>
        <p:nvPicPr>
          <p:cNvPr id="25603" name="Picture 5" descr="IMG_32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060575"/>
            <a:ext cx="2303463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IMG_32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4005263"/>
            <a:ext cx="2305050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IMG_32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852738"/>
            <a:ext cx="237648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765175"/>
            <a:ext cx="3313113" cy="431800"/>
          </a:xfrm>
        </p:spPr>
        <p:txBody>
          <a:bodyPr anchor="b"/>
          <a:lstStyle/>
          <a:p>
            <a:pPr eaLnBrk="1" hangingPunct="1"/>
            <a:r>
              <a:rPr lang="ru-RU" sz="1200" smtClean="0"/>
              <a:t>ПРОЕКТ PRE-SCHOOL</a:t>
            </a:r>
            <a:br>
              <a:rPr lang="ru-RU" sz="1200" smtClean="0"/>
            </a:br>
            <a:r>
              <a:rPr lang="ru-RU" sz="1200" smtClean="0"/>
              <a:t>СТАНДАРТ ДЕТСКОГО САДА</a:t>
            </a:r>
            <a:br>
              <a:rPr lang="ru-RU" sz="1200" smtClean="0"/>
            </a:br>
            <a:r>
              <a:rPr lang="ru-RU" sz="1200" smtClean="0"/>
              <a:t>В ОБРАЗОВАТЕЛЬНОМ КОМПЛЕКСЕ</a:t>
            </a:r>
            <a:br>
              <a:rPr lang="ru-RU" sz="1200" smtClean="0"/>
            </a:br>
            <a:endParaRPr lang="ru-RU" sz="1200" smtClean="0"/>
          </a:p>
        </p:txBody>
      </p:sp>
      <p:sp>
        <p:nvSpPr>
          <p:cNvPr id="26626" name="Rectangle 11"/>
          <p:cNvSpPr>
            <a:spLocks noChangeArrowheads="1"/>
          </p:cNvSpPr>
          <p:nvPr/>
        </p:nvSpPr>
        <p:spPr bwMode="auto">
          <a:xfrm>
            <a:off x="6804025" y="4941888"/>
            <a:ext cx="20875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/>
              <a:t>Наша страница в инстаргам</a:t>
            </a:r>
            <a:endParaRPr lang="en-US" sz="1400" b="1"/>
          </a:p>
        </p:txBody>
      </p:sp>
      <p:pic>
        <p:nvPicPr>
          <p:cNvPr id="26627" name="Picture 12" descr="ajnj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149725"/>
            <a:ext cx="2305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4" descr="Без име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4149725"/>
            <a:ext cx="24495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250825" y="6308725"/>
            <a:ext cx="3332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Сайт МБОУ «Марфинская СОШ» 3 корпус</a:t>
            </a:r>
          </a:p>
        </p:txBody>
      </p:sp>
      <p:pic>
        <p:nvPicPr>
          <p:cNvPr id="2663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557338"/>
            <a:ext cx="163353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AutoShape 20" descr="readmsg?id=16399965002130102728;0;1&amp;exif=1&amp;full=1&amp;x-email=elenachetv%40mai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2" name="AutoShape 22" descr="readmsg?id=16399965002130102728;0;1&amp;exif=1&amp;full=1&amp;x-email=elenachetv%40mai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33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1484313"/>
            <a:ext cx="196056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Text Box 15"/>
          <p:cNvSpPr txBox="1">
            <a:spLocks noChangeArrowheads="1"/>
          </p:cNvSpPr>
          <p:nvPr/>
        </p:nvSpPr>
        <p:spPr bwMode="auto">
          <a:xfrm>
            <a:off x="611188" y="2349500"/>
            <a:ext cx="223202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Сотрудничество с родителями:</a:t>
            </a:r>
          </a:p>
          <a:p>
            <a:pPr>
              <a:spcBef>
                <a:spcPct val="50000"/>
              </a:spcBef>
            </a:pPr>
            <a:r>
              <a:rPr lang="ru-RU" sz="1400"/>
              <a:t>- работа с социальными приложениями (</a:t>
            </a:r>
            <a:r>
              <a:rPr lang="en-US" sz="1400"/>
              <a:t>instagram</a:t>
            </a:r>
            <a:r>
              <a:rPr lang="ru-RU" sz="1400"/>
              <a:t>, вконтакте, официальный сайт)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smtClean="0"/>
              <a:t>ПРОЕКТ PRE-SCHOOL</a:t>
            </a:r>
            <a:br>
              <a:rPr lang="ru-RU" sz="1200" smtClean="0"/>
            </a:br>
            <a:r>
              <a:rPr lang="ru-RU" sz="1200" smtClean="0"/>
              <a:t>СТАНДАРТ ДЕТСКОГО САДА</a:t>
            </a:r>
            <a:br>
              <a:rPr lang="ru-RU" sz="1200" smtClean="0"/>
            </a:br>
            <a:r>
              <a:rPr lang="ru-RU" sz="1200" smtClean="0"/>
              <a:t>В ОБРАЗОВАТЕЛЬНОМ КОМПЛЕКСЕ</a:t>
            </a:r>
            <a:br>
              <a:rPr lang="ru-RU" sz="1200" smtClean="0"/>
            </a:br>
            <a:endParaRPr lang="ru-RU" sz="1200" smtClean="0"/>
          </a:p>
        </p:txBody>
      </p:sp>
      <p:pic>
        <p:nvPicPr>
          <p:cNvPr id="27650" name="Picture 4" descr="IMG_32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628775"/>
            <a:ext cx="23415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IMG_32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500438"/>
            <a:ext cx="2232025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IMG_32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500438"/>
            <a:ext cx="2162175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827088" y="2276475"/>
            <a:ext cx="1871662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Сотрудничество с родителями: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/>
              <a:t> мастер-классы с родителями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/>
              <a:t> спортивные соревнования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/>
              <a:t> праздничные мероприятия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ru-RU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333375"/>
            <a:ext cx="4033837" cy="708025"/>
          </a:xfrm>
        </p:spPr>
        <p:txBody>
          <a:bodyPr anchor="b"/>
          <a:lstStyle/>
          <a:p>
            <a:pPr eaLnBrk="1" hangingPunct="1"/>
            <a:r>
              <a:rPr lang="ru-RU" sz="1200" smtClean="0"/>
              <a:t>ПРОЕКТ PRE-SCHOOL</a:t>
            </a:r>
            <a:br>
              <a:rPr lang="ru-RU" sz="1200" smtClean="0"/>
            </a:br>
            <a:r>
              <a:rPr lang="ru-RU" sz="1200" smtClean="0"/>
              <a:t>СТАНДАРТ ДЕТСКОГО САДА</a:t>
            </a:r>
            <a:br>
              <a:rPr lang="ru-RU" sz="1200" smtClean="0"/>
            </a:br>
            <a:r>
              <a:rPr lang="ru-RU" sz="1200" smtClean="0"/>
              <a:t>В ОБРАЗОВАТЕЛЬНОМ КОМПЛЕКСЕ</a:t>
            </a:r>
            <a:br>
              <a:rPr lang="ru-RU" sz="1200" smtClean="0"/>
            </a:br>
            <a:endParaRPr lang="ru-RU" sz="1200" smtClean="0"/>
          </a:p>
        </p:txBody>
      </p:sp>
      <p:sp>
        <p:nvSpPr>
          <p:cNvPr id="2867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84213" y="1412875"/>
            <a:ext cx="2736850" cy="36036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400" smtClean="0"/>
              <a:t>Преемственность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563938" y="2708275"/>
            <a:ext cx="14398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400"/>
              <a:t>Помощники ЮИД </a:t>
            </a:r>
          </a:p>
        </p:txBody>
      </p:sp>
      <p:pic>
        <p:nvPicPr>
          <p:cNvPr id="28676" name="Picture 6" descr="FullSizeRen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4437063"/>
            <a:ext cx="25908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AutoShape 8" descr="readmsg?id=16399986551221599305;0;1&amp;exif=1&amp;full=1&amp;x-email=elenachetv%40mail"/>
          <p:cNvSpPr>
            <a:spLocks noChangeAspect="1" noChangeArrowheads="1"/>
          </p:cNvSpPr>
          <p:nvPr/>
        </p:nvSpPr>
        <p:spPr bwMode="auto">
          <a:xfrm>
            <a:off x="4427538" y="3284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437063"/>
            <a:ext cx="25923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916113"/>
            <a:ext cx="2519362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1" descr="Screenshot_20211220_1417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916113"/>
            <a:ext cx="258127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2124075" y="3933825"/>
            <a:ext cx="4465638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1400"/>
              <a:t>II </a:t>
            </a:r>
            <a:r>
              <a:rPr lang="ru-RU" sz="1400"/>
              <a:t>этап </a:t>
            </a:r>
            <a:r>
              <a:rPr lang="en-US" sz="1400"/>
              <a:t>XIII</a:t>
            </a:r>
            <a:r>
              <a:rPr lang="ru-RU" sz="1400"/>
              <a:t> Спартакиады дошкольников г.о Мытищи </a:t>
            </a:r>
          </a:p>
          <a:p>
            <a:pPr>
              <a:spcBef>
                <a:spcPct val="50000"/>
              </a:spcBef>
            </a:pP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333375"/>
            <a:ext cx="3598862" cy="708025"/>
          </a:xfrm>
        </p:spPr>
        <p:txBody>
          <a:bodyPr anchor="b"/>
          <a:lstStyle/>
          <a:p>
            <a:pPr eaLnBrk="1" hangingPunct="1"/>
            <a:r>
              <a:rPr lang="ru-RU" sz="1200" smtClean="0"/>
              <a:t>ПРОЕКТ PRE-SCHOOL</a:t>
            </a:r>
            <a:br>
              <a:rPr lang="ru-RU" sz="1200" smtClean="0"/>
            </a:br>
            <a:r>
              <a:rPr lang="ru-RU" sz="1200" smtClean="0"/>
              <a:t>СТАНДАРТ ДЕТСКОГО САДА</a:t>
            </a:r>
            <a:br>
              <a:rPr lang="ru-RU" sz="1200" smtClean="0"/>
            </a:br>
            <a:r>
              <a:rPr lang="ru-RU" sz="1200" smtClean="0"/>
              <a:t>В ОБРАЗОВАТЕЛЬНОМ КОМПЛЕКСЕ</a:t>
            </a:r>
            <a:br>
              <a:rPr lang="ru-RU" sz="1200" smtClean="0"/>
            </a:br>
            <a:endParaRPr lang="ru-RU" sz="1200" smtClean="0"/>
          </a:p>
        </p:txBody>
      </p:sp>
      <p:sp>
        <p:nvSpPr>
          <p:cNvPr id="29698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427538" y="333375"/>
            <a:ext cx="3008312" cy="287338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smtClean="0"/>
              <a:t> </a:t>
            </a:r>
            <a:r>
              <a:rPr lang="ru-RU" sz="1400" b="1" smtClean="0">
                <a:solidFill>
                  <a:schemeClr val="tx2"/>
                </a:solidFill>
              </a:rPr>
              <a:t>РАБОЧАЯ ГРУППА</a:t>
            </a:r>
          </a:p>
        </p:txBody>
      </p:sp>
      <p:pic>
        <p:nvPicPr>
          <p:cNvPr id="29699" name="Picture 5" descr="%D0%A4%D0%BE%D1%82%D0%BE-%D0%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484313"/>
            <a:ext cx="1112838" cy="15414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3059113" y="3159125"/>
            <a:ext cx="3095625" cy="730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1200" b="1"/>
              <a:t>Заместитель директора</a:t>
            </a:r>
          </a:p>
          <a:p>
            <a:pPr algn="ctr"/>
            <a:r>
              <a:rPr lang="ru-RU" sz="1200" b="1"/>
              <a:t> МБОУ «Марфинская СОШ»</a:t>
            </a:r>
            <a:endParaRPr lang="ru-RU" sz="1200"/>
          </a:p>
          <a:p>
            <a:pPr algn="ctr"/>
            <a:r>
              <a:rPr lang="ru-RU" sz="1200" b="1"/>
              <a:t>структурное подразделение «Колосок»</a:t>
            </a:r>
            <a:endParaRPr lang="ru-RU" sz="1200"/>
          </a:p>
          <a:p>
            <a:pPr algn="ctr"/>
            <a:r>
              <a:rPr lang="ru-RU" sz="1200" b="1"/>
              <a:t>Войтенкова Валентина Михайловна</a:t>
            </a:r>
          </a:p>
        </p:txBody>
      </p:sp>
      <p:pic>
        <p:nvPicPr>
          <p:cNvPr id="29701" name="Picture 8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484313"/>
            <a:ext cx="1089025" cy="158273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6372225" y="3232150"/>
            <a:ext cx="2563813" cy="639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1200" b="1"/>
              <a:t>Учитель –логопед,</a:t>
            </a:r>
          </a:p>
          <a:p>
            <a:pPr algn="ctr"/>
            <a:r>
              <a:rPr lang="ru-RU" sz="1200" b="1"/>
              <a:t>старший воспитатель</a:t>
            </a:r>
          </a:p>
          <a:p>
            <a:pPr algn="ctr"/>
            <a:endParaRPr lang="ru-RU"/>
          </a:p>
        </p:txBody>
      </p:sp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250825" y="2997200"/>
            <a:ext cx="2520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Директор</a:t>
            </a:r>
          </a:p>
          <a:p>
            <a:pPr algn="ctr"/>
            <a:r>
              <a:rPr lang="ru-RU" sz="1200" b="1"/>
              <a:t> МБОУ «Марфинская СОШ»</a:t>
            </a:r>
          </a:p>
          <a:p>
            <a:pPr algn="ctr"/>
            <a:r>
              <a:rPr lang="ru-RU" sz="1200" b="1"/>
              <a:t>Алексеев Игорь Евгеньевич </a:t>
            </a:r>
          </a:p>
          <a:p>
            <a:pPr algn="ctr"/>
            <a:endParaRPr lang="ru-RU" sz="1200" b="1"/>
          </a:p>
        </p:txBody>
      </p:sp>
      <p:pic>
        <p:nvPicPr>
          <p:cNvPr id="29704" name="Picture 13" descr="IMG_54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076700"/>
            <a:ext cx="1077913" cy="16113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9705" name="AutoShape 15" descr="readmsg?id=16399087610569005292;0;2&amp;exif=1&amp;full=1&amp;x-email=elenachetv%40mail"/>
          <p:cNvSpPr>
            <a:spLocks noChangeAspect="1" noChangeArrowheads="1"/>
          </p:cNvSpPr>
          <p:nvPr/>
        </p:nvSpPr>
        <p:spPr bwMode="auto">
          <a:xfrm>
            <a:off x="4427538" y="3284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9706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1484313"/>
            <a:ext cx="985838" cy="14382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9707" name="Rectangle 17"/>
          <p:cNvSpPr>
            <a:spLocks noChangeArrowheads="1"/>
          </p:cNvSpPr>
          <p:nvPr/>
        </p:nvSpPr>
        <p:spPr bwMode="auto">
          <a:xfrm>
            <a:off x="468313" y="5805488"/>
            <a:ext cx="2127250" cy="365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1200" b="1"/>
              <a:t>Педагог- психолог</a:t>
            </a:r>
          </a:p>
          <a:p>
            <a:pPr algn="ctr"/>
            <a:r>
              <a:rPr lang="ru-RU" sz="1200" b="1"/>
              <a:t>Кормакова Елена Игоревна</a:t>
            </a:r>
            <a:r>
              <a:rPr lang="ru-RU" sz="1200"/>
              <a:t> </a:t>
            </a:r>
          </a:p>
        </p:txBody>
      </p:sp>
      <p:pic>
        <p:nvPicPr>
          <p:cNvPr id="29708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5338" y="4076700"/>
            <a:ext cx="1198562" cy="16573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9709" name="Rectangle 19"/>
          <p:cNvSpPr>
            <a:spLocks noChangeArrowheads="1"/>
          </p:cNvSpPr>
          <p:nvPr/>
        </p:nvSpPr>
        <p:spPr bwMode="auto">
          <a:xfrm>
            <a:off x="6586538" y="5734050"/>
            <a:ext cx="25574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Учитель начальных классов </a:t>
            </a:r>
          </a:p>
          <a:p>
            <a:r>
              <a:rPr lang="ru-RU" sz="1200" b="1"/>
              <a:t>МБОУ «Марфинская СОШ»</a:t>
            </a:r>
          </a:p>
          <a:p>
            <a:r>
              <a:rPr lang="ru-RU" sz="1200" b="1"/>
              <a:t>Тарасова Наталья Ивановна</a:t>
            </a:r>
          </a:p>
        </p:txBody>
      </p:sp>
      <p:pic>
        <p:nvPicPr>
          <p:cNvPr id="29710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9100" y="4076700"/>
            <a:ext cx="1108075" cy="15843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9711" name="Picture 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8263" y="4076700"/>
            <a:ext cx="1108075" cy="15843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9712" name="Rectangle 22"/>
          <p:cNvSpPr>
            <a:spLocks noChangeArrowheads="1"/>
          </p:cNvSpPr>
          <p:nvPr/>
        </p:nvSpPr>
        <p:spPr bwMode="auto">
          <a:xfrm>
            <a:off x="2411413" y="5661025"/>
            <a:ext cx="2159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         Воспитатель</a:t>
            </a:r>
          </a:p>
          <a:p>
            <a:pPr algn="ctr"/>
            <a:r>
              <a:rPr lang="ru-RU" sz="1200" b="1"/>
              <a:t>Некрасова Елена Васильевна</a:t>
            </a:r>
          </a:p>
        </p:txBody>
      </p:sp>
      <p:sp>
        <p:nvSpPr>
          <p:cNvPr id="29713" name="Rectangle 23"/>
          <p:cNvSpPr>
            <a:spLocks noChangeArrowheads="1"/>
          </p:cNvSpPr>
          <p:nvPr/>
        </p:nvSpPr>
        <p:spPr bwMode="auto">
          <a:xfrm>
            <a:off x="4643438" y="5734050"/>
            <a:ext cx="2089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Воспитатель</a:t>
            </a:r>
          </a:p>
          <a:p>
            <a:pPr algn="ctr"/>
            <a:r>
              <a:rPr lang="ru-RU" sz="1200" b="1"/>
              <a:t>Захарова  Елена </a:t>
            </a:r>
          </a:p>
          <a:p>
            <a:pPr algn="ctr"/>
            <a:r>
              <a:rPr lang="ru-RU" sz="1200" b="1"/>
              <a:t>Анатольевна</a:t>
            </a:r>
          </a:p>
        </p:txBody>
      </p:sp>
      <p:pic>
        <p:nvPicPr>
          <p:cNvPr id="29714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1484313"/>
            <a:ext cx="985838" cy="14382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9715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1484313"/>
            <a:ext cx="985838" cy="14382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9716" name="Picture 5" descr="%D0%A4%D0%BE%D1%82%D0%BE-%D0%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484313"/>
            <a:ext cx="1112838" cy="15414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9717" name="Picture 8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484313"/>
            <a:ext cx="1089025" cy="158273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6375" y="227013"/>
            <a:ext cx="3286125" cy="898525"/>
          </a:xfrm>
        </p:spPr>
        <p:txBody>
          <a:bodyPr anchor="b"/>
          <a:lstStyle/>
          <a:p>
            <a:pPr eaLnBrk="1" hangingPunct="1"/>
            <a:r>
              <a:rPr lang="ru-RU" sz="1200" smtClean="0"/>
              <a:t>ПРОЕКТ PRE-SCHOOL</a:t>
            </a:r>
            <a:br>
              <a:rPr lang="ru-RU" sz="1200" smtClean="0"/>
            </a:br>
            <a:r>
              <a:rPr lang="ru-RU" sz="1200" smtClean="0"/>
              <a:t>СТАНДАРТ ДЕТСКОГО САДА</a:t>
            </a:r>
            <a:br>
              <a:rPr lang="ru-RU" sz="1200" smtClean="0"/>
            </a:br>
            <a:r>
              <a:rPr lang="ru-RU" sz="1200" smtClean="0"/>
              <a:t>В ОБРАЗОВАТЕЛЬНОМ КОМПЛЕКСЕ</a:t>
            </a:r>
            <a:br>
              <a:rPr lang="ru-RU" sz="1200" smtClean="0"/>
            </a:br>
            <a:endParaRPr lang="ru-RU" sz="1200" smtClean="0"/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2051050" y="3213100"/>
            <a:ext cx="54244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/>
              <a:t>Приложение</a:t>
            </a:r>
            <a:endParaRPr lang="ru-RU" sz="4800"/>
          </a:p>
          <a:p>
            <a:pPr algn="ctr"/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smtClean="0"/>
              <a:t>ПРОЕКТ PRE-SCHOOL</a:t>
            </a:r>
            <a:br>
              <a:rPr lang="ru-RU" sz="1200" smtClean="0"/>
            </a:br>
            <a:r>
              <a:rPr lang="ru-RU" sz="1200" smtClean="0"/>
              <a:t>СТАНДАРТ ДЕТСКОГО САДА</a:t>
            </a:r>
            <a:br>
              <a:rPr lang="ru-RU" sz="1200" smtClean="0"/>
            </a:br>
            <a:r>
              <a:rPr lang="ru-RU" sz="1200" smtClean="0"/>
              <a:t>В ОБРАЗОВАТЕЛЬНОМ КОМПЛЕКСЕ</a:t>
            </a:r>
            <a:br>
              <a:rPr lang="ru-RU" sz="1200" smtClean="0"/>
            </a:br>
            <a:endParaRPr lang="ru-RU" sz="1200" smtClean="0"/>
          </a:p>
        </p:txBody>
      </p:sp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2771775" y="1484313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Конструирование</a:t>
            </a:r>
          </a:p>
        </p:txBody>
      </p:sp>
      <p:pic>
        <p:nvPicPr>
          <p:cNvPr id="31747" name="Picture 6" descr="IMG_42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060575"/>
            <a:ext cx="17287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357563"/>
            <a:ext cx="18716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IMG_43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2133600"/>
            <a:ext cx="16256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1258888" y="4868863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«Ракета»</a:t>
            </a: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3276600" y="5949950"/>
            <a:ext cx="266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«Механическая цепь»</a:t>
            </a: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6372225" y="4797425"/>
            <a:ext cx="1655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Робототехника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95288" y="333375"/>
            <a:ext cx="3384550" cy="517525"/>
          </a:xfrm>
        </p:spPr>
        <p:txBody>
          <a:bodyPr/>
          <a:lstStyle/>
          <a:p>
            <a:pPr eaLnBrk="1" hangingPunct="1"/>
            <a:r>
              <a:rPr lang="ru-RU" sz="1200" smtClean="0"/>
              <a:t>ПРОЕКТ PRE-SCHOOL</a:t>
            </a:r>
            <a:br>
              <a:rPr lang="ru-RU" sz="1200" smtClean="0"/>
            </a:br>
            <a:r>
              <a:rPr lang="ru-RU" sz="1200" smtClean="0"/>
              <a:t>СТАНДАРТ ДЕТСКОГО САДА</a:t>
            </a:r>
            <a:br>
              <a:rPr lang="ru-RU" sz="1200" smtClean="0"/>
            </a:br>
            <a:r>
              <a:rPr lang="ru-RU" sz="1200" smtClean="0"/>
              <a:t>В ОБРАЗОВАТЕЛЬНОМ КОМПЛЕКСЕ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9750" y="1268413"/>
            <a:ext cx="8064500" cy="50403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ru-RU" sz="3600" smtClean="0">
              <a:solidFill>
                <a:srgbClr val="898989"/>
              </a:solidFill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ru-RU" sz="1400" smtClean="0"/>
              <a:t>Опыт работы МБОУ </a:t>
            </a:r>
          </a:p>
          <a:p>
            <a:pPr marL="0" indent="0">
              <a:buFont typeface="Wingdings" pitchFamily="2" charset="2"/>
              <a:buNone/>
            </a:pPr>
            <a:r>
              <a:rPr lang="ru-RU" sz="1400" smtClean="0"/>
              <a:t>«Марфинская  СОШ»</a:t>
            </a:r>
          </a:p>
          <a:p>
            <a:pPr marL="0" indent="0">
              <a:buFont typeface="Wingdings" pitchFamily="2" charset="2"/>
              <a:buNone/>
            </a:pPr>
            <a:r>
              <a:rPr lang="ru-RU" sz="1400" smtClean="0"/>
              <a:t> дошкольного отделения «Колосок»,</a:t>
            </a:r>
          </a:p>
          <a:p>
            <a:pPr marL="0" indent="0">
              <a:buFont typeface="Wingdings" pitchFamily="2" charset="2"/>
              <a:buNone/>
            </a:pPr>
            <a:r>
              <a:rPr lang="ru-RU" sz="1400" smtClean="0"/>
              <a:t>3 корпус</a:t>
            </a:r>
          </a:p>
          <a:p>
            <a:pPr marL="0" indent="0">
              <a:buFont typeface="Wingdings" pitchFamily="2" charset="2"/>
              <a:buNone/>
            </a:pPr>
            <a:endParaRPr lang="ru-RU" sz="1400" smtClean="0"/>
          </a:p>
          <a:p>
            <a:pPr marL="0" indent="0">
              <a:buFont typeface="Wingdings" pitchFamily="2" charset="2"/>
              <a:buChar char="Ø"/>
            </a:pPr>
            <a:r>
              <a:rPr lang="ru-RU" sz="1400" smtClean="0"/>
              <a:t>Сотрудничество с родителями</a:t>
            </a:r>
          </a:p>
          <a:p>
            <a:pPr marL="0" indent="0">
              <a:buFont typeface="Wingdings" pitchFamily="2" charset="2"/>
              <a:buNone/>
            </a:pPr>
            <a:endParaRPr lang="en-US" sz="1400" smtClean="0"/>
          </a:p>
          <a:p>
            <a:pPr marL="0" indent="0">
              <a:buFont typeface="Wingdings" pitchFamily="2" charset="2"/>
              <a:buChar char="Ø"/>
            </a:pPr>
            <a:r>
              <a:rPr lang="ru-RU" sz="1400" smtClean="0"/>
              <a:t>Преемственность со школой</a:t>
            </a:r>
          </a:p>
          <a:p>
            <a:pPr marL="0" indent="0">
              <a:buFont typeface="Wingdings" pitchFamily="2" charset="2"/>
              <a:buNone/>
            </a:pPr>
            <a:endParaRPr lang="ru-RU" sz="1400" smtClean="0"/>
          </a:p>
          <a:p>
            <a:pPr marL="0" indent="0">
              <a:buFont typeface="Wingdings" pitchFamily="2" charset="2"/>
              <a:buChar char="Ø"/>
            </a:pPr>
            <a:r>
              <a:rPr lang="ru-RU" sz="1400" smtClean="0"/>
              <a:t>Рабочая группа</a:t>
            </a:r>
          </a:p>
          <a:p>
            <a:pPr marL="0" indent="0">
              <a:buFont typeface="Wingdings" pitchFamily="2" charset="2"/>
              <a:buNone/>
            </a:pPr>
            <a:endParaRPr lang="ru-RU" sz="1400" smtClean="0"/>
          </a:p>
          <a:p>
            <a:pPr marL="0" indent="0">
              <a:buFont typeface="Wingdings" pitchFamily="2" charset="2"/>
              <a:buChar char="Ø"/>
            </a:pPr>
            <a:r>
              <a:rPr lang="ru-RU" sz="1400" smtClean="0"/>
              <a:t>Приложение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sz="1400" smtClean="0"/>
          </a:p>
          <a:p>
            <a:pPr marL="0" indent="0" eaLnBrk="1" hangingPunct="1">
              <a:buFont typeface="Wingdings" pitchFamily="2" charset="2"/>
              <a:buNone/>
            </a:pPr>
            <a:endParaRPr lang="ru-RU" sz="1400" smtClean="0"/>
          </a:p>
          <a:p>
            <a:pPr marL="0" indent="0" eaLnBrk="1" hangingPunct="1">
              <a:buFont typeface="Wingdings" pitchFamily="2" charset="2"/>
              <a:buNone/>
            </a:pPr>
            <a:endParaRPr lang="ru-RU" sz="2000" b="1" smtClean="0"/>
          </a:p>
        </p:txBody>
      </p:sp>
      <p:pic>
        <p:nvPicPr>
          <p:cNvPr id="14339" name="Picture 8" descr="IMG_21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060575"/>
            <a:ext cx="3743325" cy="26638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smtClean="0"/>
              <a:t>ПРОЕКТ PRE-SCHOOL</a:t>
            </a:r>
            <a:br>
              <a:rPr lang="ru-RU" sz="1200" smtClean="0"/>
            </a:br>
            <a:r>
              <a:rPr lang="ru-RU" sz="1200" smtClean="0"/>
              <a:t>СТАНДАРТ ДЕТСКОГО САДА</a:t>
            </a:r>
            <a:br>
              <a:rPr lang="ru-RU" sz="1200" smtClean="0"/>
            </a:br>
            <a:r>
              <a:rPr lang="ru-RU" sz="1200" smtClean="0"/>
              <a:t>В ОБРАЗОВАТЕЛЬНОМ КОМПЛЕКСЕ</a:t>
            </a:r>
            <a:br>
              <a:rPr lang="ru-RU" sz="1200" smtClean="0"/>
            </a:br>
            <a:endParaRPr lang="ru-RU" sz="1200" smtClean="0"/>
          </a:p>
        </p:txBody>
      </p:sp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051050" y="1484313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Интерактивная песочница</a:t>
            </a:r>
          </a:p>
        </p:txBody>
      </p:sp>
      <p:pic>
        <p:nvPicPr>
          <p:cNvPr id="32771" name="Picture 6" descr="IMG_25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636838"/>
            <a:ext cx="355441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7216775" y="3160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32773" name="Picture 11" descr="Screenshot_20211221_1412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654300"/>
            <a:ext cx="3529012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2916238" y="5445125"/>
            <a:ext cx="338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Рисование и игры с песком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smtClean="0"/>
              <a:t>ПРОЕКТ PRE-SCHOOL</a:t>
            </a:r>
            <a:br>
              <a:rPr lang="ru-RU" sz="1200" smtClean="0"/>
            </a:br>
            <a:r>
              <a:rPr lang="ru-RU" sz="1200" smtClean="0"/>
              <a:t>СТАНДАРТ ДЕТСКОГО САДА</a:t>
            </a:r>
            <a:br>
              <a:rPr lang="ru-RU" sz="1200" smtClean="0"/>
            </a:br>
            <a:r>
              <a:rPr lang="ru-RU" sz="1200" smtClean="0"/>
              <a:t>В ОБРАЗОВАТЕЛЬНОМ КОМПЛЕКСЕ</a:t>
            </a:r>
            <a:br>
              <a:rPr lang="ru-RU" sz="1200" smtClean="0"/>
            </a:br>
            <a:endParaRPr lang="ru-RU" sz="1200" smtClean="0"/>
          </a:p>
        </p:txBody>
      </p:sp>
      <p:pic>
        <p:nvPicPr>
          <p:cNvPr id="33794" name="Picture 8" descr="IMG_8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557338"/>
            <a:ext cx="2592387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9" descr="IMG_50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557338"/>
            <a:ext cx="26638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3276600" y="3573463"/>
            <a:ext cx="2808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Кубики Никитина</a:t>
            </a:r>
          </a:p>
        </p:txBody>
      </p:sp>
      <p:pic>
        <p:nvPicPr>
          <p:cNvPr id="33797" name="Picture 7" descr="IMG_78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4005263"/>
            <a:ext cx="2376488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IMG_78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4005263"/>
            <a:ext cx="237648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3708400" y="5876925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Сенсорная комната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5" name="Rectangle 4"/>
          <p:cNvSpPr>
            <a:spLocks noChangeArrowheads="1"/>
          </p:cNvSpPr>
          <p:nvPr/>
        </p:nvSpPr>
        <p:spPr bwMode="auto">
          <a:xfrm>
            <a:off x="1403350" y="5603875"/>
            <a:ext cx="6370638" cy="5222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/>
              <a:t>В дошкольном отделении ставка на МАТЕМАТИКУ,</a:t>
            </a:r>
          </a:p>
          <a:p>
            <a:pPr algn="ctr"/>
            <a:r>
              <a:rPr lang="ru-RU" sz="1400" b="1"/>
              <a:t>РАЗВИТИЕ РЕЧИ И ЭКОЛОГИЧЕСКОЕ ВОСПИТАНИЕ!  </a:t>
            </a:r>
            <a:endParaRPr lang="ru-RU" sz="1400"/>
          </a:p>
        </p:txBody>
      </p:sp>
      <p:sp>
        <p:nvSpPr>
          <p:cNvPr id="15406" name="Rectangle 7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  </a:t>
            </a:r>
          </a:p>
        </p:txBody>
      </p:sp>
      <p:sp>
        <p:nvSpPr>
          <p:cNvPr id="15407" name="Rectangle 8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  </a:t>
            </a:r>
          </a:p>
        </p:txBody>
      </p:sp>
      <p:sp>
        <p:nvSpPr>
          <p:cNvPr id="15408" name="Rectangle 9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  </a:t>
            </a:r>
          </a:p>
        </p:txBody>
      </p:sp>
      <p:sp>
        <p:nvSpPr>
          <p:cNvPr id="15409" name="Rectangle 10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  </a:t>
            </a:r>
          </a:p>
        </p:txBody>
      </p:sp>
      <p:sp>
        <p:nvSpPr>
          <p:cNvPr id="15410" name="Rectangle 11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  </a:t>
            </a:r>
          </a:p>
        </p:txBody>
      </p:sp>
      <p:sp>
        <p:nvSpPr>
          <p:cNvPr id="15411" name="Rectangle 12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  </a:t>
            </a:r>
          </a:p>
        </p:txBody>
      </p:sp>
      <p:sp>
        <p:nvSpPr>
          <p:cNvPr id="15412" name="Rectangle 13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  </a:t>
            </a:r>
          </a:p>
        </p:txBody>
      </p:sp>
      <p:sp>
        <p:nvSpPr>
          <p:cNvPr id="15413" name="Rectangle 14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  </a:t>
            </a:r>
          </a:p>
        </p:txBody>
      </p:sp>
      <p:sp>
        <p:nvSpPr>
          <p:cNvPr id="15414" name="Rectangle 18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  </a:t>
            </a:r>
          </a:p>
        </p:txBody>
      </p:sp>
      <p:sp>
        <p:nvSpPr>
          <p:cNvPr id="15415" name="Rectangle 19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  </a:t>
            </a:r>
          </a:p>
        </p:txBody>
      </p:sp>
      <p:sp>
        <p:nvSpPr>
          <p:cNvPr id="15416" name="Rectangle 20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  </a:t>
            </a:r>
          </a:p>
        </p:txBody>
      </p:sp>
      <p:sp>
        <p:nvSpPr>
          <p:cNvPr id="15417" name="Rectangle 25"/>
          <p:cNvSpPr>
            <a:spLocks noChangeArrowheads="1"/>
          </p:cNvSpPr>
          <p:nvPr/>
        </p:nvSpPr>
        <p:spPr bwMode="auto">
          <a:xfrm>
            <a:off x="468313" y="1844675"/>
            <a:ext cx="293528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Профессиональный рост педагогов:</a:t>
            </a:r>
          </a:p>
          <a:p>
            <a:pPr>
              <a:buFontTx/>
              <a:buChar char="•"/>
            </a:pPr>
            <a:r>
              <a:rPr lang="ru-RU" sz="1400"/>
              <a:t>Профессиональная аттестация</a:t>
            </a:r>
          </a:p>
          <a:p>
            <a:endParaRPr lang="ru-RU" sz="1400"/>
          </a:p>
          <a:p>
            <a:pPr>
              <a:buFontTx/>
              <a:buChar char="•"/>
            </a:pPr>
            <a:r>
              <a:rPr lang="ru-RU" sz="1400"/>
              <a:t>Повышение квалификации</a:t>
            </a:r>
          </a:p>
          <a:p>
            <a:endParaRPr lang="ru-RU" sz="1400"/>
          </a:p>
          <a:p>
            <a:pPr>
              <a:buFontTx/>
              <a:buChar char="•"/>
            </a:pPr>
            <a:r>
              <a:rPr lang="ru-RU" sz="1400"/>
              <a:t>Освоение образовательной программы</a:t>
            </a:r>
          </a:p>
          <a:p>
            <a:endParaRPr lang="ru-RU" sz="1400"/>
          </a:p>
          <a:p>
            <a:pPr>
              <a:buFontTx/>
              <a:buChar char="•"/>
            </a:pPr>
            <a:r>
              <a:rPr lang="ru-RU" sz="1400"/>
              <a:t>Самообразование </a:t>
            </a:r>
          </a:p>
        </p:txBody>
      </p:sp>
      <p:sp>
        <p:nvSpPr>
          <p:cNvPr id="15418" name="Rectangle 28"/>
          <p:cNvSpPr>
            <a:spLocks noChangeArrowheads="1"/>
          </p:cNvSpPr>
          <p:nvPr/>
        </p:nvSpPr>
        <p:spPr bwMode="auto">
          <a:xfrm>
            <a:off x="250825" y="260350"/>
            <a:ext cx="2905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chemeClr val="tx2"/>
                </a:solidFill>
              </a:rPr>
              <a:t>ПРОЕКТ PRE-SCHOOL</a:t>
            </a:r>
            <a:br>
              <a:rPr lang="ru-RU" sz="1200">
                <a:solidFill>
                  <a:schemeClr val="tx2"/>
                </a:solidFill>
              </a:rPr>
            </a:br>
            <a:r>
              <a:rPr lang="ru-RU" sz="1200">
                <a:solidFill>
                  <a:schemeClr val="tx2"/>
                </a:solidFill>
              </a:rPr>
              <a:t>СТАНДАРТ ДЕТСКОГО САДА</a:t>
            </a:r>
            <a:br>
              <a:rPr lang="ru-RU" sz="1200">
                <a:solidFill>
                  <a:schemeClr val="tx2"/>
                </a:solidFill>
              </a:rPr>
            </a:br>
            <a:r>
              <a:rPr lang="ru-RU" sz="1200">
                <a:solidFill>
                  <a:schemeClr val="tx2"/>
                </a:solidFill>
              </a:rPr>
              <a:t>В ОБРАЗОВАТЕЛЬНОМ КОМПЛЕКСЕ</a:t>
            </a:r>
          </a:p>
        </p:txBody>
      </p:sp>
      <p:sp>
        <p:nvSpPr>
          <p:cNvPr id="15419" name="Rectangle 45"/>
          <p:cNvSpPr>
            <a:spLocks noChangeArrowheads="1"/>
          </p:cNvSpPr>
          <p:nvPr/>
        </p:nvSpPr>
        <p:spPr bwMode="auto">
          <a:xfrm>
            <a:off x="0" y="2509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404" name="Диаграмма 1"/>
          <p:cNvGraphicFramePr>
            <a:graphicFrameLocks/>
          </p:cNvGraphicFramePr>
          <p:nvPr/>
        </p:nvGraphicFramePr>
        <p:xfrm>
          <a:off x="3563938" y="1700213"/>
          <a:ext cx="4751387" cy="2735262"/>
        </p:xfrm>
        <a:graphic>
          <a:graphicData uri="http://schemas.openxmlformats.org/presentationml/2006/ole">
            <p:oleObj spid="_x0000_s15404" name="Диаграмма" r:id="rId3" imgW="5505165" imgH="3206774" progId="Excel.Sheet.8">
              <p:embed/>
            </p:oleObj>
          </a:graphicData>
        </a:graphic>
      </p:graphicFrame>
      <p:sp>
        <p:nvSpPr>
          <p:cNvPr id="15420" name="Rectangle 46"/>
          <p:cNvSpPr>
            <a:spLocks noChangeArrowheads="1"/>
          </p:cNvSpPr>
          <p:nvPr/>
        </p:nvSpPr>
        <p:spPr bwMode="auto">
          <a:xfrm>
            <a:off x="0" y="4183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5" descr="readmsg?id=16397292480521515357;0;4&amp;exif=1&amp;full=1&amp;x-email=elenachetv%40mail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86" name="Picture 7" descr="IMG_071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484313"/>
            <a:ext cx="2795588" cy="2079625"/>
          </a:xfrm>
        </p:spPr>
      </p:pic>
      <p:pic>
        <p:nvPicPr>
          <p:cNvPr id="16387" name="Picture 8" descr="IMG_19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716338"/>
            <a:ext cx="2808288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468313" y="404813"/>
            <a:ext cx="40036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chemeClr val="tx2"/>
                </a:solidFill>
              </a:rPr>
              <a:t>ПРОЕКТ PRE-SCHOOL</a:t>
            </a:r>
            <a:br>
              <a:rPr lang="ru-RU" sz="1200">
                <a:solidFill>
                  <a:schemeClr val="tx2"/>
                </a:solidFill>
              </a:rPr>
            </a:br>
            <a:r>
              <a:rPr lang="ru-RU" sz="1200">
                <a:solidFill>
                  <a:schemeClr val="tx2"/>
                </a:solidFill>
              </a:rPr>
              <a:t>СТАНДАРТ ДЕТСКОГО САДА</a:t>
            </a:r>
            <a:br>
              <a:rPr lang="ru-RU" sz="1200">
                <a:solidFill>
                  <a:schemeClr val="tx2"/>
                </a:solidFill>
              </a:rPr>
            </a:br>
            <a:r>
              <a:rPr lang="ru-RU" sz="1200">
                <a:solidFill>
                  <a:schemeClr val="tx2"/>
                </a:solidFill>
              </a:rPr>
              <a:t>В ОБРАЗОВАТЕЛЬНОМ КОМПЛЕКСЕ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11188" y="2060575"/>
            <a:ext cx="3097212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МАТЕМАТИКА: </a:t>
            </a:r>
          </a:p>
          <a:p>
            <a:r>
              <a:rPr lang="ru-RU" sz="1400"/>
              <a:t>«Математика – гимнастика ума.</a:t>
            </a:r>
          </a:p>
          <a:p>
            <a:r>
              <a:rPr lang="ru-RU" sz="1400"/>
              <a:t>Логично мыслить учит нас она.</a:t>
            </a:r>
          </a:p>
          <a:p>
            <a:r>
              <a:rPr lang="ru-RU" sz="1400"/>
              <a:t>Из всех наук важнейшая,</a:t>
            </a:r>
          </a:p>
          <a:p>
            <a:r>
              <a:rPr lang="ru-RU" sz="1400"/>
              <a:t>Мудрая, точнейшая»</a:t>
            </a:r>
          </a:p>
          <a:p>
            <a:endParaRPr lang="ru-RU" sz="1400"/>
          </a:p>
          <a:p>
            <a:r>
              <a:rPr lang="ru-RU" sz="1400"/>
              <a:t>Изучение геометрических фигур с помощью игрового набора «Дары Фребеля»</a:t>
            </a:r>
          </a:p>
          <a:p>
            <a:endParaRPr lang="ru-RU" sz="1400" b="1"/>
          </a:p>
          <a:p>
            <a:endParaRPr lang="ru-RU" sz="1400" b="1"/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IMG_59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989138"/>
            <a:ext cx="33464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7"/>
          <p:cNvSpPr>
            <a:spLocks noChangeArrowheads="1"/>
          </p:cNvSpPr>
          <p:nvPr/>
        </p:nvSpPr>
        <p:spPr bwMode="auto">
          <a:xfrm>
            <a:off x="250825" y="404813"/>
            <a:ext cx="29051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chemeClr val="tx2"/>
                </a:solidFill>
              </a:rPr>
              <a:t>ПРОЕКТ PRE-SCHOOL</a:t>
            </a:r>
            <a:br>
              <a:rPr lang="ru-RU" sz="1200">
                <a:solidFill>
                  <a:schemeClr val="tx2"/>
                </a:solidFill>
              </a:rPr>
            </a:br>
            <a:r>
              <a:rPr lang="ru-RU" sz="1200">
                <a:solidFill>
                  <a:schemeClr val="tx2"/>
                </a:solidFill>
              </a:rPr>
              <a:t>СТАНДАРТ ДЕТСКОГО САДА</a:t>
            </a:r>
            <a:br>
              <a:rPr lang="ru-RU" sz="1200">
                <a:solidFill>
                  <a:schemeClr val="tx2"/>
                </a:solidFill>
              </a:rPr>
            </a:br>
            <a:r>
              <a:rPr lang="ru-RU" sz="1200">
                <a:solidFill>
                  <a:schemeClr val="tx2"/>
                </a:solidFill>
              </a:rPr>
              <a:t>В ОБРАЗОВАТЕЛЬНОМ КОМПЛЕКСЕ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611188" y="2060575"/>
            <a:ext cx="30972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МАТЕМАТИКА ВО ВСЕМ: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/>
              <a:t> Игровой набор «Дары Фребеля»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/>
              <a:t> «Развивающие игры Никитина»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3600450" cy="719138"/>
          </a:xfrm>
        </p:spPr>
        <p:txBody>
          <a:bodyPr anchor="b"/>
          <a:lstStyle/>
          <a:p>
            <a:pPr eaLnBrk="1" hangingPunct="1"/>
            <a:r>
              <a:rPr lang="ru-RU" sz="1200" smtClean="0"/>
              <a:t>ПРОЕКТ PRE-SCHOOL</a:t>
            </a:r>
            <a:br>
              <a:rPr lang="ru-RU" sz="1200" smtClean="0"/>
            </a:br>
            <a:r>
              <a:rPr lang="ru-RU" sz="1200" smtClean="0"/>
              <a:t>СТАНДАРТ ДЕТСКОГО САДА</a:t>
            </a:r>
            <a:br>
              <a:rPr lang="ru-RU" sz="1200" smtClean="0"/>
            </a:br>
            <a:r>
              <a:rPr lang="ru-RU" sz="1200" smtClean="0"/>
              <a:t>В ОБРАЗОВАТЕЛЬНОМ КОМПЛЕКСЕ</a:t>
            </a:r>
          </a:p>
        </p:txBody>
      </p:sp>
      <p:pic>
        <p:nvPicPr>
          <p:cNvPr id="18434" name="Picture 5" descr="IMG_08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12875"/>
            <a:ext cx="3024188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IMG_1031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33813"/>
            <a:ext cx="3024188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539750" y="2420938"/>
            <a:ext cx="30956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РАЗВИТИЕ РЕЧИ: </a:t>
            </a:r>
          </a:p>
          <a:p>
            <a:pPr>
              <a:spcBef>
                <a:spcPct val="50000"/>
              </a:spcBef>
            </a:pPr>
            <a:r>
              <a:rPr lang="ru-RU" sz="1400"/>
              <a:t>Развитие навыков счета, представлений о величине, внимания, речи и мелкой моторики с использованием игр Никитина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484313"/>
            <a:ext cx="23002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468313" y="476250"/>
            <a:ext cx="34718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chemeClr val="tx2"/>
                </a:solidFill>
              </a:rPr>
              <a:t>ПРОЕКТ PRE-SCHOOL</a:t>
            </a:r>
            <a:br>
              <a:rPr lang="ru-RU" sz="1200">
                <a:solidFill>
                  <a:schemeClr val="tx2"/>
                </a:solidFill>
              </a:rPr>
            </a:br>
            <a:r>
              <a:rPr lang="ru-RU" sz="1200">
                <a:solidFill>
                  <a:schemeClr val="tx2"/>
                </a:solidFill>
              </a:rPr>
              <a:t>СТАНДАРТ ДЕТСКОГО САДА</a:t>
            </a:r>
            <a:br>
              <a:rPr lang="ru-RU" sz="1200">
                <a:solidFill>
                  <a:schemeClr val="tx2"/>
                </a:solidFill>
              </a:rPr>
            </a:br>
            <a:r>
              <a:rPr lang="ru-RU" sz="1200">
                <a:solidFill>
                  <a:schemeClr val="tx2"/>
                </a:solidFill>
              </a:rPr>
              <a:t>В ОБРАЗОВАТЕЛЬНОМ КОМПЛЕКСЕ</a:t>
            </a: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827088" y="2636838"/>
            <a:ext cx="475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400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611188" y="1484313"/>
            <a:ext cx="2951162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ЭКОЛОГИЯ:</a:t>
            </a:r>
          </a:p>
          <a:p>
            <a:pPr>
              <a:spcBef>
                <a:spcPct val="50000"/>
              </a:spcBef>
            </a:pPr>
            <a:r>
              <a:rPr lang="ru-RU" sz="1400"/>
              <a:t>«Коль суждено дышать </a:t>
            </a:r>
          </a:p>
          <a:p>
            <a:pPr>
              <a:spcBef>
                <a:spcPct val="50000"/>
              </a:spcBef>
            </a:pPr>
            <a:r>
              <a:rPr lang="ru-RU" sz="1400"/>
              <a:t>Нам воздухом одним, </a:t>
            </a:r>
          </a:p>
          <a:p>
            <a:pPr>
              <a:spcBef>
                <a:spcPct val="50000"/>
              </a:spcBef>
            </a:pPr>
            <a:r>
              <a:rPr lang="ru-RU" sz="1400"/>
              <a:t>Давайте мы все</a:t>
            </a:r>
          </a:p>
          <a:p>
            <a:pPr>
              <a:spcBef>
                <a:spcPct val="50000"/>
              </a:spcBef>
            </a:pPr>
            <a:r>
              <a:rPr lang="ru-RU" sz="1400"/>
              <a:t>Навек объединимся.</a:t>
            </a:r>
          </a:p>
          <a:p>
            <a:pPr>
              <a:spcBef>
                <a:spcPct val="50000"/>
              </a:spcBef>
            </a:pPr>
            <a:r>
              <a:rPr lang="ru-RU" sz="1400"/>
              <a:t>Давайте наши души</a:t>
            </a:r>
          </a:p>
          <a:p>
            <a:pPr>
              <a:spcBef>
                <a:spcPct val="50000"/>
              </a:spcBef>
            </a:pPr>
            <a:r>
              <a:rPr lang="ru-RU" sz="1400"/>
              <a:t>Вместе сохраним,</a:t>
            </a:r>
          </a:p>
          <a:p>
            <a:pPr>
              <a:spcBef>
                <a:spcPct val="50000"/>
              </a:spcBef>
            </a:pPr>
            <a:r>
              <a:rPr lang="ru-RU" sz="1400"/>
              <a:t>Тогда мы на Земле</a:t>
            </a:r>
          </a:p>
          <a:p>
            <a:pPr>
              <a:spcBef>
                <a:spcPct val="50000"/>
              </a:spcBef>
            </a:pPr>
            <a:r>
              <a:rPr lang="ru-RU" sz="1400"/>
              <a:t>И сами сохранимся!»</a:t>
            </a:r>
          </a:p>
          <a:p>
            <a:pPr>
              <a:spcBef>
                <a:spcPct val="50000"/>
              </a:spcBef>
            </a:pPr>
            <a:endParaRPr lang="ru-RU" sz="1400"/>
          </a:p>
          <a:p>
            <a:pPr>
              <a:spcBef>
                <a:spcPct val="50000"/>
              </a:spcBef>
            </a:pPr>
            <a:endParaRPr lang="ru-RU" sz="1400"/>
          </a:p>
          <a:p>
            <a:pPr>
              <a:spcBef>
                <a:spcPct val="50000"/>
              </a:spcBef>
            </a:pPr>
            <a:endParaRPr lang="ru-RU" sz="140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484313"/>
            <a:ext cx="3059113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573463"/>
            <a:ext cx="3057525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611188" y="4365625"/>
            <a:ext cx="2376487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Повышение интереса к исследовательской деятельности с использованием детской цифровой лаборатории «Наураша»</a:t>
            </a:r>
          </a:p>
          <a:p>
            <a:pPr>
              <a:spcBef>
                <a:spcPct val="50000"/>
              </a:spcBef>
            </a:pP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smtClean="0"/>
              <a:t>ПРОЕКТ PRE-SCHOOL</a:t>
            </a:r>
            <a:br>
              <a:rPr lang="ru-RU" sz="1200" smtClean="0"/>
            </a:br>
            <a:r>
              <a:rPr lang="ru-RU" sz="1200" smtClean="0"/>
              <a:t>СТАНДАРТ ДЕТСКОГО САДА</a:t>
            </a:r>
            <a:br>
              <a:rPr lang="ru-RU" sz="1200" smtClean="0"/>
            </a:br>
            <a:r>
              <a:rPr lang="ru-RU" sz="1200" smtClean="0"/>
              <a:t>В ОБРАЗОВАТЕЛЬНОМ КОМПЛЕКСЕ</a:t>
            </a:r>
            <a:br>
              <a:rPr lang="ru-RU" sz="1200" smtClean="0"/>
            </a:br>
            <a:endParaRPr lang="ru-RU" sz="1200" smtClean="0"/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755650" y="2276475"/>
            <a:ext cx="28082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РЕБЕНОК:</a:t>
            </a:r>
          </a:p>
          <a:p>
            <a:pPr>
              <a:spcBef>
                <a:spcPct val="50000"/>
              </a:spcBef>
            </a:pPr>
            <a:r>
              <a:rPr lang="ru-RU" sz="1400"/>
              <a:t> 5 образовательных областей: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/>
              <a:t>«Социально-коммуникативное развитие»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/>
              <a:t>«Познавательное развитие»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/>
              <a:t>«Речевое развитие»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/>
              <a:t>«Художественно-эстетическое развитие»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/>
              <a:t>«Физическое развитие»</a:t>
            </a:r>
          </a:p>
        </p:txBody>
      </p:sp>
      <p:pic>
        <p:nvPicPr>
          <p:cNvPr id="20483" name="Picture 6" descr="542264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060575"/>
            <a:ext cx="44958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smtClean="0"/>
              <a:t>ПРОЕКТ PRE-SCHOOL</a:t>
            </a:r>
            <a:br>
              <a:rPr lang="ru-RU" sz="1200" smtClean="0"/>
            </a:br>
            <a:r>
              <a:rPr lang="ru-RU" sz="1200" smtClean="0"/>
              <a:t>СТАНДАРТ ДЕТСКОГО САДА</a:t>
            </a:r>
            <a:br>
              <a:rPr lang="ru-RU" sz="1200" smtClean="0"/>
            </a:br>
            <a:r>
              <a:rPr lang="ru-RU" sz="1200" smtClean="0"/>
              <a:t>В ОБРАЗОВАТЕЛЬНОМ КОМПЛЕКСЕ</a:t>
            </a:r>
            <a:br>
              <a:rPr lang="ru-RU" sz="1200" smtClean="0"/>
            </a:br>
            <a:endParaRPr lang="ru-RU" sz="1200" smtClean="0"/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539750" y="2420938"/>
            <a:ext cx="29527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Социально-коммуникативное развитие – это процесс усвоения и дальнейшего развития дошкольником социально-культурного опыта, необходимого для его включения в систему общественных отношений</a:t>
            </a:r>
          </a:p>
        </p:txBody>
      </p:sp>
      <p:pic>
        <p:nvPicPr>
          <p:cNvPr id="21507" name="Picture 5" descr="IMG_32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349500"/>
            <a:ext cx="24257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IMG_32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349500"/>
            <a:ext cx="23272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1203</TotalTime>
  <Words>554</Words>
  <Application>Microsoft Office PowerPoint</Application>
  <PresentationFormat>Экран (4:3)</PresentationFormat>
  <Paragraphs>143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Wingdings</vt:lpstr>
      <vt:lpstr>Calibri</vt:lpstr>
      <vt:lpstr>Times New Roman</vt:lpstr>
      <vt:lpstr>Arial Black</vt:lpstr>
      <vt:lpstr>Скругленный</vt:lpstr>
      <vt:lpstr>Скругленный</vt:lpstr>
      <vt:lpstr>Диаграмма</vt:lpstr>
      <vt:lpstr>Слайд 1</vt:lpstr>
      <vt:lpstr>ПРОЕКТ PRE-SCHOOL СТАНДАРТ ДЕТСКОГО САДА В ОБРАЗОВАТЕЛЬНОМ КОМПЛЕКСЕ</vt:lpstr>
      <vt:lpstr>Слайд 3</vt:lpstr>
      <vt:lpstr>Слайд 4</vt:lpstr>
      <vt:lpstr>Слайд 5</vt:lpstr>
      <vt:lpstr>ПРОЕКТ PRE-SCHOOL СТАНДАРТ ДЕТСКОГО САДА В ОБРАЗОВАТЕЛЬНОМ КОМПЛЕКСЕ</vt:lpstr>
      <vt:lpstr>Слайд 7</vt:lpstr>
      <vt:lpstr>ПРОЕКТ PRE-SCHOOL СТАНДАРТ ДЕТСКОГО САДА В ОБРАЗОВАТЕЛЬНОМ КОМПЛЕКСЕ </vt:lpstr>
      <vt:lpstr>ПРОЕКТ PRE-SCHOOL СТАНДАРТ ДЕТСКОГО САДА В ОБРАЗОВАТЕЛЬНОМ КОМПЛЕКСЕ </vt:lpstr>
      <vt:lpstr>ПРОЕКТ PRE-SCHOOL СТАНДАРТ ДЕТСКОГО САДА В ОБРАЗОВАТЕЛЬНОМ КОМПЛЕКСЕ </vt:lpstr>
      <vt:lpstr>ПРОЕКТ PRE-SCHOOL СТАНДАРТ ДЕТСКОГО САДА В ОБРАЗОВАТЕЛЬНОМ КОМПЛЕКСЕ </vt:lpstr>
      <vt:lpstr>ПРОЕКТ PRE-SCHOOL СТАНДАРТ ДЕТСКОГО САДА В ОБРАЗОВАТЕЛЬНОМ КОМПЛЕКСЕ </vt:lpstr>
      <vt:lpstr>ПРОЕКТ PRE-SCHOOL СТАНДАРТ ДЕТСКОГО САДА В ОБРАЗОВАТЕЛЬНОМ КОМПЛЕКСЕ </vt:lpstr>
      <vt:lpstr>ПРОЕКТ PRE-SCHOOL СТАНДАРТ ДЕТСКОГО САДА В ОБРАЗОВАТЕЛЬНОМ КОМПЛЕКСЕ </vt:lpstr>
      <vt:lpstr>ПРОЕКТ PRE-SCHOOL СТАНДАРТ ДЕТСКОГО САДА В ОБРАЗОВАТЕЛЬНОМ КОМПЛЕКСЕ </vt:lpstr>
      <vt:lpstr>ПРОЕКТ PRE-SCHOOL СТАНДАРТ ДЕТСКОГО САДА В ОБРАЗОВАТЕЛЬНОМ КОМПЛЕКСЕ </vt:lpstr>
      <vt:lpstr>ПРОЕКТ PRE-SCHOOL СТАНДАРТ ДЕТСКОГО САДА В ОБРАЗОВАТЕЛЬНОМ КОМПЛЕКСЕ </vt:lpstr>
      <vt:lpstr>ПРОЕКТ PRE-SCHOOL СТАНДАРТ ДЕТСКОГО САДА В ОБРАЗОВАТЕЛЬНОМ КОМПЛЕКСЕ </vt:lpstr>
      <vt:lpstr>ПРОЕКТ PRE-SCHOOL СТАНДАРТ ДЕТСКОГО САДА В ОБРАЗОВАТЕЛЬНОМ КОМПЛЕКСЕ </vt:lpstr>
      <vt:lpstr>ПРОЕКТ PRE-SCHOOL СТАНДАРТ ДЕТСКОГО САДА В ОБРАЗОВАТЕЛЬНОМ КОМПЛЕКСЕ </vt:lpstr>
      <vt:lpstr>ПРОЕКТ PRE-SCHOOL СТАНДАРТ ДЕТСКОГО САДА В ОБРАЗОВАТЕЛЬНОМ КОМПЛЕКСЕ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округ Мытищи Московская область</dc:title>
  <dc:creator>User</dc:creator>
  <cp:lastModifiedBy>Елена</cp:lastModifiedBy>
  <cp:revision>29</cp:revision>
  <dcterms:created xsi:type="dcterms:W3CDTF">2021-12-17T08:19:30Z</dcterms:created>
  <dcterms:modified xsi:type="dcterms:W3CDTF">2023-09-28T16:01:35Z</dcterms:modified>
</cp:coreProperties>
</file>