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2" r:id="rId9"/>
    <p:sldId id="265" r:id="rId10"/>
    <p:sldId id="263" r:id="rId11"/>
    <p:sldId id="269" r:id="rId12"/>
    <p:sldId id="266" r:id="rId13"/>
    <p:sldId id="27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65" d="100"/>
          <a:sy n="65" d="100"/>
        </p:scale>
        <p:origin x="-13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CDAB0-F22A-4EE4-B765-710472DD5749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CA7B1-5CD1-4544-AAC7-AFFBB09F2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4E3F2-36AD-4ECA-8EDF-4A73ACF77584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1119F-7797-4FAA-9353-E049AE508B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3849B-0BDA-4B7B-B1D7-977A63937E25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DB047-B5C6-4D10-81C9-44394A8FB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4E04E-4B13-48C4-8770-361D11B7946A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39631-499D-4A7B-8D10-48712D3383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C1800-CB2C-4B9F-9C97-9F641B76834E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F4777-206F-4652-B60C-8B22F95EE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2DB59-36F7-49D6-8A8D-12040BD34C14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F065C-D706-4CCD-AEE6-FA1D8F606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ADB1-24B5-4964-978A-AE9814D54113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0A7A6-DAAE-4BC8-8B73-F7CA52112C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B2DEB-25AA-426B-8FEF-23DEE879B5C5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39D8-5E2E-40E2-A091-136285235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FC663-99F8-4E59-953D-45BD2ABE5794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6546B-5EAD-47E6-B309-5CE204B03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F9980-71E2-42BC-B8E9-646885E58D9F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75B96-E837-4F53-8097-9320120B4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1B212-57DC-4F58-93F3-49553B40710C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FCC05-A6BD-44F6-929E-8AD16416C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EED356-CB5F-4DE8-8D48-36D0380CA81D}" type="datetimeFigureOut">
              <a:rPr lang="ru-RU"/>
              <a:pPr>
                <a:defRPr/>
              </a:pPr>
              <a:t>19.09.2023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0D197C-434C-4830-B137-7090942AF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19" r:id="rId4"/>
    <p:sldLayoutId id="2147483723" r:id="rId5"/>
    <p:sldLayoutId id="2147483718" r:id="rId6"/>
    <p:sldLayoutId id="2147483724" r:id="rId7"/>
    <p:sldLayoutId id="2147483725" r:id="rId8"/>
    <p:sldLayoutId id="2147483726" r:id="rId9"/>
    <p:sldLayoutId id="2147483717" r:id="rId10"/>
    <p:sldLayoutId id="214748372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4175" y="1104106"/>
            <a:ext cx="8458200" cy="446449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Технология навыков сотрудничества у старших дошкольников и Формы </a:t>
            </a:r>
            <a:r>
              <a:rPr lang="ru-RU" sz="4000" dirty="0"/>
              <a:t>взаимодействия педагога с детьми.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229225"/>
            <a:ext cx="8458200" cy="1152525"/>
          </a:xfrm>
        </p:spPr>
        <p:txBody>
          <a:bodyPr>
            <a:normAutofit/>
          </a:bodyPr>
          <a:lstStyle/>
          <a:p>
            <a:r>
              <a:rPr lang="ru-RU" b="1" smtClean="0">
                <a:solidFill>
                  <a:srgbClr val="443329"/>
                </a:solidFill>
              </a:rPr>
              <a:t>Выполнила</a:t>
            </a:r>
            <a:r>
              <a:rPr lang="ru-RU" b="1" smtClean="0">
                <a:solidFill>
                  <a:srgbClr val="443329"/>
                </a:solidFill>
                <a:latin typeface="Arial" charset="0"/>
              </a:rPr>
              <a:t>:</a:t>
            </a:r>
            <a:r>
              <a:rPr lang="ru-RU" smtClean="0">
                <a:solidFill>
                  <a:srgbClr val="443329"/>
                </a:solidFill>
                <a:latin typeface="Arial" charset="0"/>
              </a:rPr>
              <a:t> </a:t>
            </a:r>
            <a:r>
              <a:rPr lang="ru-RU" smtClean="0">
                <a:solidFill>
                  <a:srgbClr val="443329"/>
                </a:solidFill>
              </a:rPr>
              <a:t> </a:t>
            </a:r>
            <a:r>
              <a:rPr lang="ru-RU" smtClean="0">
                <a:solidFill>
                  <a:srgbClr val="443329"/>
                </a:solidFill>
                <a:latin typeface="Arial" charset="0"/>
              </a:rPr>
              <a:t>Ахапкина Надежда Владимировна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Проблемы при реализации технологии</a:t>
            </a:r>
            <a:endParaRPr lang="ru-RU" sz="3200" dirty="0"/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2400" smtClean="0"/>
              <a:t>*проектирование педагогами заданий на занятиях в большинстве случаев не предусматривает возможности совместного выполнения их детьми.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400" smtClean="0"/>
              <a:t>*отсутствие внимания воспитателей к формированию пар/подгрупп для совместной деятельности на занятиях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400" smtClean="0"/>
              <a:t>*У педагогов возникают трудности в общении и взаимодействии детей со сверстниками и взрослыми, многие из которых связаны с комплексом социально-психологических проблем (проявление агрессии, застенчивость, гиперактивность или пассивность, попытки ухода в виртуальный мир)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Как эта технология может быть представлена на мастер-классе</a:t>
            </a:r>
            <a:endParaRPr lang="ru-RU" dirty="0"/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2400" smtClean="0"/>
              <a:t>В виде игровой ситуации: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400" smtClean="0"/>
              <a:t>2 педагога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000" smtClean="0"/>
              <a:t>Один из вас звонит по телефону другому и говорит, что у него разбирать чашка. Просит купить такую же и описывает её. А вы должны по описанию нарисовать чашку. Договоритесь, кто будет звонить, а кто рисовать. Тот кто звонит, тот тоже прорисовывает у себя заданный образец. После чего вы сравниваете результат.</a:t>
            </a:r>
          </a:p>
          <a:p>
            <a:pPr marL="0" indent="0">
              <a:buFont typeface="Wingdings 2" pitchFamily="18" charset="2"/>
              <a:buNone/>
            </a:pPr>
            <a:endParaRPr lang="ru-RU" sz="2000" smtClean="0"/>
          </a:p>
        </p:txBody>
      </p:sp>
      <p:pic>
        <p:nvPicPr>
          <p:cNvPr id="23555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4076700"/>
            <a:ext cx="4572000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0250" y="3789363"/>
            <a:ext cx="1976438" cy="16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Выводы:</a:t>
            </a:r>
            <a:endParaRPr lang="ru-RU" dirty="0"/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2400" smtClean="0"/>
              <a:t>Сотрудничество – очень важная составляющая успешности каждого человека. Очень важно, чтобы дети как можно раньше научились общаться, дружно играть и гармонично развиваться. Ведь чем старше становится ребёнок, тем важнее для него контакты со сверстниками.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772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5949950"/>
            <a:ext cx="8686800" cy="130175"/>
          </a:xfrm>
        </p:spPr>
        <p:txBody>
          <a:bodyPr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Сущность технологии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125538"/>
            <a:ext cx="8964612" cy="1798637"/>
          </a:xfrm>
        </p:spPr>
        <p:txBody>
          <a:bodyPr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Сотрудничество – это тип взаимодействия в совместной деятельности.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Старший дошкольный возраст – это период, когда ребенок способен к сложным самостоятельным контактам со сверстниками и взрослыми.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Актуальность технологии</a:t>
            </a:r>
            <a:endParaRPr lang="ru-RU" dirty="0"/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mtClean="0"/>
              <a:t>Современные дети испытывают значительные трудности при  организации совместной деятельности. Родителей среди проблем воспитания в большей степени интересует вопросы воспитания культуры правильного поведения в обществе во взаимодействии с другими людьми.</a:t>
            </a:r>
          </a:p>
        </p:txBody>
      </p:sp>
      <p:pic>
        <p:nvPicPr>
          <p:cNvPr id="1536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4206875"/>
            <a:ext cx="3978275" cy="265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274638"/>
            <a:ext cx="4546848" cy="57466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>
                <a:cs typeface="Times New Roman" panose="02020603050405020304" pitchFamily="18" charset="0"/>
              </a:rPr>
              <a:t>Задачи:</a:t>
            </a:r>
            <a:r>
              <a:rPr lang="ru-RU" sz="2200" dirty="0">
                <a:cs typeface="Times New Roman" panose="02020603050405020304" pitchFamily="18" charset="0"/>
              </a:rPr>
              <a:t/>
            </a:r>
            <a:br>
              <a:rPr lang="ru-RU" sz="2200" dirty="0">
                <a:cs typeface="Times New Roman" panose="02020603050405020304" pitchFamily="18" charset="0"/>
              </a:rPr>
            </a:br>
            <a:r>
              <a:rPr lang="ru-RU" sz="2200" dirty="0" smtClean="0">
                <a:cs typeface="Times New Roman" panose="02020603050405020304" pitchFamily="18" charset="0"/>
              </a:rPr>
              <a:t>*Формирование </a:t>
            </a:r>
            <a:r>
              <a:rPr lang="ru-RU" sz="2200" dirty="0">
                <a:cs typeface="Times New Roman" panose="02020603050405020304" pitchFamily="18" charset="0"/>
              </a:rPr>
              <a:t>взаимоотношений между </a:t>
            </a:r>
            <a:r>
              <a:rPr lang="ru-RU" sz="2200" dirty="0" smtClean="0">
                <a:cs typeface="Times New Roman" panose="02020603050405020304" pitchFamily="18" charset="0"/>
              </a:rPr>
              <a:t>детьми</a:t>
            </a:r>
            <a:br>
              <a:rPr lang="ru-RU" sz="2200" dirty="0" smtClean="0">
                <a:cs typeface="Times New Roman" panose="02020603050405020304" pitchFamily="18" charset="0"/>
              </a:rPr>
            </a:br>
            <a:r>
              <a:rPr lang="ru-RU" sz="2200" dirty="0" smtClean="0">
                <a:cs typeface="Times New Roman" panose="02020603050405020304" pitchFamily="18" charset="0"/>
              </a:rPr>
              <a:t>*Формирование </a:t>
            </a:r>
            <a:r>
              <a:rPr lang="ru-RU" sz="2200" dirty="0">
                <a:cs typeface="Times New Roman" panose="02020603050405020304" pitchFamily="18" charset="0"/>
              </a:rPr>
              <a:t>взаимоотношений внутри групп и между группами</a:t>
            </a:r>
            <a:br>
              <a:rPr lang="ru-RU" sz="2200" dirty="0">
                <a:cs typeface="Times New Roman" panose="02020603050405020304" pitchFamily="18" charset="0"/>
              </a:rPr>
            </a:br>
            <a:r>
              <a:rPr lang="ru-RU" sz="2200" dirty="0" smtClean="0">
                <a:cs typeface="Times New Roman" panose="02020603050405020304" pitchFamily="18" charset="0"/>
              </a:rPr>
              <a:t>*Развивать </a:t>
            </a:r>
            <a:r>
              <a:rPr lang="ru-RU" sz="2200" dirty="0">
                <a:cs typeface="Times New Roman" panose="02020603050405020304" pitchFamily="18" charset="0"/>
              </a:rPr>
              <a:t>способность к использованию элементов символизации для </a:t>
            </a:r>
            <a:r>
              <a:rPr lang="ru-RU" sz="2200" dirty="0" smtClean="0">
                <a:cs typeface="Times New Roman" panose="02020603050405020304" pitchFamily="18" charset="0"/>
              </a:rPr>
              <a:t>выражения своих </a:t>
            </a:r>
            <a:r>
              <a:rPr lang="ru-RU" sz="2200" dirty="0">
                <a:cs typeface="Times New Roman" panose="02020603050405020304" pitchFamily="18" charset="0"/>
              </a:rPr>
              <a:t>действий;</a:t>
            </a:r>
            <a:br>
              <a:rPr lang="ru-RU" sz="2200" dirty="0">
                <a:cs typeface="Times New Roman" panose="02020603050405020304" pitchFamily="18" charset="0"/>
              </a:rPr>
            </a:br>
            <a:r>
              <a:rPr lang="ru-RU" sz="2200" dirty="0" smtClean="0">
                <a:cs typeface="Times New Roman" panose="02020603050405020304" pitchFamily="18" charset="0"/>
              </a:rPr>
              <a:t>*Развивать </a:t>
            </a:r>
            <a:r>
              <a:rPr lang="ru-RU" sz="2200" dirty="0">
                <a:cs typeface="Times New Roman" panose="02020603050405020304" pitchFamily="18" charset="0"/>
              </a:rPr>
              <a:t>основы самоконтроля, взаимоконтроля и </a:t>
            </a:r>
            <a:r>
              <a:rPr lang="ru-RU" sz="2200" dirty="0" err="1">
                <a:cs typeface="Times New Roman" panose="02020603050405020304" pitchFamily="18" charset="0"/>
              </a:rPr>
              <a:t>взаимооценки</a:t>
            </a:r>
            <a:r>
              <a:rPr lang="ru-RU" sz="2200" dirty="0">
                <a:cs typeface="Times New Roman" panose="02020603050405020304" pitchFamily="18" charset="0"/>
              </a:rPr>
              <a:t> по результатам </a:t>
            </a:r>
            <a:r>
              <a:rPr lang="ru-RU" sz="2200" dirty="0" smtClean="0">
                <a:cs typeface="Times New Roman" panose="02020603050405020304" pitchFamily="18" charset="0"/>
              </a:rPr>
              <a:t>деятельности</a:t>
            </a:r>
            <a:br>
              <a:rPr lang="ru-RU" sz="2200" dirty="0" smtClean="0">
                <a:cs typeface="Times New Roman" panose="02020603050405020304" pitchFamily="18" charset="0"/>
              </a:rPr>
            </a:br>
            <a:r>
              <a:rPr lang="ru-RU" sz="2200" dirty="0">
                <a:cs typeface="Times New Roman" panose="02020603050405020304" pitchFamily="18" charset="0"/>
              </a:rPr>
              <a:t>*Способствовать педагогическому образованию родителей, делая это содержательно, разнообразно и неформально.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457200" y="260350"/>
            <a:ext cx="3251200" cy="586581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mtClean="0"/>
              <a:t>Цель – </a:t>
            </a:r>
            <a:r>
              <a:rPr lang="ru-RU" sz="2400" smtClean="0"/>
              <a:t>научить детей самостоятельно принимать и осознавать цель совместной деятельности, понимать, что предложенное задание быстрее, удобнее, эффективнее можно выполнить совместными усилиями.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Эффективность технологии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/>
              <a:t>Основой эффективного воспитания является развивающее взаимодействие взрослого с ребенком, в процессе которого создаются условия, стимулирующие становление детского субъектного </a:t>
            </a:r>
            <a:r>
              <a:rPr lang="ru-RU" sz="2800" dirty="0" smtClean="0"/>
              <a:t>опыта. Благодаря этой технологии формируется морально-нравственное воспитание, творческое </a:t>
            </a:r>
            <a:r>
              <a:rPr lang="ru-RU" sz="2800" dirty="0"/>
              <a:t>общение, взаимоуважение,  взаимное </a:t>
            </a:r>
            <a:r>
              <a:rPr lang="ru-RU" sz="2800" dirty="0" smtClean="0"/>
              <a:t>доверие, развивается способность планировать совместные действия применяя разнообразие речевых конструкций стимулирует </a:t>
            </a:r>
            <a:r>
              <a:rPr lang="ru-RU" sz="2800" dirty="0"/>
              <a:t>развитие организованности и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ответственности, </a:t>
            </a:r>
            <a:r>
              <a:rPr lang="ru-RU" sz="2800" dirty="0"/>
              <a:t>что благоприятно сказывается на интеллектуальном, нравственном развитии ребенка, на его психологической готовности к школе.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Последовательность решения задач</a:t>
            </a:r>
            <a:endParaRPr lang="ru-RU" dirty="0"/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smtClean="0"/>
              <a:t>Общий мотив</a:t>
            </a:r>
          </a:p>
          <a:p>
            <a:r>
              <a:rPr lang="ru-RU" sz="2800" smtClean="0"/>
              <a:t>Совместные действия</a:t>
            </a:r>
          </a:p>
          <a:p>
            <a:r>
              <a:rPr lang="ru-RU" sz="2800" smtClean="0"/>
              <a:t>Общий результат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Технология развития сотрудничества</a:t>
            </a:r>
            <a:endParaRPr lang="ru-RU" dirty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4284663" y="1598613"/>
            <a:ext cx="4699000" cy="4854575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mtClean="0"/>
              <a:t>1 этап: </a:t>
            </a:r>
            <a:r>
              <a:rPr lang="ru-RU" sz="2800" smtClean="0"/>
              <a:t>обогащение представлений о сверстнике как о партнере в атмосфере укрепления положительных эмоциональных контактов. Развитие отдельных умений для осуществления сотрудничества в совместной деятельности.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pic>
        <p:nvPicPr>
          <p:cNvPr id="19459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484313"/>
            <a:ext cx="40322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2 этап: Формы взаимодействия педагога с детьми</a:t>
            </a:r>
            <a:endParaRPr lang="ru-RU" sz="3200" dirty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Совместно-индивидуальная модель сотрудничества (общая цель → разделение на индивидуальную работу → общий результат)</a:t>
            </a:r>
          </a:p>
          <a:p>
            <a:r>
              <a:rPr lang="ru-RU" sz="2400" smtClean="0"/>
              <a:t>Совместно-последовательная модель сотрудничества (общая цель → последовательное выполнение действий детьми, когда результат действия становится предметом деятельности другого ребенка)</a:t>
            </a:r>
          </a:p>
          <a:p>
            <a:r>
              <a:rPr lang="ru-RU" sz="2400" smtClean="0"/>
              <a:t>Совместно-взаимодействущая модель сотрудничества (дети работают в парах/подгруппах → осуществляется взаимодействие между ними для общего результата)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Третий этап</a:t>
            </a:r>
            <a:endParaRPr lang="ru-RU" sz="3200" dirty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2000" smtClean="0"/>
              <a:t>Обогащение представлений о возможности самостоятельного выбора моделей сотрудничества.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2000" smtClean="0"/>
              <a:t>Дальнейшее развитие сотрудничества детей со сверстниками необходимо обеспечивать предоставлением широкой возможности для самостоятельного выбора детьми моделей сотрудничества, изолированного или комбинированного их применения в процессе  совместного решения  разнообразных образовательных задач на занятиях.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8824364</TotalTime>
  <Words>393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13</vt:i4>
      </vt:variant>
    </vt:vector>
  </HeadingPairs>
  <TitlesOfParts>
    <vt:vector size="27" baseType="lpstr">
      <vt:lpstr>Franklin Gothic Book</vt:lpstr>
      <vt:lpstr>Arial</vt:lpstr>
      <vt:lpstr>Franklin Gothic Medium</vt:lpstr>
      <vt:lpstr>Wingdings 2</vt:lpstr>
      <vt:lpstr>Calibri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навыков сотрудничества у старших дошкольников.</dc:title>
  <dc:creator>Фаня</dc:creator>
  <cp:lastModifiedBy>Елена</cp:lastModifiedBy>
  <cp:revision>52</cp:revision>
  <dcterms:created xsi:type="dcterms:W3CDTF">2018-10-11T07:50:53Z</dcterms:created>
  <dcterms:modified xsi:type="dcterms:W3CDTF">2023-09-19T10:59:55Z</dcterms:modified>
</cp:coreProperties>
</file>