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82" r:id="rId3"/>
    <p:sldId id="271" r:id="rId4"/>
    <p:sldId id="258" r:id="rId5"/>
    <p:sldId id="268" r:id="rId6"/>
    <p:sldId id="265" r:id="rId7"/>
    <p:sldId id="273" r:id="rId8"/>
    <p:sldId id="261" r:id="rId9"/>
    <p:sldId id="277" r:id="rId10"/>
    <p:sldId id="285" r:id="rId11"/>
    <p:sldId id="283" r:id="rId12"/>
    <p:sldId id="284" r:id="rId13"/>
    <p:sldId id="275" r:id="rId14"/>
    <p:sldId id="257" r:id="rId15"/>
    <p:sldId id="262" r:id="rId16"/>
    <p:sldId id="281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18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18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45ED-FA04-477E-82D6-992E34CB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1BC9F-6710-429B-90D8-BF1912FC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1846-92B3-4D2C-8718-3A5F535E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A3F8-74FE-4FA1-9957-585F3765C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7CE7-7232-428A-BA40-28C19B5C1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81B1-83EB-4147-BED5-7365829BA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7464-531B-4399-B774-3792E968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F33D-8806-458F-BAD1-0A7C0653B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0BD1-A1C1-4ED2-A5C2-CB398AE41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72CB-33BD-44B5-AF41-AF0AF4E30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D5E2-23B5-4D0A-BECC-18B818952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63DB-08BA-4777-A99E-530C28C80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07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07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07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08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08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08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08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8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8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8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8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49647A5-07EF-455C-AD82-EBAFD8839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7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liveinternet.ru/app/fotograf/index.php?s=photo_viewer&amp;ev=photo_view&amp;uid=4263169&amp;bid=4263169&amp;pid=1230094&amp;id=4335727&amp;mode=this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J:\&#1047;&#1072;&#1097;&#1080;&#1090;&#1072;%20&#1087;&#1088;&#1086;&#1077;&#1082;&#1090;&#1086;&#1074;\&#1087;&#1088;&#1086;&#1077;&#1082;&#1090;&#1099;%201%20&#1075;&#1088;&#1091;&#1087;&#1087;&#1099;%202%20&#1087;&#1086;&#1090;&#1086;&#1082;\&#1055;&#1088;&#1086;&#1077;&#1082;&#1090;%20%201-3\&#1089;&#1077;&#1084;&#1100;&#1103;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u="sng" dirty="0" smtClean="0"/>
              <a:t> Патриотическое воспитание дошкольников.</a:t>
            </a:r>
          </a:p>
        </p:txBody>
      </p:sp>
      <p:pic>
        <p:nvPicPr>
          <p:cNvPr id="4100" name="Picture 4" descr="флаг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3352800"/>
            <a:ext cx="41148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Знакомство с трудом взрослых и привлечение к труду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6" descr="DSCN32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599" y="1524000"/>
            <a:ext cx="4251845" cy="2438400"/>
          </a:xfrm>
        </p:spPr>
      </p:pic>
      <p:pic>
        <p:nvPicPr>
          <p:cNvPr id="7" name="Рисунок 6" descr="SDC125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" y="3429000"/>
            <a:ext cx="2590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Фото\SAM_01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4191000"/>
            <a:ext cx="3352800" cy="2596023"/>
          </a:xfrm>
          <a:prstGeom prst="rect">
            <a:avLst/>
          </a:prstGeom>
          <a:noFill/>
        </p:spPr>
      </p:pic>
      <p:pic>
        <p:nvPicPr>
          <p:cNvPr id="1027" name="Picture 3" descr="G:\Фото\SAM_019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9199" y="1447800"/>
            <a:ext cx="3664527" cy="268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:\Мои документы\Делопроизводство\Прочее\Иллюстрации\Картинки для компа\картинки\зима\225743-1400x1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85750"/>
            <a:ext cx="8186738" cy="6556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0" y="85725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Дети – будущее нашей Родины, им беречь и охранять ее просторы, ее красоты, ее богатства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Моя малая Родина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r="12941" b="29215"/>
          <a:stretch/>
        </p:blipFill>
        <p:spPr>
          <a:xfrm>
            <a:off x="2286000" y="1528482"/>
            <a:ext cx="4814047" cy="485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Государственная символика.</a:t>
            </a:r>
          </a:p>
        </p:txBody>
      </p:sp>
      <p:pic>
        <p:nvPicPr>
          <p:cNvPr id="5126" name="Picture 6" descr="000057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371600"/>
            <a:ext cx="26479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мам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371600"/>
            <a:ext cx="26558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5319933_fla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4343400"/>
            <a:ext cx="2667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 descr="http://img1.liveinternet.ru/images/foto/c/0/apps/4/335/4335727_00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9000" y="137160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46482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/>
              <a:t>РОССИЯ.</a:t>
            </a:r>
          </a:p>
          <a:p>
            <a:pPr algn="ctr">
              <a:spcBef>
                <a:spcPct val="50000"/>
              </a:spcBef>
            </a:pPr>
            <a:endParaRPr lang="ru-RU" sz="5400"/>
          </a:p>
        </p:txBody>
      </p:sp>
      <p:pic>
        <p:nvPicPr>
          <p:cNvPr id="17411" name="Picture 10" descr="19033_news_nga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19200"/>
            <a:ext cx="3810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019.radikal.ru/i618/1205/a4/101a6ca718f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1" y="4038600"/>
            <a:ext cx="3959630" cy="26170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8200" y="14478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 algn="ctr">
              <a:spcBef>
                <a:spcPct val="5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Знакомство с историческим прошлым России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vech_ogo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81400"/>
            <a:ext cx="42846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19459" name="Picture 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463"/>
            <a:ext cx="9161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9" y="260350"/>
            <a:ext cx="8549481" cy="6412111"/>
          </a:xfrm>
          <a:prstGeom prst="rect">
            <a:avLst/>
          </a:prstGeom>
        </p:spPr>
      </p:pic>
      <p:pic>
        <p:nvPicPr>
          <p:cNvPr id="20484" name="Picture 9" descr="ist101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ist101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Живут в России разные           У каждого народа</a:t>
            </a:r>
          </a:p>
          <a:p>
            <a:r>
              <a:rPr lang="ru-RU" b="1"/>
              <a:t>Народы с давних пор.              Язык свой и наряд.</a:t>
            </a:r>
          </a:p>
          <a:p>
            <a:r>
              <a:rPr lang="ru-RU" b="1"/>
              <a:t>Одним – тайга по нраву,          Один – черкеску носит,</a:t>
            </a:r>
          </a:p>
          <a:p>
            <a:r>
              <a:rPr lang="ru-RU" b="1"/>
              <a:t>Другим – степной простор.     Другой надел халат.</a:t>
            </a:r>
          </a:p>
          <a:p>
            <a:endParaRPr lang="ru-RU"/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russian fla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684213" y="6092825"/>
            <a:ext cx="7858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Нашим детям есть чем гордиться!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052" y="836712"/>
            <a:ext cx="6461384" cy="48320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«Любовь к родному краю, родной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культуре, родной речи начинается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малого – любви к своей семье, к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своему жилищу, к своему детскому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саду. Постепенно расширяясь, эта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любовь переходит в любовь к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родной стране, к ее истории,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прошлому и настоящему, ко всему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человечеству»</a:t>
            </a:r>
          </a:p>
          <a:p>
            <a:pPr algn="ctr"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Д.С Лихачев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09600" y="228600"/>
            <a:ext cx="8001000" cy="6172200"/>
          </a:xfrm>
        </p:spPr>
        <p:txBody>
          <a:bodyPr/>
          <a:lstStyle/>
          <a:p>
            <a:r>
              <a:rPr lang="ru-RU" sz="2800" b="1" dirty="0" smtClean="0"/>
              <a:t>Патриотизм как цель и результат патриотического воспитания молодёжи - это проявление любви к Родине, отчизне, отечеству.</a:t>
            </a:r>
            <a:r>
              <a:rPr lang="ru-RU" sz="2800" b="1" smtClean="0"/>
              <a:t>        </a:t>
            </a:r>
            <a:r>
              <a:rPr lang="ru-RU" sz="2800" i="1" smtClean="0"/>
              <a:t>Владимир </a:t>
            </a:r>
            <a:r>
              <a:rPr lang="ru-RU" sz="2800" i="1" dirty="0" smtClean="0"/>
              <a:t>Даль. </a:t>
            </a:r>
          </a:p>
          <a:p>
            <a:endParaRPr lang="ru-RU" sz="2800" dirty="0" smtClean="0"/>
          </a:p>
          <a:p>
            <a:pPr algn="just"/>
            <a:r>
              <a:rPr lang="ru-RU" dirty="0" smtClean="0"/>
              <a:t>       </a:t>
            </a:r>
            <a:r>
              <a:rPr lang="ru-RU" sz="2800" b="1" dirty="0" smtClean="0"/>
              <a:t>Патриотизм живой, деятельный именно и отличается тем, что он исключает всякую международную вражду, и человек, одушевлённый таким патриотизмом, готов трудиться для всего человечества, если только может быть ему полезен. </a:t>
            </a:r>
            <a:r>
              <a:rPr lang="ru-RU" sz="2800" i="1" dirty="0" smtClean="0"/>
              <a:t>Николай Александрович Добролюбов.</a:t>
            </a:r>
            <a:r>
              <a:rPr lang="ru-RU" sz="2800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В  проекте «Национальной доктрины  образования в Российской Федерации»:  «Система образования призвана обеспечить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r>
              <a:rPr lang="ru-RU" dirty="0" smtClean="0"/>
              <a:t>» воспитание патриотов России, граждан правового демократического, социального государства, уважающих права и свободу личности, обладающих высокой нравственностью, историческую преемственность поколений, сохранение, распространение и развитие национальной культуры.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-15964" y="19050"/>
            <a:ext cx="9150439" cy="68389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Блок-схема: перфолента 3"/>
          <p:cNvSpPr/>
          <p:nvPr/>
        </p:nvSpPr>
        <p:spPr>
          <a:xfrm>
            <a:off x="176213" y="1341438"/>
            <a:ext cx="2089150" cy="3335337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11413" y="304800"/>
            <a:ext cx="6408737" cy="990600"/>
          </a:xfrm>
          <a:prstGeom prst="flowChartPunchedTap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стремление к познанию культурных традиций через творческую, познавательно-исследовательскую деятельность;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439988" y="1066800"/>
            <a:ext cx="6380162" cy="990600"/>
          </a:xfrm>
          <a:prstGeom prst="flowChartPunchedTap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уважительное отношение к наследиям других народов; </a:t>
            </a:r>
            <a:endParaRPr lang="ru-RU" altLang="ru-RU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11413" y="1828800"/>
            <a:ext cx="6408737" cy="990600"/>
          </a:xfrm>
          <a:prstGeom prst="flowChartPunchedTap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патриотизм, уважение к культурному прошлому России; 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2397125" y="2590800"/>
            <a:ext cx="6459538" cy="1066800"/>
          </a:xfrm>
          <a:prstGeom prst="flowChartPunchedTap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гражданско-патриотические чувства через изучение государственной символики России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2411413" y="3352800"/>
            <a:ext cx="6459537" cy="12192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чувство любви к родному краю, своей малой родине на основе приобщения к родной природе, культуре и традициям; </a:t>
            </a:r>
            <a:endParaRPr lang="ru-RU" alt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2422525" y="4343400"/>
            <a:ext cx="6434138" cy="762000"/>
          </a:xfrm>
          <a:prstGeom prst="flowChartPunchedTape">
            <a:avLst/>
          </a:prstGeom>
          <a:solidFill>
            <a:srgbClr val="7C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России как о родной стране; воспитывать любовь к Родине</a:t>
            </a:r>
            <a:endParaRPr lang="ru-RU" alt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2439988" y="4876800"/>
            <a:ext cx="6434137" cy="1295400"/>
          </a:xfrm>
          <a:prstGeom prst="flowChartPunchedTap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Стимулировать детскую активность через национальные подвижные игры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Система и последовательность работы по нравственно-патриотическому воспитанию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063" y="1571625"/>
            <a:ext cx="1946275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2428875" y="2143125"/>
            <a:ext cx="857250" cy="15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4" idx="3"/>
            <a:endCxn id="25" idx="1"/>
          </p:cNvCxnSpPr>
          <p:nvPr/>
        </p:nvCxnSpPr>
        <p:spPr>
          <a:xfrm>
            <a:off x="5370513" y="2208213"/>
            <a:ext cx="954087" cy="15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5" idx="2"/>
            <a:endCxn id="37" idx="0"/>
          </p:cNvCxnSpPr>
          <p:nvPr/>
        </p:nvCxnSpPr>
        <p:spPr>
          <a:xfrm rot="16200000" flipH="1">
            <a:off x="6878638" y="3260725"/>
            <a:ext cx="900112" cy="793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352800" y="1600200"/>
            <a:ext cx="2017713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24600" y="1600200"/>
            <a:ext cx="2000250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Родная улица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57938" y="3714750"/>
            <a:ext cx="1947862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город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86125" y="3714750"/>
            <a:ext cx="2160588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Страна, столица, символика</a:t>
            </a:r>
          </a:p>
        </p:txBody>
      </p:sp>
      <p:cxnSp>
        <p:nvCxnSpPr>
          <p:cNvPr id="49" name="Прямая со стрелкой 48"/>
          <p:cNvCxnSpPr>
            <a:stCxn id="41" idx="1"/>
            <a:endCxn id="51" idx="3"/>
          </p:cNvCxnSpPr>
          <p:nvPr/>
        </p:nvCxnSpPr>
        <p:spPr>
          <a:xfrm rot="10800000">
            <a:off x="2517775" y="4322763"/>
            <a:ext cx="768350" cy="15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500063" y="3714750"/>
            <a:ext cx="2017712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и обязанности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438400" y="2286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4" idx="3"/>
            <a:endCxn id="25" idx="1"/>
          </p:cNvCxnSpPr>
          <p:nvPr/>
        </p:nvCxnSpPr>
        <p:spPr>
          <a:xfrm>
            <a:off x="5370513" y="2208213"/>
            <a:ext cx="9540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5" idx="2"/>
            <a:endCxn id="37" idx="0"/>
          </p:cNvCxnSpPr>
          <p:nvPr/>
        </p:nvCxnSpPr>
        <p:spPr>
          <a:xfrm rot="16200000" flipH="1">
            <a:off x="6878638" y="3260725"/>
            <a:ext cx="900112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7" idx="1"/>
            <a:endCxn id="41" idx="3"/>
          </p:cNvCxnSpPr>
          <p:nvPr/>
        </p:nvCxnSpPr>
        <p:spPr>
          <a:xfrm rot="10800000">
            <a:off x="5446713" y="4322763"/>
            <a:ext cx="9112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1" idx="1"/>
            <a:endCxn id="51" idx="3"/>
          </p:cNvCxnSpPr>
          <p:nvPr/>
        </p:nvCxnSpPr>
        <p:spPr>
          <a:xfrm rot="10800000">
            <a:off x="2517775" y="4322763"/>
            <a:ext cx="7683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2438400" y="1981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410200" y="1981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162800" y="28194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5410200" y="41148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2362200" y="41148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206500" y="349250"/>
            <a:ext cx="7239000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lIns="45720" tIns="0" rIns="45720" bIns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3600" b="1" kern="10" cap="all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Franklin Gothic Medium Cond"/>
                <a:ea typeface="+mj-ea"/>
                <a:cs typeface="+mj-cs"/>
              </a:rPr>
              <a:t>Моя семья,</a:t>
            </a:r>
          </a:p>
          <a:p>
            <a:pPr algn="ctr" eaLnBrk="0" hangingPunct="0">
              <a:defRPr/>
            </a:pPr>
            <a:r>
              <a:rPr lang="ru-RU" sz="3600" b="1" kern="10" cap="all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Franklin Gothic Medium Cond"/>
                <a:ea typeface="+mj-ea"/>
                <a:cs typeface="+mj-cs"/>
              </a:rPr>
              <a:t>   как часть  РОССИИ</a:t>
            </a:r>
          </a:p>
        </p:txBody>
      </p:sp>
      <p:pic>
        <p:nvPicPr>
          <p:cNvPr id="9219" name="Picture 8" descr="K:\картинки\семья3.bmp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1628775"/>
            <a:ext cx="496887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724525" y="2133600"/>
            <a:ext cx="30241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Семья – поистине высокое творенье.</a:t>
            </a:r>
          </a:p>
          <a:p>
            <a:endParaRPr lang="ru-RU" sz="2000" b="1"/>
          </a:p>
          <a:p>
            <a:r>
              <a:rPr lang="ru-RU" sz="2000" b="1"/>
              <a:t>Она заслон </a:t>
            </a:r>
          </a:p>
          <a:p>
            <a:r>
              <a:rPr lang="ru-RU" sz="2000" b="1"/>
              <a:t>надёжный и причал.</a:t>
            </a:r>
          </a:p>
          <a:p>
            <a:endParaRPr lang="ru-RU" sz="2000" b="1"/>
          </a:p>
          <a:p>
            <a:r>
              <a:rPr lang="ru-RU" sz="2000" b="1"/>
              <a:t>Она даёт</a:t>
            </a:r>
          </a:p>
          <a:p>
            <a:r>
              <a:rPr lang="ru-RU" sz="2000" b="1"/>
              <a:t>призванье и рожденье.</a:t>
            </a:r>
          </a:p>
          <a:p>
            <a:endParaRPr lang="ru-RU" sz="2000" b="1"/>
          </a:p>
          <a:p>
            <a:r>
              <a:rPr lang="ru-RU" sz="2000" b="1"/>
              <a:t>Семья для всех – основа всех начал.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9464811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1400" y="32766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1234366109_posuda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51054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4481991799548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72200" y="3276600"/>
            <a:ext cx="24384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d1vmr8y45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" y="3276601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img_260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53000" y="5086350"/>
            <a:ext cx="2362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457200" y="3048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Знакомство с народно-прикладным искусством, литературой, устно- народным творчеством, играми</a:t>
            </a:r>
          </a:p>
        </p:txBody>
      </p:sp>
      <p:pic>
        <p:nvPicPr>
          <p:cNvPr id="10250" name="Рисунок 2" descr="scanimg53.bmp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72200" y="1143000"/>
            <a:ext cx="2341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43eec2cdddf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3400" y="1066800"/>
            <a:ext cx="2486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[3]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00400" y="1066800"/>
            <a:ext cx="264320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57188" y="142875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Духовные и культурные традиции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88988"/>
            <a:ext cx="8143875" cy="610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553</TotalTime>
  <Words>377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Круги</vt:lpstr>
      <vt:lpstr> Патриотическое воспитание дошкольников.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и последовательность работы по нравственно-патриотическому воспитанию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с трудом взрослых и привлечение к труду</vt:lpstr>
      <vt:lpstr>Моя малая Родина</vt:lpstr>
      <vt:lpstr>Моя малая Родина</vt:lpstr>
      <vt:lpstr>Государственная символика.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виктор томашкевич</cp:lastModifiedBy>
  <cp:revision>53</cp:revision>
  <cp:lastPrinted>1601-01-01T00:00:00Z</cp:lastPrinted>
  <dcterms:created xsi:type="dcterms:W3CDTF">1601-01-01T00:00:00Z</dcterms:created>
  <dcterms:modified xsi:type="dcterms:W3CDTF">2023-08-13T12:23:13Z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