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426" y="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70C0"/>
                </a:solidFill>
              </a:rPr>
              <a:t>4 октября – День Гражданской обороны России</a:t>
            </a:r>
          </a:p>
        </p:txBody>
      </p:sp>
      <p:pic>
        <p:nvPicPr>
          <p:cNvPr id="14338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3188"/>
            <a:ext cx="12144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8"/>
          <p:cNvSpPr>
            <a:spLocks noChangeArrowheads="1"/>
          </p:cNvSpPr>
          <p:nvPr/>
        </p:nvSpPr>
        <p:spPr bwMode="auto">
          <a:xfrm>
            <a:off x="214313" y="1357313"/>
            <a:ext cx="8715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Гражданская оборона  - </a:t>
            </a:r>
            <a:r>
              <a:rPr lang="ru-RU" dirty="0">
                <a:latin typeface="Calibri" pitchFamily="34" charset="0"/>
              </a:rPr>
              <a:t>это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alibri" pitchFamily="34" charset="0"/>
              </a:rPr>
              <a:t>система мер</a:t>
            </a:r>
            <a:r>
              <a:rPr lang="ru-RU" sz="2000" dirty="0">
                <a:latin typeface="Calibri" pitchFamily="34" charset="0"/>
              </a:rPr>
              <a:t>, направленных  </a:t>
            </a:r>
            <a:r>
              <a:rPr lang="ru-RU" sz="2000" dirty="0">
                <a:solidFill>
                  <a:srgbClr val="0070C0"/>
                </a:solidFill>
                <a:latin typeface="Calibri" pitchFamily="34" charset="0"/>
              </a:rPr>
              <a:t>на подготовку </a:t>
            </a:r>
            <a:r>
              <a:rPr lang="ru-RU" dirty="0">
                <a:latin typeface="Calibri" pitchFamily="34" charset="0"/>
              </a:rPr>
              <a:t>к защите и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защиту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населения</a:t>
            </a:r>
            <a:r>
              <a:rPr lang="ru-RU" dirty="0">
                <a:latin typeface="Calibri" pitchFamily="34" charset="0"/>
              </a:rPr>
              <a:t>, материальных и культурных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ценностей </a:t>
            </a:r>
            <a:r>
              <a:rPr lang="ru-RU" dirty="0">
                <a:latin typeface="Calibri" pitchFamily="34" charset="0"/>
              </a:rPr>
              <a:t>на территории Российской Федерации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от опасностей, </a:t>
            </a:r>
            <a:r>
              <a:rPr lang="ru-RU" dirty="0">
                <a:latin typeface="Calibri" pitchFamily="34" charset="0"/>
              </a:rPr>
              <a:t>возникающих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во время военных действий.</a:t>
            </a:r>
          </a:p>
          <a:p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Создана </a:t>
            </a:r>
            <a:r>
              <a:rPr lang="ru-RU" dirty="0">
                <a:latin typeface="Calibri" pitchFamily="34" charset="0"/>
              </a:rPr>
              <a:t>она была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4 октября 1932 года </a:t>
            </a:r>
            <a:r>
              <a:rPr lang="ru-RU" dirty="0">
                <a:latin typeface="Calibri" pitchFamily="34" charset="0"/>
              </a:rPr>
              <a:t>и называлась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общесоюзная система противопожарной обороны, </a:t>
            </a:r>
            <a:r>
              <a:rPr lang="ru-RU" dirty="0">
                <a:latin typeface="Calibri" pitchFamily="34" charset="0"/>
              </a:rPr>
              <a:t>а в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1961</a:t>
            </a:r>
            <a:r>
              <a:rPr lang="ru-RU" dirty="0">
                <a:latin typeface="Calibri" pitchFamily="34" charset="0"/>
              </a:rPr>
              <a:t> году была переименована в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гражданскую оборону</a:t>
            </a:r>
            <a:r>
              <a:rPr lang="ru-RU" dirty="0">
                <a:latin typeface="Calibri" pitchFamily="34" charset="0"/>
              </a:rPr>
              <a:t>. </a:t>
            </a:r>
          </a:p>
          <a:p>
            <a:r>
              <a:rPr lang="ru-RU" dirty="0">
                <a:latin typeface="Calibri" pitchFamily="34" charset="0"/>
              </a:rPr>
              <a:t>В настоящее время это отлаженная и эффективно работающая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система, </a:t>
            </a:r>
            <a:r>
              <a:rPr lang="ru-RU" dirty="0">
                <a:latin typeface="Calibri" pitchFamily="34" charset="0"/>
              </a:rPr>
              <a:t>оказывающая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экстренную помощь при </a:t>
            </a:r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форс-мажорных ситуациях </a:t>
            </a:r>
            <a:r>
              <a:rPr lang="ru-RU" dirty="0">
                <a:latin typeface="Calibri" pitchFamily="34" charset="0"/>
              </a:rPr>
              <a:t>не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только в нашей стране, но и за рубежом. В ее состав входят </a:t>
            </a:r>
            <a:r>
              <a:rPr lang="ru-RU" b="1" dirty="0">
                <a:latin typeface="Calibri" pitchFamily="34" charset="0"/>
              </a:rPr>
              <a:t>противопожарная служба, войска гражданской обороны, авиация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b="1" dirty="0">
                <a:latin typeface="Calibri" pitchFamily="34" charset="0"/>
              </a:rPr>
              <a:t>поисково-спасательные подразделения</a:t>
            </a:r>
            <a:r>
              <a:rPr lang="ru-RU" dirty="0">
                <a:latin typeface="Calibri" pitchFamily="34" charset="0"/>
              </a:rPr>
              <a:t>, работающие в круглосуточном режиме реагирования на чрезвычайные происшествия. </a:t>
            </a:r>
          </a:p>
        </p:txBody>
      </p:sp>
      <p:pic>
        <p:nvPicPr>
          <p:cNvPr id="14340" name="Picture 2" descr="C:\Documents and Settings\Оксана\Мои документы\ОКСАНА 2012-13\Воспит работа 2012-13 4 кл\МЧС\самолёт МЧ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643438"/>
            <a:ext cx="29575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Documents and Settings\Оксана\Мои документы\ОКСАНА 2012-13\Воспит работа 2012-13 4 кл\МЧС\техника МЧ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4714875"/>
            <a:ext cx="3024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/upload/M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4643438"/>
            <a:ext cx="178593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71491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  <a:gradFill>
            <a:gsLst>
              <a:gs pos="8000">
                <a:srgbClr val="5E9EFF"/>
              </a:gs>
              <a:gs pos="45000">
                <a:srgbClr val="85C2FF"/>
              </a:gs>
              <a:gs pos="72000">
                <a:srgbClr val="92D050"/>
              </a:gs>
              <a:gs pos="97000">
                <a:srgbClr val="FFEBFA"/>
              </a:gs>
            </a:gsLst>
            <a:path path="circle">
              <a:fillToRect l="100000" b="100000"/>
            </a:path>
          </a:gradFill>
        </p:spPr>
        <p:txBody>
          <a:bodyPr>
            <a:normAutofit fontScale="90000"/>
          </a:bodyPr>
          <a:lstStyle/>
          <a:p>
            <a:pPr lvl="0" defTabSz="449263" fontAlgn="base">
              <a:lnSpc>
                <a:spcPct val="85000"/>
              </a:lnSpc>
              <a:spcBef>
                <a:spcPts val="105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МЧС</a:t>
            </a:r>
            <a:r>
              <a:rPr lang="ru-RU" sz="28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Основной </a:t>
            </a:r>
            <a:r>
              <a:rPr lang="ru-RU" sz="28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символ МЧС России – </a:t>
            </a:r>
            <a:br>
              <a:rPr lang="ru-RU" sz="28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Белая Звезда Надежды и Спасения</a:t>
            </a:r>
            <a:r>
              <a:rPr lang="ru-RU" sz="28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28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(на её базе разработана эмблема МЧС России) </a:t>
            </a:r>
            <a:br>
              <a:rPr lang="ru-RU" sz="2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30243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7586663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70C0"/>
                </a:solidFill>
              </a:rPr>
              <a:t>4 октября – День Гражданской обороны России</a:t>
            </a:r>
          </a:p>
        </p:txBody>
      </p:sp>
      <p:pic>
        <p:nvPicPr>
          <p:cNvPr id="34818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3188"/>
            <a:ext cx="12144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Содержимое 2"/>
          <p:cNvSpPr txBox="1">
            <a:spLocks/>
          </p:cNvSpPr>
          <p:nvPr/>
        </p:nvSpPr>
        <p:spPr bwMode="auto">
          <a:xfrm>
            <a:off x="214313" y="3429000"/>
            <a:ext cx="4857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34820" name="Содержимое 2"/>
          <p:cNvSpPr txBox="1">
            <a:spLocks/>
          </p:cNvSpPr>
          <p:nvPr/>
        </p:nvSpPr>
        <p:spPr bwMode="auto">
          <a:xfrm>
            <a:off x="214313" y="4643438"/>
            <a:ext cx="8572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ctr"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latin typeface="Calibri" pitchFamily="34" charset="0"/>
              </a:rPr>
              <a:t>Каждый из вас должен </a:t>
            </a:r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помнить о своей безопасности,</a:t>
            </a:r>
            <a:r>
              <a:rPr lang="ru-RU" sz="2800" b="1" i="1">
                <a:latin typeface="Calibri" pitchFamily="34" charset="0"/>
              </a:rPr>
              <a:t>  и уметь уберечь себя и близких от беды в любой жизненной  ситуации.</a:t>
            </a:r>
          </a:p>
          <a:p>
            <a:pPr marL="342900">
              <a:spcBef>
                <a:spcPct val="20000"/>
              </a:spcBef>
              <a:buFont typeface="Arial" charset="0"/>
              <a:buNone/>
            </a:pPr>
            <a:endParaRPr lang="ru-RU" sz="3200" i="1">
              <a:latin typeface="Calibri" pitchFamily="34" charset="0"/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1428750"/>
            <a:ext cx="535781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670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gradFill>
            <a:gsLst>
              <a:gs pos="8000">
                <a:srgbClr val="5E9EFF"/>
              </a:gs>
              <a:gs pos="45000">
                <a:srgbClr val="85C2FF"/>
              </a:gs>
              <a:gs pos="72000">
                <a:srgbClr val="92D050"/>
              </a:gs>
              <a:gs pos="97000">
                <a:srgbClr val="FFEBFA"/>
              </a:gs>
            </a:gsLst>
            <a:path path="circle">
              <a:fillToRect l="100000" b="100000"/>
            </a:path>
          </a:gradFill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smtClean="0"/>
              <a:t>состав ГО входит </a:t>
            </a:r>
            <a:r>
              <a:rPr lang="ru-RU" b="1" dirty="0"/>
              <a:t>противопожарная служба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299" y="1916832"/>
            <a:ext cx="1944216" cy="174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51216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968552" cy="16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39377"/>
            <a:ext cx="49685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861047"/>
            <a:ext cx="3168351" cy="241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8000">
                <a:srgbClr val="5E9EFF"/>
              </a:gs>
              <a:gs pos="45000">
                <a:srgbClr val="85C2FF"/>
              </a:gs>
              <a:gs pos="72000">
                <a:srgbClr val="92D050"/>
              </a:gs>
              <a:gs pos="97000">
                <a:srgbClr val="FFEBFA"/>
              </a:gs>
            </a:gsLst>
            <a:path path="circle">
              <a:fillToRect l="100000" b="100000"/>
            </a:path>
          </a:gradFill>
        </p:spPr>
        <p:txBody>
          <a:bodyPr>
            <a:normAutofit/>
          </a:bodyPr>
          <a:lstStyle/>
          <a:p>
            <a:r>
              <a:rPr lang="ru-RU" b="1" dirty="0" smtClean="0"/>
              <a:t>Войска гражданской </a:t>
            </a:r>
            <a:r>
              <a:rPr lang="ru-RU" b="1" dirty="0"/>
              <a:t>обороны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95738"/>
            <a:ext cx="27363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48791"/>
            <a:ext cx="2736304" cy="199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648792"/>
            <a:ext cx="2880320" cy="185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576" y="1844824"/>
            <a:ext cx="192552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995738"/>
            <a:ext cx="288032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3" y="4149079"/>
            <a:ext cx="2160239" cy="17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8000">
                <a:srgbClr val="5E9EFF"/>
              </a:gs>
              <a:gs pos="45000">
                <a:srgbClr val="85C2FF"/>
              </a:gs>
              <a:gs pos="72000">
                <a:srgbClr val="92D050"/>
              </a:gs>
              <a:gs pos="97000">
                <a:srgbClr val="FFEBFA"/>
              </a:gs>
            </a:gsLst>
            <a:path path="circle">
              <a:fillToRect l="100000" b="100000"/>
            </a:path>
          </a:gradFill>
        </p:spPr>
        <p:txBody>
          <a:bodyPr/>
          <a:lstStyle/>
          <a:p>
            <a:pPr algn="l"/>
            <a:r>
              <a:rPr lang="ru-RU" dirty="0" smtClean="0"/>
              <a:t>                     Авиация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484785"/>
            <a:ext cx="38884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94445"/>
            <a:ext cx="3960440" cy="236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170801"/>
            <a:ext cx="3888432" cy="235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70801"/>
            <a:ext cx="3960440" cy="235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8000">
                <a:srgbClr val="5E9EFF"/>
              </a:gs>
              <a:gs pos="45000">
                <a:srgbClr val="85C2FF"/>
              </a:gs>
              <a:gs pos="72000">
                <a:srgbClr val="92D050"/>
              </a:gs>
              <a:gs pos="97000">
                <a:srgbClr val="FFEBFA"/>
              </a:gs>
            </a:gsLst>
            <a:path path="circle">
              <a:fillToRect l="100000" b="100000"/>
            </a:path>
          </a:gradFill>
        </p:spPr>
        <p:txBody>
          <a:bodyPr>
            <a:normAutofit fontScale="90000"/>
          </a:bodyPr>
          <a:lstStyle/>
          <a:p>
            <a:r>
              <a:rPr lang="ru-RU" b="1" dirty="0" smtClean="0"/>
              <a:t>Поисково-спасательные </a:t>
            </a:r>
            <a:r>
              <a:rPr lang="ru-RU" b="1" dirty="0"/>
              <a:t>подразделения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884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3"/>
            <a:ext cx="40324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59" y="4077072"/>
            <a:ext cx="38852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971" y="4077073"/>
            <a:ext cx="40511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9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41148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Гражданская оборона </a:t>
            </a:r>
            <a:r>
              <a:rPr lang="ru-RU" b="1" dirty="0" smtClean="0">
                <a:solidFill>
                  <a:srgbClr val="0070C0"/>
                </a:solidFill>
              </a:rPr>
              <a:t>(ГО) </a:t>
            </a:r>
            <a:r>
              <a:rPr lang="ru-RU" dirty="0" smtClean="0"/>
              <a:t>является одной из важнейших функций государства.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ГО</a:t>
            </a:r>
            <a:r>
              <a:rPr lang="ru-RU" dirty="0" smtClean="0"/>
              <a:t> обеспечивает </a:t>
            </a:r>
            <a:r>
              <a:rPr lang="ru-RU" b="1" dirty="0" smtClean="0">
                <a:solidFill>
                  <a:srgbClr val="FF0000"/>
                </a:solidFill>
              </a:rPr>
              <a:t>оборонное строительство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безопасность населения </a:t>
            </a:r>
            <a:r>
              <a:rPr lang="ru-RU" dirty="0" smtClean="0"/>
              <a:t>страны.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404664"/>
            <a:ext cx="4486388" cy="300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501008"/>
            <a:ext cx="4486388" cy="29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23756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70C0"/>
                </a:solidFill>
              </a:rPr>
              <a:t>4 октября – День Гражданской обороны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3714750" cy="5072062"/>
          </a:xfrm>
        </p:spPr>
        <p:txBody>
          <a:bodyPr rtlCol="0">
            <a:normAutofit fontScale="85000" lnSpcReduction="10000"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Подразделения противовоздушной обороны во время Великой Отечественной войны </a:t>
            </a:r>
            <a:r>
              <a:rPr lang="ru-RU" b="1" dirty="0" smtClean="0">
                <a:solidFill>
                  <a:srgbClr val="0070C0"/>
                </a:solidFill>
              </a:rPr>
              <a:t>обезвредили</a:t>
            </a:r>
            <a:r>
              <a:rPr lang="ru-RU" b="1" dirty="0" smtClean="0"/>
              <a:t> </a:t>
            </a: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40 тысяч </a:t>
            </a:r>
            <a:r>
              <a:rPr lang="ru-RU" dirty="0" smtClean="0"/>
              <a:t>зажигательных </a:t>
            </a:r>
            <a:r>
              <a:rPr lang="ru-RU" b="1" dirty="0" smtClean="0">
                <a:solidFill>
                  <a:srgbClr val="0070C0"/>
                </a:solidFill>
              </a:rPr>
              <a:t>бомб</a:t>
            </a:r>
            <a:r>
              <a:rPr lang="ru-RU" dirty="0" smtClean="0"/>
              <a:t>, потушили </a:t>
            </a:r>
            <a:r>
              <a:rPr lang="ru-RU" b="1" dirty="0" smtClean="0">
                <a:solidFill>
                  <a:srgbClr val="0070C0"/>
                </a:solidFill>
              </a:rPr>
              <a:t>2700 пожаров</a:t>
            </a:r>
            <a:r>
              <a:rPr lang="ru-RU" dirty="0" smtClean="0"/>
              <a:t>, ликвидировали </a:t>
            </a: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3 тысячи крупных аварий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1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3188"/>
            <a:ext cx="12144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5716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000500"/>
            <a:ext cx="32702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67825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70C0"/>
                </a:solidFill>
              </a:rPr>
              <a:t>4 октября – День Гражданской обороны России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3714750" cy="5072062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ru-RU" smtClean="0"/>
              <a:t>В те годы впервые была организована </a:t>
            </a:r>
            <a:r>
              <a:rPr lang="ru-RU" b="1" smtClean="0">
                <a:solidFill>
                  <a:srgbClr val="0070C0"/>
                </a:solidFill>
              </a:rPr>
              <a:t>система</a:t>
            </a:r>
            <a:r>
              <a:rPr lang="ru-RU" smtClean="0"/>
              <a:t> </a:t>
            </a:r>
            <a:r>
              <a:rPr lang="ru-RU" b="1" smtClean="0">
                <a:solidFill>
                  <a:srgbClr val="0070C0"/>
                </a:solidFill>
              </a:rPr>
              <a:t>защиты населения</a:t>
            </a:r>
            <a:r>
              <a:rPr lang="ru-RU" smtClean="0"/>
              <a:t>, которая </a:t>
            </a:r>
            <a:r>
              <a:rPr lang="ru-RU" b="1" smtClean="0">
                <a:solidFill>
                  <a:srgbClr val="0070C0"/>
                </a:solidFill>
              </a:rPr>
              <a:t>сохранила жизни </a:t>
            </a:r>
            <a:r>
              <a:rPr lang="ru-RU" smtClean="0"/>
              <a:t>тысячам мирных граждан.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8435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3188"/>
            <a:ext cx="12144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428750"/>
            <a:ext cx="350043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000500"/>
            <a:ext cx="393223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3964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70C0"/>
                </a:solidFill>
              </a:rPr>
              <a:t>4 октября – День Гражданской обороны России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3714750" cy="5072062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ru-RU" sz="2800" smtClean="0"/>
              <a:t>Сегодня войска </a:t>
            </a:r>
            <a:r>
              <a:rPr lang="ru-RU" sz="2800" b="1" smtClean="0">
                <a:solidFill>
                  <a:srgbClr val="0070C0"/>
                </a:solidFill>
              </a:rPr>
              <a:t>ГО</a:t>
            </a:r>
            <a:r>
              <a:rPr lang="ru-RU" sz="2800" smtClean="0"/>
              <a:t> входят с состав Министерства РФ по делам гражданской обороны, чрезвычайным ситуациям и ликвидации последствий стихийных бедствий </a:t>
            </a:r>
          </a:p>
          <a:p>
            <a:pPr indent="0">
              <a:buFont typeface="Arial" charset="0"/>
              <a:buNone/>
            </a:pPr>
            <a:r>
              <a:rPr lang="ru-RU" sz="2800" smtClean="0"/>
              <a:t>(</a:t>
            </a:r>
            <a:r>
              <a:rPr lang="ru-RU" sz="2800" b="1" smtClean="0">
                <a:solidFill>
                  <a:srgbClr val="0070C0"/>
                </a:solidFill>
              </a:rPr>
              <a:t>МЧС России</a:t>
            </a:r>
            <a:r>
              <a:rPr lang="ru-RU" sz="2800" smtClean="0"/>
              <a:t>).</a:t>
            </a:r>
          </a:p>
        </p:txBody>
      </p:sp>
      <p:pic>
        <p:nvPicPr>
          <p:cNvPr id="19459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3188"/>
            <a:ext cx="12144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Documents and Settings\Оксана\Мои документы\ОКСАНА 2012-13\Воспит работа 2012-13 4 кл\МЧС\ГО на ж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35768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3071813"/>
            <a:ext cx="26431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4287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8422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267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4 октября – День Гражданской обороны России</vt:lpstr>
      <vt:lpstr>В состав ГО входит противопожарная служба</vt:lpstr>
      <vt:lpstr>Войска гражданской обороны</vt:lpstr>
      <vt:lpstr>                     Авиация</vt:lpstr>
      <vt:lpstr>Поисково-спасательные подразделения</vt:lpstr>
      <vt:lpstr>Презентация PowerPoint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МЧС  Основной символ МЧС России –  Белая Звезда Надежды и Спасения  (на её базе разработана эмблема МЧС России)  </vt:lpstr>
      <vt:lpstr>4 октября – День Гражданской обороны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октября – День Гражданской обороны России</dc:title>
  <dc:creator>татьяна</dc:creator>
  <cp:lastModifiedBy>user</cp:lastModifiedBy>
  <cp:revision>7</cp:revision>
  <dcterms:created xsi:type="dcterms:W3CDTF">2018-10-01T17:17:55Z</dcterms:created>
  <dcterms:modified xsi:type="dcterms:W3CDTF">2022-09-29T06:02:42Z</dcterms:modified>
</cp:coreProperties>
</file>