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5"/>
  </p:notesMasterIdLst>
  <p:sldIdLst>
    <p:sldId id="278" r:id="rId2"/>
    <p:sldId id="267" r:id="rId3"/>
    <p:sldId id="258" r:id="rId4"/>
    <p:sldId id="268" r:id="rId5"/>
    <p:sldId id="269" r:id="rId6"/>
    <p:sldId id="273" r:id="rId7"/>
    <p:sldId id="270" r:id="rId8"/>
    <p:sldId id="271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8" autoAdjust="0"/>
    <p:restoredTop sz="86420" autoAdjust="0"/>
  </p:normalViewPr>
  <p:slideViewPr>
    <p:cSldViewPr>
      <p:cViewPr>
        <p:scale>
          <a:sx n="46" d="100"/>
          <a:sy n="46" d="100"/>
        </p:scale>
        <p:origin x="-2166" y="-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4E13-1D47-46EA-A555-6234A6937D83}" type="datetimeFigureOut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5BA3-434E-4BAD-9DC2-72A6208A90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9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BF84-EA80-4493-BF31-D495B2D855D8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C867-AE04-4369-915E-4E458BA05719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FEF8-76D9-4018-AEB3-5C22E23A72E8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7F5A-DF83-47AE-B90A-74E449D9D096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FA54-6078-4500-8FD6-72029AB97D71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905F-2DA3-4047-AC8A-E0246521B429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EE34-6B3E-420A-B687-42E889D793C3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BED-F045-4F2E-AD42-3E8EE3AB1F52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8287-8D4B-4A1F-A35D-3F5CEEB0AEB7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C261-19BE-4230-BF10-7C8FD21DA4B9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46ED-9F2A-40B1-A864-46FB3DACECAE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73E063-EF90-4547-A13A-BF5582ACA180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7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«Звуки-буквы»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64904"/>
            <a:ext cx="4275089" cy="3475037"/>
          </a:xfrm>
        </p:spPr>
      </p:pic>
    </p:spTree>
    <p:extLst>
      <p:ext uri="{BB962C8B-B14F-4D97-AF65-F5344CB8AC3E}">
        <p14:creationId xmlns:p14="http://schemas.microsoft.com/office/powerpoint/2010/main" val="1738830374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Копия 17563_1.jpg"/>
          <p:cNvPicPr>
            <a:picLocks noChangeAspect="1"/>
          </p:cNvPicPr>
          <p:nvPr/>
        </p:nvPicPr>
        <p:blipFill>
          <a:blip r:embed="rId2" cstate="print">
            <a:lum bright="51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grpSp>
        <p:nvGrpSpPr>
          <p:cNvPr id="32" name="Группа 31"/>
          <p:cNvGrpSpPr/>
          <p:nvPr/>
        </p:nvGrpSpPr>
        <p:grpSpPr>
          <a:xfrm>
            <a:off x="5940152" y="5013176"/>
            <a:ext cx="1183382" cy="1347042"/>
            <a:chOff x="5940152" y="5013176"/>
            <a:chExt cx="1183382" cy="1347042"/>
          </a:xfrm>
        </p:grpSpPr>
        <p:pic>
          <p:nvPicPr>
            <p:cNvPr id="13" name="Рисунок 12" descr="глух тв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40152" y="5013176"/>
              <a:ext cx="1183382" cy="1347042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6118925" y="5157192"/>
              <a:ext cx="8579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Ш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85852" y="428604"/>
            <a:ext cx="659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 </a:t>
            </a:r>
            <a:r>
              <a:rPr lang="ru-RU" sz="4000" b="1" dirty="0" smtClean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глухие</a:t>
            </a:r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звуки:</a:t>
            </a:r>
            <a:endParaRPr lang="ru-RU" sz="4000" b="1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714348" y="1285860"/>
            <a:ext cx="1224136" cy="1393431"/>
            <a:chOff x="683568" y="1556792"/>
            <a:chExt cx="1224136" cy="1393431"/>
          </a:xfrm>
        </p:grpSpPr>
        <p:pic>
          <p:nvPicPr>
            <p:cNvPr id="5" name="Рисунок 4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1556792"/>
              <a:ext cx="1224136" cy="139343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1039065" y="1795463"/>
              <a:ext cx="596638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cap="none" spc="0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effectLst/>
                </a:rPr>
                <a:t>К</a:t>
              </a:r>
              <a:endParaRPr lang="ru-RU" sz="4400" b="1" cap="none" spc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786050" y="1285860"/>
            <a:ext cx="1224136" cy="1393431"/>
            <a:chOff x="2771800" y="1556792"/>
            <a:chExt cx="1224136" cy="1393431"/>
          </a:xfrm>
        </p:grpSpPr>
        <p:pic>
          <p:nvPicPr>
            <p:cNvPr id="7" name="Рисунок 6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1800" y="1556792"/>
              <a:ext cx="1224136" cy="139343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3031526" y="1772816"/>
              <a:ext cx="68480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rgbClr val="0000FF"/>
                  </a:solidFill>
                </a:rPr>
                <a:t>П</a:t>
              </a:r>
              <a:endParaRPr lang="ru-RU" sz="4800" b="1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072066" y="1214422"/>
            <a:ext cx="1224136" cy="1393431"/>
            <a:chOff x="4932040" y="1556792"/>
            <a:chExt cx="1224136" cy="1393431"/>
          </a:xfrm>
        </p:grpSpPr>
        <p:pic>
          <p:nvPicPr>
            <p:cNvPr id="8" name="Рисунок 7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2040" y="1556792"/>
              <a:ext cx="1224136" cy="139343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5243061" y="1772816"/>
              <a:ext cx="59022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С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358082" y="1214422"/>
            <a:ext cx="1224136" cy="1393431"/>
            <a:chOff x="7020272" y="1556792"/>
            <a:chExt cx="1224136" cy="1393431"/>
          </a:xfrm>
        </p:grpSpPr>
        <p:pic>
          <p:nvPicPr>
            <p:cNvPr id="9" name="Рисунок 8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20272" y="1556792"/>
              <a:ext cx="1224136" cy="1393431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7322478" y="1772816"/>
              <a:ext cx="57740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Т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691680" y="3212976"/>
            <a:ext cx="1224136" cy="1393431"/>
            <a:chOff x="1691680" y="3212976"/>
            <a:chExt cx="1224136" cy="1393431"/>
          </a:xfrm>
        </p:grpSpPr>
        <p:pic>
          <p:nvPicPr>
            <p:cNvPr id="11" name="Рисунок 10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3212976"/>
              <a:ext cx="1224136" cy="1393431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1967435" y="3429000"/>
              <a:ext cx="6447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Ф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851920" y="3212976"/>
            <a:ext cx="1224136" cy="1393431"/>
            <a:chOff x="3851920" y="3212976"/>
            <a:chExt cx="1224136" cy="1393431"/>
          </a:xfrm>
        </p:grpSpPr>
        <p:pic>
          <p:nvPicPr>
            <p:cNvPr id="10" name="Рисунок 9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51920" y="3212976"/>
              <a:ext cx="1224136" cy="1393431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4119915" y="3429000"/>
              <a:ext cx="60625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Х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940152" y="3284984"/>
            <a:ext cx="1183382" cy="1347042"/>
            <a:chOff x="5940152" y="3284984"/>
            <a:chExt cx="1183382" cy="1347042"/>
          </a:xfrm>
        </p:grpSpPr>
        <p:pic>
          <p:nvPicPr>
            <p:cNvPr id="6" name="Рисунок 5" descr="глух тв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40152" y="3284984"/>
              <a:ext cx="1183382" cy="1347042"/>
            </a:xfrm>
            <a:prstGeom prst="rect">
              <a:avLst/>
            </a:prstGeom>
          </p:spPr>
        </p:pic>
        <p:sp>
          <p:nvSpPr>
            <p:cNvPr id="20" name="Прямоугольник 19"/>
            <p:cNvSpPr/>
            <p:nvPr/>
          </p:nvSpPr>
          <p:spPr>
            <a:xfrm>
              <a:off x="6200933" y="3429000"/>
              <a:ext cx="6832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Ц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691680" y="5013176"/>
            <a:ext cx="1183382" cy="1347041"/>
            <a:chOff x="1691680" y="5013176"/>
            <a:chExt cx="1183382" cy="1347041"/>
          </a:xfrm>
        </p:grpSpPr>
        <p:pic>
          <p:nvPicPr>
            <p:cNvPr id="4" name="Рисунок 3" descr="глухо мягк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5013176"/>
              <a:ext cx="1183382" cy="1347041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1971443" y="5229200"/>
              <a:ext cx="63190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Ч</a:t>
              </a:r>
              <a:endParaRPr lang="ru-RU" sz="48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851920" y="5013176"/>
            <a:ext cx="1183382" cy="1347041"/>
            <a:chOff x="3851920" y="5013176"/>
            <a:chExt cx="1183382" cy="1347041"/>
          </a:xfrm>
        </p:grpSpPr>
        <p:pic>
          <p:nvPicPr>
            <p:cNvPr id="12" name="Рисунок 11" descr="глухо мягк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51920" y="5013176"/>
              <a:ext cx="1183382" cy="1347041"/>
            </a:xfrm>
            <a:prstGeom prst="rect">
              <a:avLst/>
            </a:prstGeom>
          </p:spPr>
        </p:pic>
        <p:sp>
          <p:nvSpPr>
            <p:cNvPr id="22" name="Прямоугольник 21"/>
            <p:cNvSpPr/>
            <p:nvPr/>
          </p:nvSpPr>
          <p:spPr>
            <a:xfrm>
              <a:off x="4052698" y="5214950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опия 17563_1.jpg"/>
          <p:cNvPicPr>
            <a:picLocks noChangeAspect="1"/>
          </p:cNvPicPr>
          <p:nvPr/>
        </p:nvPicPr>
        <p:blipFill>
          <a:blip r:embed="rId2" cstate="print">
            <a:lum bright="33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714488"/>
            <a:ext cx="5143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твёрдых: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928794" y="2643182"/>
            <a:ext cx="1101279" cy="1572473"/>
            <a:chOff x="1979712" y="2852936"/>
            <a:chExt cx="1101279" cy="1572473"/>
          </a:xfrm>
        </p:grpSpPr>
        <p:pic>
          <p:nvPicPr>
            <p:cNvPr id="4" name="Рисунок 3" descr="звонк тв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79712" y="2852936"/>
              <a:ext cx="1101279" cy="1572473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2148193" y="3356992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00496" y="2786058"/>
            <a:ext cx="1183382" cy="1347042"/>
            <a:chOff x="3995936" y="2996952"/>
            <a:chExt cx="1183382" cy="1347042"/>
          </a:xfrm>
        </p:grpSpPr>
        <p:pic>
          <p:nvPicPr>
            <p:cNvPr id="5" name="Рисунок 4" descr="глух тв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95936" y="2996952"/>
              <a:ext cx="1183382" cy="1347042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4259122" y="3235623"/>
              <a:ext cx="64152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Ц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143636" y="2928934"/>
            <a:ext cx="1183382" cy="1347042"/>
            <a:chOff x="6300192" y="2996952"/>
            <a:chExt cx="1183382" cy="1347042"/>
          </a:xfrm>
        </p:grpSpPr>
        <p:pic>
          <p:nvPicPr>
            <p:cNvPr id="6" name="Рисунок 5" descr="глух тв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00192" y="2996952"/>
              <a:ext cx="1183382" cy="1347042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6468672" y="3235623"/>
              <a:ext cx="80182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Ш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928794" y="4786322"/>
            <a:ext cx="1080120" cy="1542261"/>
            <a:chOff x="1979712" y="5013176"/>
            <a:chExt cx="1080120" cy="1542261"/>
          </a:xfrm>
        </p:grpSpPr>
        <p:pic>
          <p:nvPicPr>
            <p:cNvPr id="7" name="Рисунок 6" descr="звонк мягк 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79712" y="5013176"/>
              <a:ext cx="1080120" cy="154226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257589" y="5589240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929058" y="5000636"/>
            <a:ext cx="1183382" cy="1347041"/>
            <a:chOff x="3995936" y="5157192"/>
            <a:chExt cx="1183382" cy="1347041"/>
          </a:xfrm>
        </p:grpSpPr>
        <p:pic>
          <p:nvPicPr>
            <p:cNvPr id="9" name="Рисунок 8" descr="глухо мягк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95936" y="5157192"/>
              <a:ext cx="1183382" cy="134704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4301347" y="5395863"/>
              <a:ext cx="59503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Ч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286512" y="4929198"/>
            <a:ext cx="1183382" cy="1347041"/>
            <a:chOff x="6300192" y="5157192"/>
            <a:chExt cx="1183382" cy="1347041"/>
          </a:xfrm>
        </p:grpSpPr>
        <p:pic>
          <p:nvPicPr>
            <p:cNvPr id="10" name="Рисунок 9" descr="глухо мягк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00192" y="5157192"/>
              <a:ext cx="1183382" cy="134704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6469475" y="5323855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0" y="35716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согласные звуки бывают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твёрдыми и мягкими, кроме: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4071942"/>
            <a:ext cx="521494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мягких: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Копия 17563_1.jpg"/>
          <p:cNvPicPr>
            <a:picLocks noChangeAspect="1"/>
          </p:cNvPicPr>
          <p:nvPr/>
        </p:nvPicPr>
        <p:blipFill>
          <a:blip r:embed="rId2" cstate="print">
            <a:lum bright="44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571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 cmpd="sng">
                  <a:solidFill>
                    <a:schemeClr val="tx1"/>
                  </a:solidFill>
                  <a:prstDash val="solid"/>
                </a:ln>
              </a:rPr>
              <a:t>Буквы</a:t>
            </a:r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 </a:t>
            </a:r>
            <a:r>
              <a:rPr lang="ru-RU" sz="32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Е Ё Ю Я </a:t>
            </a:r>
            <a:r>
              <a:rPr lang="ru-RU" sz="3200" b="1" dirty="0" smtClean="0">
                <a:ln w="12700" cmpd="sng">
                  <a:solidFill>
                    <a:schemeClr val="tx1"/>
                  </a:solidFill>
                  <a:prstDash val="solid"/>
                </a:ln>
              </a:rPr>
              <a:t>обозначают 2 звука: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075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Ё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443" y="4941168"/>
            <a:ext cx="878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Ю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941168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Я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691680" y="2924944"/>
            <a:ext cx="1080120" cy="1542261"/>
            <a:chOff x="1691680" y="2924944"/>
            <a:chExt cx="1080120" cy="1542261"/>
          </a:xfrm>
        </p:grpSpPr>
        <p:pic>
          <p:nvPicPr>
            <p:cNvPr id="10" name="Рисунок 9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2924944"/>
              <a:ext cx="1080120" cy="1542261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1969558" y="3501008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131840" y="3284984"/>
            <a:ext cx="1085198" cy="1152128"/>
            <a:chOff x="3131840" y="3284984"/>
            <a:chExt cx="1085198" cy="1152128"/>
          </a:xfrm>
        </p:grpSpPr>
        <p:pic>
          <p:nvPicPr>
            <p:cNvPr id="15" name="Рисунок 14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31840" y="3284984"/>
              <a:ext cx="1085198" cy="1152128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3376983" y="3284984"/>
              <a:ext cx="5870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Э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15616" y="331808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99792" y="335699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68653" y="4941168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43808" y="4941168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76256" y="3318083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76256" y="5013176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20072" y="3356992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92080" y="5013176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3275856" y="5013176"/>
            <a:ext cx="1085198" cy="1152128"/>
            <a:chOff x="3275856" y="5013176"/>
            <a:chExt cx="1085198" cy="1152128"/>
          </a:xfrm>
        </p:grpSpPr>
        <p:pic>
          <p:nvPicPr>
            <p:cNvPr id="16" name="Рисунок 15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75856" y="5013176"/>
              <a:ext cx="1085198" cy="1152128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3520198" y="5013176"/>
              <a:ext cx="5613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У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7452320" y="3284984"/>
            <a:ext cx="1085198" cy="1152128"/>
            <a:chOff x="7452320" y="3284984"/>
            <a:chExt cx="1085198" cy="1152128"/>
          </a:xfrm>
        </p:grpSpPr>
        <p:pic>
          <p:nvPicPr>
            <p:cNvPr id="14" name="Рисунок 13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52320" y="3284984"/>
              <a:ext cx="1085198" cy="1152128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>
              <a:off x="7628817" y="3284984"/>
              <a:ext cx="69442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О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452320" y="4941168"/>
            <a:ext cx="1085198" cy="1152128"/>
            <a:chOff x="7452320" y="4941168"/>
            <a:chExt cx="1085198" cy="1152128"/>
          </a:xfrm>
        </p:grpSpPr>
        <p:pic>
          <p:nvPicPr>
            <p:cNvPr id="13" name="Рисунок 12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52320" y="4941168"/>
              <a:ext cx="1085198" cy="1152128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>
              <a:off x="7662734" y="4941168"/>
              <a:ext cx="59663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А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763688" y="4653136"/>
            <a:ext cx="1080120" cy="1542261"/>
            <a:chOff x="1763688" y="4653136"/>
            <a:chExt cx="1080120" cy="1542261"/>
          </a:xfrm>
        </p:grpSpPr>
        <p:pic>
          <p:nvPicPr>
            <p:cNvPr id="9" name="Рисунок 8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63688" y="4653136"/>
              <a:ext cx="1080120" cy="1542261"/>
            </a:xfrm>
            <a:prstGeom prst="rect">
              <a:avLst/>
            </a:prstGeom>
          </p:spPr>
        </p:pic>
        <p:sp>
          <p:nvSpPr>
            <p:cNvPr id="30" name="Прямоугольник 29"/>
            <p:cNvSpPr/>
            <p:nvPr/>
          </p:nvSpPr>
          <p:spPr>
            <a:xfrm>
              <a:off x="2051720" y="5241394"/>
              <a:ext cx="55977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868144" y="2924944"/>
            <a:ext cx="1080120" cy="1542261"/>
            <a:chOff x="5868144" y="2924944"/>
            <a:chExt cx="1080120" cy="1542261"/>
          </a:xfrm>
        </p:grpSpPr>
        <p:pic>
          <p:nvPicPr>
            <p:cNvPr id="11" name="Рисунок 10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8144" y="2924944"/>
              <a:ext cx="1080120" cy="1542261"/>
            </a:xfrm>
            <a:prstGeom prst="rect">
              <a:avLst/>
            </a:prstGeom>
          </p:spPr>
        </p:pic>
        <p:sp>
          <p:nvSpPr>
            <p:cNvPr id="31" name="Прямоугольник 30"/>
            <p:cNvSpPr/>
            <p:nvPr/>
          </p:nvSpPr>
          <p:spPr>
            <a:xfrm>
              <a:off x="6129727" y="351320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868144" y="4581128"/>
            <a:ext cx="1080120" cy="1542261"/>
            <a:chOff x="5868144" y="4581128"/>
            <a:chExt cx="1080120" cy="1542261"/>
          </a:xfrm>
        </p:grpSpPr>
        <p:pic>
          <p:nvPicPr>
            <p:cNvPr id="12" name="Рисунок 11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8144" y="4581128"/>
              <a:ext cx="1080120" cy="1542261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6129727" y="515719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571472" y="1214422"/>
            <a:ext cx="7786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в начале слова  (ёжик, яма)</a:t>
            </a:r>
          </a:p>
          <a:p>
            <a:pPr marL="261938" indent="-261938"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после гласного (заяц, приют)</a:t>
            </a:r>
            <a:endParaRPr lang="en-US" sz="3200" b="1" dirty="0" smtClean="0">
              <a:ln w="12700" cmpd="sng">
                <a:solidFill>
                  <a:sysClr val="windowText" lastClr="000000"/>
                </a:solidFill>
                <a:prstDash val="solid"/>
              </a:ln>
            </a:endParaRPr>
          </a:p>
          <a:p>
            <a:pPr marL="98425" indent="-98425"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после букв Ь Ъ (вьюга, въезд)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5500"/>
                            </p:stCondLst>
                            <p:childTnLst>
                              <p:par>
                                <p:cTn id="2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714488"/>
            <a:ext cx="2242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 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143248"/>
            <a:ext cx="68126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обозначают звуков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8792" y="1580704"/>
            <a:ext cx="6848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500174"/>
            <a:ext cx="5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1714488"/>
            <a:ext cx="5886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4800" b="1" dirty="0" smtClean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14480" y="571480"/>
            <a:ext cx="6215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</a:t>
            </a:r>
          </a:p>
        </p:txBody>
      </p:sp>
      <p:pic>
        <p:nvPicPr>
          <p:cNvPr id="8" name="Рисунок 7" descr="human-ear-clip-ar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636" y="2786058"/>
            <a:ext cx="2071684" cy="3260984"/>
          </a:xfrm>
          <a:prstGeom prst="rect">
            <a:avLst/>
          </a:prstGeom>
        </p:spPr>
      </p:pic>
      <p:pic>
        <p:nvPicPr>
          <p:cNvPr id="10" name="Рисунок 9" descr="mouth__big_smile_hg_cl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3071810"/>
            <a:ext cx="2971800" cy="17335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43570" y="1714488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слышим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714488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75177" y="2602971"/>
            <a:ext cx="2571768" cy="1765074"/>
            <a:chOff x="575177" y="2602971"/>
            <a:chExt cx="2571768" cy="1765074"/>
          </a:xfrm>
        </p:grpSpPr>
        <p:sp>
          <p:nvSpPr>
            <p:cNvPr id="10" name="Овал 9"/>
            <p:cNvSpPr/>
            <p:nvPr/>
          </p:nvSpPr>
          <p:spPr>
            <a:xfrm>
              <a:off x="1285852" y="3143248"/>
              <a:ext cx="1143008" cy="78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homeeye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5177" y="2602971"/>
              <a:ext cx="2571768" cy="1765074"/>
            </a:xfrm>
            <a:prstGeom prst="rect">
              <a:avLst/>
            </a:prstGeom>
          </p:spPr>
        </p:pic>
      </p:grpSp>
      <p:pic>
        <p:nvPicPr>
          <p:cNvPr id="16" name="Рисунок 15" descr="25686547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2357430"/>
            <a:ext cx="1428750" cy="2143135"/>
          </a:xfrm>
          <a:prstGeom prst="rect">
            <a:avLst/>
          </a:prstGeom>
        </p:spPr>
      </p:pic>
      <p:pic>
        <p:nvPicPr>
          <p:cNvPr id="17" name="Рисунок 16" descr="1301272304_alph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2643182"/>
            <a:ext cx="2904605" cy="317182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714348" y="1670320"/>
            <a:ext cx="191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 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1643050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1643050"/>
            <a:ext cx="2000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пия 17563_1.jpg"/>
          <p:cNvPicPr>
            <a:picLocks noChangeAspect="1"/>
          </p:cNvPicPr>
          <p:nvPr/>
        </p:nvPicPr>
        <p:blipFill>
          <a:blip r:embed="rId3" cstate="print">
            <a:lum bright="48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980728"/>
            <a:ext cx="6399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 бывают</a:t>
            </a:r>
            <a:r>
              <a:rPr lang="ru-RU" sz="5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 smtClean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гласн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314" y="2214554"/>
            <a:ext cx="1224136" cy="1268872"/>
          </a:xfrm>
          <a:prstGeom prst="rect">
            <a:avLst/>
          </a:prstGeom>
        </p:spPr>
      </p:pic>
      <p:pic>
        <p:nvPicPr>
          <p:cNvPr id="10" name="Рисунок 9" descr="гл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4714884"/>
            <a:ext cx="1152128" cy="1311465"/>
          </a:xfrm>
          <a:prstGeom prst="rect">
            <a:avLst/>
          </a:prstGeom>
        </p:spPr>
      </p:pic>
      <p:pic>
        <p:nvPicPr>
          <p:cNvPr id="11" name="Рисунок 10" descr="зв 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7818" y="4357694"/>
            <a:ext cx="1158985" cy="165486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5" y="2571744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4786322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</a:t>
            </a:r>
            <a:endParaRPr lang="ru-RU" sz="5400" b="1" cap="none" spc="0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00"/>
                            </p:stCondLst>
                            <p:childTnLst>
                              <p:par>
                                <p:cTn id="2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4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пия 1756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544" y="76470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7161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произносим голосом,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92906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их произношении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преграды</a:t>
            </a:r>
            <a:endParaRPr lang="ru-RU" sz="4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35743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можно петь  и тянуть,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опия 17563_1.jpg"/>
          <p:cNvPicPr>
            <a:picLocks noChangeAspect="1"/>
          </p:cNvPicPr>
          <p:nvPr/>
        </p:nvPicPr>
        <p:blipFill>
          <a:blip r:embed="rId2" cstate="print">
            <a:lum bright="48000"/>
          </a:blip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8" y="620688"/>
            <a:ext cx="46612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 звуки:</a:t>
            </a:r>
            <a:endParaRPr lang="ru-RU" sz="48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55576" y="2132856"/>
            <a:ext cx="1649537" cy="1709819"/>
            <a:chOff x="755576" y="2132856"/>
            <a:chExt cx="1649537" cy="1709819"/>
          </a:xfrm>
        </p:grpSpPr>
        <p:pic>
          <p:nvPicPr>
            <p:cNvPr id="4" name="Рисунок 3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5576" y="2132856"/>
              <a:ext cx="1649537" cy="1709819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1228374" y="2276872"/>
              <a:ext cx="6479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А</a:t>
              </a:r>
              <a:endParaRPr lang="ru-RU" sz="5400" b="1" cap="none" spc="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707904" y="2132856"/>
            <a:ext cx="1649537" cy="1709819"/>
            <a:chOff x="3707904" y="2132856"/>
            <a:chExt cx="1649537" cy="1709819"/>
          </a:xfrm>
        </p:grpSpPr>
        <p:pic>
          <p:nvPicPr>
            <p:cNvPr id="5" name="Рисунок 4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07904" y="2132856"/>
              <a:ext cx="1649537" cy="1709819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4165473" y="2276872"/>
              <a:ext cx="75854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О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588224" y="2132856"/>
            <a:ext cx="1649537" cy="1709819"/>
            <a:chOff x="6588224" y="2132856"/>
            <a:chExt cx="1649537" cy="1709819"/>
          </a:xfrm>
        </p:grpSpPr>
        <p:pic>
          <p:nvPicPr>
            <p:cNvPr id="6" name="Рисунок 5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88224" y="2132856"/>
              <a:ext cx="1649537" cy="1709819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7074647" y="2276872"/>
              <a:ext cx="64793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У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85786" y="4214818"/>
            <a:ext cx="1649537" cy="1709819"/>
            <a:chOff x="785786" y="4214818"/>
            <a:chExt cx="1649537" cy="1709819"/>
          </a:xfrm>
        </p:grpSpPr>
        <p:pic>
          <p:nvPicPr>
            <p:cNvPr id="7" name="Рисунок 6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786" y="4214818"/>
              <a:ext cx="1649537" cy="1709819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1181223" y="4449886"/>
              <a:ext cx="76174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И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714551" y="4293096"/>
            <a:ext cx="1649537" cy="1709819"/>
            <a:chOff x="3714551" y="4293096"/>
            <a:chExt cx="1649537" cy="1709819"/>
          </a:xfrm>
        </p:grpSpPr>
        <p:pic>
          <p:nvPicPr>
            <p:cNvPr id="8" name="Рисунок 7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14551" y="4293096"/>
              <a:ext cx="1649537" cy="1709819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4131136" y="4437112"/>
              <a:ext cx="85632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Ы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588224" y="4365104"/>
            <a:ext cx="1649537" cy="1709819"/>
            <a:chOff x="6588224" y="4365104"/>
            <a:chExt cx="1649537" cy="1709819"/>
          </a:xfrm>
        </p:grpSpPr>
        <p:pic>
          <p:nvPicPr>
            <p:cNvPr id="9" name="Рисунок 8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88224" y="4365104"/>
              <a:ext cx="1649537" cy="1709819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7110852" y="4521894"/>
              <a:ext cx="67839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Э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357298"/>
            <a:ext cx="841948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произносим при помощи: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зубов,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нёба,</a:t>
            </a:r>
            <a:endParaRPr lang="ru-RU" sz="44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00042"/>
            <a:ext cx="58458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857760"/>
            <a:ext cx="64524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их произношении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преграда</a:t>
            </a:r>
            <a:endParaRPr lang="ru-RU" sz="44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опия 17563_1.jpg"/>
          <p:cNvPicPr>
            <a:picLocks noChangeAspect="1"/>
          </p:cNvPicPr>
          <p:nvPr/>
        </p:nvPicPr>
        <p:blipFill>
          <a:blip r:embed="rId2" cstate="print">
            <a:lum bright="48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57158" y="2643182"/>
            <a:ext cx="33575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з</a:t>
            </a:r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вонкие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СОГЛАСНЫЕ ЗВУКИ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делятся на:                </a:t>
            </a:r>
          </a:p>
        </p:txBody>
      </p:sp>
      <p:pic>
        <p:nvPicPr>
          <p:cNvPr id="4" name="Рисунок 3" descr="зв 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2348880"/>
            <a:ext cx="1080120" cy="1542261"/>
          </a:xfrm>
          <a:prstGeom prst="rect">
            <a:avLst/>
          </a:prstGeom>
        </p:spPr>
      </p:pic>
      <p:pic>
        <p:nvPicPr>
          <p:cNvPr id="5" name="Рисунок 4" descr="гл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2492896"/>
            <a:ext cx="1080120" cy="1229498"/>
          </a:xfrm>
          <a:prstGeom prst="rect">
            <a:avLst/>
          </a:prstGeom>
        </p:spPr>
      </p:pic>
      <p:pic>
        <p:nvPicPr>
          <p:cNvPr id="6" name="Рисунок 5" descr="т 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860449"/>
            <a:ext cx="1008112" cy="1439443"/>
          </a:xfrm>
          <a:prstGeom prst="rect">
            <a:avLst/>
          </a:prstGeom>
        </p:spPr>
      </p:pic>
      <p:pic>
        <p:nvPicPr>
          <p:cNvPr id="8" name="Рисунок 7" descr="глухо тв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2754" y="4036133"/>
            <a:ext cx="1111374" cy="1265075"/>
          </a:xfrm>
          <a:prstGeom prst="rect">
            <a:avLst/>
          </a:prstGeom>
        </p:spPr>
      </p:pic>
      <p:pic>
        <p:nvPicPr>
          <p:cNvPr id="9" name="Рисунок 8" descr="мя 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7" y="4797151"/>
            <a:ext cx="1115580" cy="1592893"/>
          </a:xfrm>
          <a:prstGeom prst="rect">
            <a:avLst/>
          </a:prstGeom>
        </p:spPr>
      </p:pic>
      <p:pic>
        <p:nvPicPr>
          <p:cNvPr id="11" name="Рисунок 10" descr="м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2330" y="5072074"/>
            <a:ext cx="1080120" cy="122949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57158" y="4214818"/>
            <a:ext cx="3286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твёрдые</a:t>
            </a:r>
            <a:endParaRPr lang="ru-RU" sz="48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643182"/>
            <a:ext cx="321361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и глухие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5357826"/>
            <a:ext cx="32831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и мягкие</a:t>
            </a:r>
            <a:endParaRPr lang="ru-RU" sz="48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Копия 17563_1.jpg"/>
          <p:cNvPicPr>
            <a:picLocks noChangeAspect="1"/>
          </p:cNvPicPr>
          <p:nvPr/>
        </p:nvPicPr>
        <p:blipFill>
          <a:blip r:embed="rId2" cstate="print">
            <a:lum bright="60000"/>
          </a:blip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428604"/>
            <a:ext cx="67732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</a:t>
            </a:r>
            <a:r>
              <a:rPr lang="ru-RU" sz="4000" b="1" dirty="0" smtClean="0">
                <a:ln w="10541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звонкие</a:t>
            </a:r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звуки:</a:t>
            </a:r>
            <a:endParaRPr lang="ru-RU" sz="4000" b="1" cap="none" spc="0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83568" y="1268760"/>
            <a:ext cx="1108554" cy="1582861"/>
            <a:chOff x="683568" y="1268760"/>
            <a:chExt cx="1108554" cy="1582861"/>
          </a:xfrm>
        </p:grpSpPr>
        <p:pic>
          <p:nvPicPr>
            <p:cNvPr id="5" name="Рисунок 4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1268760"/>
              <a:ext cx="1108554" cy="1582861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966791" y="1772816"/>
              <a:ext cx="558166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cap="none" spc="0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effectLst/>
                </a:rPr>
                <a:t>Б</a:t>
              </a:r>
              <a:endParaRPr lang="ru-RU" sz="4400" b="1" cap="none" spc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699792" y="1268760"/>
            <a:ext cx="1108554" cy="1582861"/>
            <a:chOff x="2699792" y="1268760"/>
            <a:chExt cx="1108554" cy="1582861"/>
          </a:xfrm>
        </p:grpSpPr>
        <p:pic>
          <p:nvPicPr>
            <p:cNvPr id="7" name="Рисунок 6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99792" y="1268760"/>
              <a:ext cx="1108554" cy="158286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983015" y="1772816"/>
              <a:ext cx="55816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В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16016" y="1268760"/>
            <a:ext cx="1108554" cy="1582861"/>
            <a:chOff x="4716016" y="1268760"/>
            <a:chExt cx="1108554" cy="1582861"/>
          </a:xfrm>
        </p:grpSpPr>
        <p:pic>
          <p:nvPicPr>
            <p:cNvPr id="8" name="Рисунок 7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16016" y="1268760"/>
              <a:ext cx="1108554" cy="158286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5012865" y="1772816"/>
              <a:ext cx="50366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Г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732240" y="1268760"/>
            <a:ext cx="1108554" cy="1582861"/>
            <a:chOff x="6732240" y="1268760"/>
            <a:chExt cx="1108554" cy="1582861"/>
          </a:xfrm>
        </p:grpSpPr>
        <p:pic>
          <p:nvPicPr>
            <p:cNvPr id="9" name="Рисунок 8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1268760"/>
              <a:ext cx="1108554" cy="158286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7005044" y="1723455"/>
              <a:ext cx="59824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Д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28596" y="3143248"/>
            <a:ext cx="1101279" cy="1572473"/>
            <a:chOff x="683568" y="3224679"/>
            <a:chExt cx="1101279" cy="1572473"/>
          </a:xfrm>
        </p:grpSpPr>
        <p:pic>
          <p:nvPicPr>
            <p:cNvPr id="29" name="Рисунок 28" descr="звонк тв 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3224679"/>
              <a:ext cx="1101279" cy="1572473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865127" y="3739679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572264" y="3143248"/>
            <a:ext cx="1108554" cy="1582861"/>
            <a:chOff x="6804248" y="3140968"/>
            <a:chExt cx="1108554" cy="1582861"/>
          </a:xfrm>
        </p:grpSpPr>
        <p:pic>
          <p:nvPicPr>
            <p:cNvPr id="12" name="Рисунок 11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04248" y="3140968"/>
              <a:ext cx="1108554" cy="1582861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7084265" y="3645024"/>
              <a:ext cx="60305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Л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14876" y="3214686"/>
            <a:ext cx="1080120" cy="1542261"/>
            <a:chOff x="4788024" y="3212976"/>
            <a:chExt cx="1080120" cy="1542261"/>
          </a:xfrm>
        </p:grpSpPr>
        <p:pic>
          <p:nvPicPr>
            <p:cNvPr id="22" name="Рисунок 21" descr="звонк мягк 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88024" y="3212976"/>
              <a:ext cx="1080120" cy="1542261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5076056" y="3789040"/>
              <a:ext cx="55976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643042" y="4786322"/>
            <a:ext cx="1108554" cy="1582861"/>
            <a:chOff x="1691680" y="4941168"/>
            <a:chExt cx="1108554" cy="1582861"/>
          </a:xfrm>
        </p:grpSpPr>
        <p:pic>
          <p:nvPicPr>
            <p:cNvPr id="13" name="Рисунок 12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4941168"/>
              <a:ext cx="1108554" cy="1582861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1940576" y="5467871"/>
              <a:ext cx="7120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М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857620" y="4857760"/>
            <a:ext cx="1108554" cy="1582861"/>
            <a:chOff x="3779912" y="4941168"/>
            <a:chExt cx="1108554" cy="1582861"/>
          </a:xfrm>
        </p:grpSpPr>
        <p:pic>
          <p:nvPicPr>
            <p:cNvPr id="11" name="Рисунок 10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9912" y="4941168"/>
              <a:ext cx="1108554" cy="1582861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4022524" y="5445224"/>
              <a:ext cx="65114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Н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714612" y="3143248"/>
            <a:ext cx="1108554" cy="1582861"/>
            <a:chOff x="2771800" y="3212976"/>
            <a:chExt cx="1108554" cy="1582861"/>
          </a:xfrm>
        </p:grpSpPr>
        <p:pic>
          <p:nvPicPr>
            <p:cNvPr id="26" name="Рисунок 25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1800" y="3212976"/>
              <a:ext cx="1108554" cy="1582861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3091090" y="3717032"/>
              <a:ext cx="52931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З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500826" y="4786322"/>
            <a:ext cx="1108554" cy="1582861"/>
            <a:chOff x="5724128" y="4941168"/>
            <a:chExt cx="1108554" cy="1582861"/>
          </a:xfrm>
        </p:grpSpPr>
        <p:pic>
          <p:nvPicPr>
            <p:cNvPr id="20" name="Рисунок 19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24128" y="4941168"/>
              <a:ext cx="1108554" cy="1582861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>
              <a:off x="6049293" y="5445224"/>
              <a:ext cx="54694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70C0"/>
                  </a:solidFill>
                </a:rPr>
                <a:t>Р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696</TotalTime>
  <Words>191</Words>
  <Application>Microsoft Office PowerPoint</Application>
  <PresentationFormat>Экран (4:3)</PresentationFormat>
  <Paragraphs>106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«Звуки-буквы»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Звуки-буквы</dc:title>
  <dc:creator>Булина Т.И.</dc:creator>
  <cp:lastModifiedBy>никитична</cp:lastModifiedBy>
  <cp:revision>118</cp:revision>
  <dcterms:created xsi:type="dcterms:W3CDTF">2011-10-23T19:39:39Z</dcterms:created>
  <dcterms:modified xsi:type="dcterms:W3CDTF">2022-09-13T11:54:55Z</dcterms:modified>
</cp:coreProperties>
</file>