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sldIdLst>
    <p:sldId id="260" r:id="rId2"/>
    <p:sldId id="256" r:id="rId3"/>
    <p:sldId id="302" r:id="rId4"/>
    <p:sldId id="266" r:id="rId5"/>
    <p:sldId id="305" r:id="rId6"/>
    <p:sldId id="301" r:id="rId7"/>
    <p:sldId id="277" r:id="rId8"/>
    <p:sldId id="306" r:id="rId9"/>
    <p:sldId id="308" r:id="rId10"/>
    <p:sldId id="307" r:id="rId11"/>
    <p:sldId id="309" r:id="rId12"/>
    <p:sldId id="304" r:id="rId13"/>
    <p:sldId id="295" r:id="rId14"/>
    <p:sldId id="261" r:id="rId15"/>
    <p:sldId id="257" r:id="rId16"/>
    <p:sldId id="258" r:id="rId17"/>
    <p:sldId id="259" r:id="rId18"/>
    <p:sldId id="285" r:id="rId19"/>
    <p:sldId id="280" r:id="rId20"/>
    <p:sldId id="292" r:id="rId21"/>
    <p:sldId id="293" r:id="rId22"/>
    <p:sldId id="294" r:id="rId23"/>
    <p:sldId id="296" r:id="rId24"/>
    <p:sldId id="297" r:id="rId25"/>
    <p:sldId id="31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A50021"/>
    <a:srgbClr val="000099"/>
    <a:srgbClr val="00FF00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6" autoAdjust="0"/>
    <p:restoredTop sz="93310" autoAdjust="0"/>
  </p:normalViewPr>
  <p:slideViewPr>
    <p:cSldViewPr>
      <p:cViewPr>
        <p:scale>
          <a:sx n="100" d="100"/>
          <a:sy n="100" d="100"/>
        </p:scale>
        <p:origin x="-2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BF93CFF-3E98-485C-BF98-81A89661301F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CFEE6DF-6439-4FC3-9BA9-9116C6648B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</a:rPr>
              <a:t>обучающиек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5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403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E57DD-A294-46DD-9320-0DCD6D0CD162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1D617-6632-400D-9C6B-C180920968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6F758-BC3C-4A28-8363-1DE44180D418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5E470-D052-4AF4-B0E2-97CD5C9FA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6A33A-34A9-4867-BA6C-19A07042E074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041E7-BDC1-4B42-B165-7B488D118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CF9A5-C92E-4BEE-A139-FA7EB5B68480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A2E07-02D3-4EC0-B81B-054E48420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E5C9B-D0A3-4D7C-9C84-E343DA9DF857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ABDB8-8907-4A03-B635-5188B7B99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E3992-0FA6-4CC7-9C23-28E6B3E1A9DB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7DA9A-4323-48A2-AB0B-9B1E5EFD4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5EC04-0EB1-4D93-9944-30088CA0DE86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AD5EA-9F48-4545-9F0E-12C2791F3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FD63F-E1DC-4C67-9E64-75B98FF9B8DB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CEC3B-CBB4-4DAB-AD13-B52FA1867C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B9F93-4FD9-45B0-94C9-2CC7B9CFE477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9CD02-E899-4CEF-993D-39EECC192F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8533C-A28D-4AE1-A88A-E9A810E4C46B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B0651-9815-4FE6-A4A5-57E9B6029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EB2E1-B176-46AA-B941-B79A78466E6E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71714-4503-4D39-90BC-19C4A3C6DD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43011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43012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43013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30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A10ED41C-8AE9-43F8-B8EB-A34EFA868235}" type="datetimeFigureOut">
              <a:rPr lang="ru-RU"/>
              <a:pPr>
                <a:defRPr/>
              </a:pPr>
              <a:t>19.09.2022</a:t>
            </a:fld>
            <a:endParaRPr lang="ru-RU"/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04954D25-5604-4096-B7C3-E1C46BFD6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539750" y="1747838"/>
            <a:ext cx="7993063" cy="16494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b="1">
                <a:solidFill>
                  <a:srgbClr val="000099"/>
                </a:solidFill>
              </a:rPr>
              <a:t>МУНИЦИПАЛЬНОЕ БЮДЖЕТНОЕ ОБЩЕОБРАЗОВАТЕЛЬНОЕ УЧРЕЖДЕНИЕ «МАРФИНСКАЯ  СРЕДНЯЯ ООБЩЕОБРАЗОВАТЕЛЬНАЯ ШКОЛА» </a:t>
            </a:r>
            <a:endParaRPr lang="en-US" sz="1600" b="1">
              <a:solidFill>
                <a:srgbClr val="000099"/>
              </a:solidFill>
            </a:endParaRPr>
          </a:p>
          <a:p>
            <a:pPr algn="ctr"/>
            <a:endParaRPr lang="ru-RU" sz="1600" b="1">
              <a:solidFill>
                <a:srgbClr val="000099"/>
              </a:solidFill>
            </a:endParaRPr>
          </a:p>
          <a:p>
            <a:pPr algn="ctr"/>
            <a:r>
              <a:rPr lang="ru-RU">
                <a:solidFill>
                  <a:srgbClr val="A50021"/>
                </a:solidFill>
              </a:rPr>
              <a:t>ПРОЕКТ PRE-SCHOOL</a:t>
            </a:r>
          </a:p>
          <a:p>
            <a:pPr algn="ctr"/>
            <a:r>
              <a:rPr lang="ru-RU">
                <a:solidFill>
                  <a:srgbClr val="A50021"/>
                </a:solidFill>
              </a:rPr>
              <a:t>СТАНДАРТ ДЕТСКОГО САДА</a:t>
            </a:r>
          </a:p>
          <a:p>
            <a:pPr algn="ctr"/>
            <a:r>
              <a:rPr lang="ru-RU">
                <a:solidFill>
                  <a:srgbClr val="A50021"/>
                </a:solidFill>
              </a:rPr>
              <a:t>в образовательном комплексе</a:t>
            </a:r>
          </a:p>
        </p:txBody>
      </p:sp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5076825" y="476250"/>
            <a:ext cx="2832100" cy="6413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/>
              <a:t>городской округ Мытищи</a:t>
            </a:r>
          </a:p>
          <a:p>
            <a:pPr algn="ctr"/>
            <a:r>
              <a:rPr lang="ru-RU"/>
              <a:t>Московская область</a:t>
            </a:r>
          </a:p>
        </p:txBody>
      </p:sp>
      <p:pic>
        <p:nvPicPr>
          <p:cNvPr id="14339" name="Picture 8" descr="IMG_21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3500438"/>
            <a:ext cx="4176712" cy="26638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4340" name="Picture 5" descr="z__kV6uwA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z__kV6uwA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smtClean="0"/>
              <a:t>ПРОЕКТ PRE-SCHOOL</a:t>
            </a:r>
            <a:br>
              <a:rPr lang="ru-RU" sz="1600" smtClean="0"/>
            </a:br>
            <a:r>
              <a:rPr lang="ru-RU" sz="1600" smtClean="0"/>
              <a:t>СТАНДАРТ ДЕТСКОГО САДА</a:t>
            </a:r>
            <a:br>
              <a:rPr lang="ru-RU" sz="1600" smtClean="0"/>
            </a:br>
            <a:r>
              <a:rPr lang="ru-RU" sz="1600" smtClean="0"/>
              <a:t>В ОБРАЗОВАТЕЛЬНОМ КОМПЛЕКСЕ</a:t>
            </a:r>
          </a:p>
        </p:txBody>
      </p:sp>
      <p:sp>
        <p:nvSpPr>
          <p:cNvPr id="23554" name="Скругленный прямоугольник 1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7924800" cy="13668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7BDA4"/>
              </a:gs>
              <a:gs pos="50000">
                <a:srgbClr val="F5B195"/>
              </a:gs>
              <a:gs pos="100000">
                <a:srgbClr val="F8A581"/>
              </a:gs>
            </a:gsLst>
            <a:lin ang="5400000"/>
          </a:gradFill>
          <a:ln w="6350" algn="ctr">
            <a:solidFill>
              <a:schemeClr val="accent2"/>
            </a:solidFill>
            <a:round/>
          </a:ln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b="1" smtClean="0"/>
              <a:t>Школьные учителя готовы к  изменениях — их главная задача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b="1" smtClean="0"/>
              <a:t>заключаться в том,  дать качественную обратную связь,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b="1" smtClean="0"/>
              <a:t>понаблюдать за воспитанниками.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5288" y="2852738"/>
            <a:ext cx="8064500" cy="14398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Процесс сложный, потому что захватывает  время,  определенное расстояние, чтобы всех вместе собрать, чтобы  учителя ходили в детски</a:t>
            </a: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й</a:t>
            </a:r>
            <a:r>
              <a:rPr lang="ru-RU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 сад, а </a:t>
            </a: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воспитанники </a:t>
            </a:r>
            <a:r>
              <a:rPr lang="ru-RU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 посещали школ</a:t>
            </a:r>
            <a:r>
              <a:rPr lang="ru-RU">
                <a:solidFill>
                  <a:srgbClr val="000000"/>
                </a:solidFill>
                <a:cs typeface="Times New Roman" pitchFamily="18" charset="0"/>
              </a:rPr>
              <a:t>у.</a:t>
            </a:r>
            <a:r>
              <a:rPr lang="ru-RU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288" y="4437063"/>
            <a:ext cx="8064500" cy="14065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помогает  родителям выбрать школу, в которую они отдадут своего ребенка. Но так как, у нас создан комплекс и в селе есть одна только школа, наши родители отдают предпочтение ей.</a:t>
            </a:r>
          </a:p>
        </p:txBody>
      </p:sp>
      <p:pic>
        <p:nvPicPr>
          <p:cNvPr id="23557" name="Picture 6" descr="z__kV6uwA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smtClean="0"/>
              <a:t>ПРОЕКТ PRE-SCHOOL</a:t>
            </a:r>
            <a:br>
              <a:rPr lang="ru-RU" sz="1600" smtClean="0"/>
            </a:br>
            <a:r>
              <a:rPr lang="ru-RU" sz="1600" smtClean="0"/>
              <a:t>СТАНДАРТ ДЕТСКОГО САДА</a:t>
            </a:r>
            <a:br>
              <a:rPr lang="ru-RU" sz="1600" smtClean="0"/>
            </a:br>
            <a:r>
              <a:rPr lang="ru-RU" sz="1600" smtClean="0"/>
              <a:t>В ОБРАЗОВАТЕЛЬНОМ КОМПЛЕКСЕ</a:t>
            </a:r>
          </a:p>
        </p:txBody>
      </p:sp>
      <p:pic>
        <p:nvPicPr>
          <p:cNvPr id="25602" name="Picture 4" descr="2022-09-19_13-33-4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16000" contrast="-2000"/>
          </a:blip>
          <a:srcRect/>
          <a:stretch>
            <a:fillRect/>
          </a:stretch>
        </p:blipFill>
        <p:spPr>
          <a:xfrm>
            <a:off x="3924300" y="1700213"/>
            <a:ext cx="4752975" cy="3384550"/>
          </a:xfrm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395288" y="1557338"/>
            <a:ext cx="3529012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/>
              <a:t>Наше учреждение подключено к программе  </a:t>
            </a:r>
            <a:r>
              <a:rPr lang="en-US" sz="1400"/>
              <a:t>Kidsmo</a:t>
            </a:r>
            <a:r>
              <a:rPr lang="ru-RU" sz="1400"/>
              <a:t>.</a:t>
            </a:r>
            <a:r>
              <a:rPr lang="en-US" sz="1400"/>
              <a:t>ru</a:t>
            </a:r>
            <a:endParaRPr lang="ru-RU" sz="1400"/>
          </a:p>
          <a:p>
            <a:r>
              <a:rPr lang="ru-RU" sz="1400" b="1"/>
              <a:t>Первым этап:</a:t>
            </a:r>
            <a:r>
              <a:rPr lang="ru-RU" sz="1400"/>
              <a:t>  регистрация воспитателей старших подготовительных групп в системе </a:t>
            </a:r>
            <a:r>
              <a:rPr lang="en-US" sz="1400"/>
              <a:t>Kidsmo</a:t>
            </a:r>
            <a:r>
              <a:rPr lang="ru-RU" sz="1400"/>
              <a:t>.</a:t>
            </a:r>
            <a:r>
              <a:rPr lang="en-US" sz="1400"/>
              <a:t>ru</a:t>
            </a:r>
            <a:r>
              <a:rPr lang="ru-RU" sz="1400"/>
              <a:t> </a:t>
            </a:r>
            <a:endParaRPr lang="en-US" sz="1400"/>
          </a:p>
          <a:p>
            <a:r>
              <a:rPr lang="ru-RU" sz="1400" b="1"/>
              <a:t>Второй этап:</a:t>
            </a:r>
            <a:r>
              <a:rPr lang="ru-RU" sz="1400"/>
              <a:t> собрать согласия с родителей (законных представителей) о персональных данных</a:t>
            </a:r>
          </a:p>
          <a:p>
            <a:r>
              <a:rPr lang="ru-RU" sz="1400"/>
              <a:t> и родители получали на электронную почту доступ к системе.</a:t>
            </a:r>
          </a:p>
          <a:p>
            <a:r>
              <a:rPr lang="ru-RU" sz="1400" b="1"/>
              <a:t>Третий этап:</a:t>
            </a:r>
            <a:r>
              <a:rPr lang="ru-RU" sz="1400"/>
              <a:t> Обратная связь воспитатель-родитель, родитель – воспитатель.</a:t>
            </a:r>
            <a:r>
              <a:rPr lang="ru-RU"/>
              <a:t> </a:t>
            </a:r>
          </a:p>
        </p:txBody>
      </p:sp>
      <p:pic>
        <p:nvPicPr>
          <p:cNvPr id="25604" name="Picture 6" descr="z__kV6uwA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smtClean="0"/>
              <a:t>ПРОЕКТ PRE-SCHOOL</a:t>
            </a:r>
            <a:br>
              <a:rPr lang="ru-RU" sz="1600" smtClean="0"/>
            </a:br>
            <a:r>
              <a:rPr lang="ru-RU" sz="1600" smtClean="0"/>
              <a:t>СТАНДАРТ ДЕТСКОГО САДА</a:t>
            </a:r>
            <a:br>
              <a:rPr lang="ru-RU" sz="1600" smtClean="0"/>
            </a:br>
            <a:r>
              <a:rPr lang="ru-RU" sz="1600" smtClean="0"/>
              <a:t>В ОБРАЗОВАТЕЛЬНОМ КОМПЛЕКСЕ</a:t>
            </a:r>
          </a:p>
        </p:txBody>
      </p:sp>
      <p:pic>
        <p:nvPicPr>
          <p:cNvPr id="26626" name="Picture 4" descr="z__kV6uwA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IMG-20220228-WA0044(1)"/>
          <p:cNvPicPr>
            <a:picLocks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1341438"/>
            <a:ext cx="7867650" cy="4608512"/>
          </a:xfrm>
        </p:spPr>
      </p:pic>
      <p:pic>
        <p:nvPicPr>
          <p:cNvPr id="26628" name="Picture 6" descr="z__kV6uwA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z__kV6uwA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  <a:br>
              <a:rPr lang="ru-RU" sz="1200" smtClean="0"/>
            </a:br>
            <a:endParaRPr lang="ru-RU" sz="1200" smtClean="0"/>
          </a:p>
        </p:txBody>
      </p:sp>
      <p:pic>
        <p:nvPicPr>
          <p:cNvPr id="27650" name="Picture 4" descr="IMG_32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628775"/>
            <a:ext cx="2341562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IMG_32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500438"/>
            <a:ext cx="2232025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IMG_32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3500438"/>
            <a:ext cx="2162175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827088" y="2276475"/>
            <a:ext cx="187166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Сотрудничество с родителями: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1400"/>
              <a:t> мастер-классы с родителями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1400"/>
              <a:t> спортивные соревнования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1400"/>
              <a:t> праздничные мероприятия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ru-RU" sz="1400"/>
          </a:p>
        </p:txBody>
      </p:sp>
      <p:pic>
        <p:nvPicPr>
          <p:cNvPr id="27654" name="Picture 6" descr="z__kV6uwAc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74" name="Rectangle 8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76" name="Rectangle 10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77" name="Rectangle 11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78" name="Rectangle 12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79" name="Rectangle 13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80" name="Rectangle 14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81" name="Rectangle 18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82" name="Rectangle 19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83" name="Rectangle 20"/>
          <p:cNvSpPr>
            <a:spLocks noChangeArrowheads="1"/>
          </p:cNvSpPr>
          <p:nvPr/>
        </p:nvSpPr>
        <p:spPr bwMode="auto">
          <a:xfrm>
            <a:off x="4416425" y="32464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  </a:t>
            </a:r>
          </a:p>
        </p:txBody>
      </p:sp>
      <p:sp>
        <p:nvSpPr>
          <p:cNvPr id="28684" name="Rectangle 28"/>
          <p:cNvSpPr>
            <a:spLocks noChangeArrowheads="1"/>
          </p:cNvSpPr>
          <p:nvPr/>
        </p:nvSpPr>
        <p:spPr bwMode="auto">
          <a:xfrm>
            <a:off x="250825" y="260350"/>
            <a:ext cx="29051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tx2"/>
                </a:solidFill>
              </a:rPr>
              <a:t>ПРОЕКТ PRE-SCHOOL</a:t>
            </a:r>
            <a:br>
              <a:rPr lang="ru-RU" sz="1200">
                <a:solidFill>
                  <a:schemeClr val="tx2"/>
                </a:solidFill>
              </a:rPr>
            </a:br>
            <a:r>
              <a:rPr lang="ru-RU" sz="1200">
                <a:solidFill>
                  <a:schemeClr val="tx2"/>
                </a:solidFill>
              </a:rPr>
              <a:t>СТАНДАРТ ДЕТСКОГО САДА</a:t>
            </a:r>
            <a:br>
              <a:rPr lang="ru-RU" sz="1200">
                <a:solidFill>
                  <a:schemeClr val="tx2"/>
                </a:solidFill>
              </a:rPr>
            </a:br>
            <a:r>
              <a:rPr lang="ru-RU" sz="1200">
                <a:solidFill>
                  <a:schemeClr val="tx2"/>
                </a:solidFill>
              </a:rPr>
              <a:t>В ОБРАЗОВАТЕЛЬНОМ КОМПЛЕКСЕ</a:t>
            </a:r>
          </a:p>
        </p:txBody>
      </p:sp>
      <p:sp>
        <p:nvSpPr>
          <p:cNvPr id="28685" name="Rectangle 45"/>
          <p:cNvSpPr>
            <a:spLocks noChangeArrowheads="1"/>
          </p:cNvSpPr>
          <p:nvPr/>
        </p:nvSpPr>
        <p:spPr bwMode="auto">
          <a:xfrm>
            <a:off x="0" y="2509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86" name="Rectangle 46"/>
          <p:cNvSpPr>
            <a:spLocks noChangeArrowheads="1"/>
          </p:cNvSpPr>
          <p:nvPr/>
        </p:nvSpPr>
        <p:spPr bwMode="auto">
          <a:xfrm>
            <a:off x="0" y="41830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87" name="Rectangle 6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ru-RU" smtClean="0"/>
              <a:t>                    </a:t>
            </a:r>
            <a:r>
              <a:rPr lang="ru-RU" sz="2800" b="1" smtClean="0"/>
              <a:t>Современное образование</a:t>
            </a:r>
          </a:p>
        </p:txBody>
      </p:sp>
      <p:pic>
        <p:nvPicPr>
          <p:cNvPr id="28688" name="Picture 64" descr="scale_2400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12875"/>
            <a:ext cx="7477125" cy="4171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5" descr="readmsg?id=16397292480521515357;0;4&amp;exif=1&amp;full=1&amp;x-email=elenachetv%40mail"/>
          <p:cNvSpPr>
            <a:spLocks noChangeAspect="1" noChangeArrowheads="1"/>
          </p:cNvSpPr>
          <p:nvPr/>
        </p:nvSpPr>
        <p:spPr bwMode="auto">
          <a:xfrm>
            <a:off x="144463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9698" name="Picture 7" descr="IMG_0715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1484313"/>
            <a:ext cx="2795588" cy="2079625"/>
          </a:xfrm>
        </p:spPr>
      </p:pic>
      <p:pic>
        <p:nvPicPr>
          <p:cNvPr id="29699" name="Picture 8" descr="IMG_19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716338"/>
            <a:ext cx="2808288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468313" y="404813"/>
            <a:ext cx="40036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chemeClr val="tx2"/>
                </a:solidFill>
              </a:rPr>
              <a:t>ПРОЕКТ PRE-SCHOOL</a:t>
            </a:r>
            <a:br>
              <a:rPr lang="ru-RU" sz="1200">
                <a:solidFill>
                  <a:schemeClr val="tx2"/>
                </a:solidFill>
              </a:rPr>
            </a:br>
            <a:r>
              <a:rPr lang="ru-RU" sz="1200">
                <a:solidFill>
                  <a:schemeClr val="tx2"/>
                </a:solidFill>
              </a:rPr>
              <a:t>СТАНДАРТ ДЕТСКОГО САДА</a:t>
            </a:r>
            <a:br>
              <a:rPr lang="ru-RU" sz="1200">
                <a:solidFill>
                  <a:schemeClr val="tx2"/>
                </a:solidFill>
              </a:rPr>
            </a:br>
            <a:r>
              <a:rPr lang="ru-RU" sz="1200">
                <a:solidFill>
                  <a:schemeClr val="tx2"/>
                </a:solidFill>
              </a:rPr>
              <a:t>В ОБРАЗОВАТЕЛЬНОМ КОМПЛЕКСЕ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468313" y="1484313"/>
            <a:ext cx="3097212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МАТЕМАТИКА: </a:t>
            </a:r>
          </a:p>
          <a:p>
            <a:r>
              <a:rPr lang="ru-RU" sz="1400"/>
              <a:t>«Математика – гимнастика ума.</a:t>
            </a:r>
          </a:p>
          <a:p>
            <a:r>
              <a:rPr lang="ru-RU" sz="1400"/>
              <a:t>Логично мыслить учит нас она.</a:t>
            </a:r>
          </a:p>
          <a:p>
            <a:r>
              <a:rPr lang="ru-RU" sz="1400"/>
              <a:t>Из всех наук важнейшая,</a:t>
            </a:r>
          </a:p>
          <a:p>
            <a:r>
              <a:rPr lang="ru-RU" sz="1400"/>
              <a:t>Мудрая, точнейшая»</a:t>
            </a:r>
          </a:p>
          <a:p>
            <a:endParaRPr lang="ru-RU" sz="1400"/>
          </a:p>
          <a:p>
            <a:r>
              <a:rPr lang="ru-RU" sz="1400"/>
              <a:t>Изучение геометрических фигур с помощью игрового </a:t>
            </a:r>
            <a:r>
              <a:rPr lang="ru-RU" sz="1400" b="1"/>
              <a:t>набора «Дары Фребеля»</a:t>
            </a:r>
          </a:p>
          <a:p>
            <a:endParaRPr lang="ru-RU" sz="1400" b="1"/>
          </a:p>
          <a:p>
            <a:endParaRPr lang="ru-RU" sz="1400" b="1"/>
          </a:p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29702" name="Picture 8" descr="z__kV6uwA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140200" y="549275"/>
            <a:ext cx="208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Приложение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 descr="IMG_59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989138"/>
            <a:ext cx="33464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7"/>
          <p:cNvSpPr>
            <a:spLocks noChangeArrowheads="1"/>
          </p:cNvSpPr>
          <p:nvPr/>
        </p:nvSpPr>
        <p:spPr bwMode="auto">
          <a:xfrm>
            <a:off x="250825" y="404813"/>
            <a:ext cx="29051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>
                <a:solidFill>
                  <a:schemeClr val="tx2"/>
                </a:solidFill>
              </a:rPr>
              <a:t>ПРОЕКТ PRE-SCHOOL</a:t>
            </a:r>
            <a:br>
              <a:rPr lang="ru-RU" sz="1200">
                <a:solidFill>
                  <a:schemeClr val="tx2"/>
                </a:solidFill>
              </a:rPr>
            </a:br>
            <a:r>
              <a:rPr lang="ru-RU" sz="1200">
                <a:solidFill>
                  <a:schemeClr val="tx2"/>
                </a:solidFill>
              </a:rPr>
              <a:t>СТАНДАРТ ДЕТСКОГО САДА</a:t>
            </a:r>
            <a:br>
              <a:rPr lang="ru-RU" sz="1200">
                <a:solidFill>
                  <a:schemeClr val="tx2"/>
                </a:solidFill>
              </a:rPr>
            </a:br>
            <a:r>
              <a:rPr lang="ru-RU" sz="1200">
                <a:solidFill>
                  <a:schemeClr val="tx2"/>
                </a:solidFill>
              </a:rPr>
              <a:t>В ОБРАЗОВАТЕЛЬНОМ КОМПЛЕКСЕ</a:t>
            </a:r>
          </a:p>
        </p:txBody>
      </p:sp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611188" y="2060575"/>
            <a:ext cx="35290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МАТЕМАТИКА ВО ВСЕМ: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1400"/>
              <a:t> </a:t>
            </a:r>
            <a:r>
              <a:rPr lang="ru-RU" sz="1400" b="1"/>
              <a:t>Игровой набор «Дары Фребеля»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sz="1400" b="1"/>
              <a:t> «Развивающие игры Никитиных»</a:t>
            </a:r>
          </a:p>
        </p:txBody>
      </p:sp>
      <p:pic>
        <p:nvPicPr>
          <p:cNvPr id="30724" name="Picture 6" descr="IMG_59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989138"/>
            <a:ext cx="33464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IMG_59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989138"/>
            <a:ext cx="33464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z__kV6uwA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3600450" cy="719138"/>
          </a:xfrm>
        </p:spPr>
        <p:txBody>
          <a:bodyPr anchor="b"/>
          <a:lstStyle/>
          <a:p>
            <a:pPr eaLnBrk="1" hangingPunct="1"/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</a:p>
        </p:txBody>
      </p:sp>
      <p:pic>
        <p:nvPicPr>
          <p:cNvPr id="31746" name="Picture 5" descr="IMG_08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12875"/>
            <a:ext cx="302418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 descr="IMG_1031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33813"/>
            <a:ext cx="3024188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539750" y="2420938"/>
            <a:ext cx="3095625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РАЗВИТИЕ РЕЧИ:</a:t>
            </a:r>
            <a:r>
              <a:rPr lang="ru-RU" sz="1400"/>
              <a:t> </a:t>
            </a:r>
          </a:p>
          <a:p>
            <a:pPr>
              <a:spcBef>
                <a:spcPct val="50000"/>
              </a:spcBef>
            </a:pPr>
            <a:r>
              <a:rPr lang="ru-RU" sz="1400"/>
              <a:t>Развитие навыков счета, представлений о величине, внимания, речи и мелкой моторики с использованием </a:t>
            </a:r>
            <a:r>
              <a:rPr lang="ru-RU" sz="1400" b="1"/>
              <a:t>игр Никитиных</a:t>
            </a:r>
          </a:p>
        </p:txBody>
      </p:sp>
      <p:pic>
        <p:nvPicPr>
          <p:cNvPr id="31749" name="Picture 6" descr="z__kV6uwA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2763" y="1484313"/>
            <a:ext cx="230028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468313" y="476250"/>
            <a:ext cx="347186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chemeClr val="tx2"/>
                </a:solidFill>
              </a:rPr>
              <a:t>ПРОЕКТ PRE-SCHOOL</a:t>
            </a:r>
            <a:br>
              <a:rPr lang="ru-RU" sz="1200">
                <a:solidFill>
                  <a:schemeClr val="tx2"/>
                </a:solidFill>
              </a:rPr>
            </a:br>
            <a:r>
              <a:rPr lang="ru-RU" sz="1200">
                <a:solidFill>
                  <a:schemeClr val="tx2"/>
                </a:solidFill>
              </a:rPr>
              <a:t>СТАНДАРТ ДЕТСКОГО САДА</a:t>
            </a:r>
            <a:br>
              <a:rPr lang="ru-RU" sz="1200">
                <a:solidFill>
                  <a:schemeClr val="tx2"/>
                </a:solidFill>
              </a:rPr>
            </a:br>
            <a:r>
              <a:rPr lang="ru-RU" sz="1200">
                <a:solidFill>
                  <a:schemeClr val="tx2"/>
                </a:solidFill>
              </a:rPr>
              <a:t>В ОБРАЗОВАТЕЛЬНОМ КОМПЛЕКСЕ</a:t>
            </a: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827088" y="2636838"/>
            <a:ext cx="4752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400"/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611188" y="1484313"/>
            <a:ext cx="2951162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ЭКОЛОГИЯ:</a:t>
            </a:r>
          </a:p>
          <a:p>
            <a:pPr>
              <a:spcBef>
                <a:spcPct val="50000"/>
              </a:spcBef>
            </a:pPr>
            <a:r>
              <a:rPr lang="ru-RU" sz="1400"/>
              <a:t>«Коль суждено дышать </a:t>
            </a:r>
          </a:p>
          <a:p>
            <a:pPr>
              <a:spcBef>
                <a:spcPct val="50000"/>
              </a:spcBef>
            </a:pPr>
            <a:r>
              <a:rPr lang="ru-RU" sz="1400"/>
              <a:t>Нам воздухом одним, </a:t>
            </a:r>
          </a:p>
          <a:p>
            <a:pPr>
              <a:spcBef>
                <a:spcPct val="50000"/>
              </a:spcBef>
            </a:pPr>
            <a:r>
              <a:rPr lang="ru-RU" sz="1400"/>
              <a:t>Давайте мы все</a:t>
            </a:r>
          </a:p>
          <a:p>
            <a:pPr>
              <a:spcBef>
                <a:spcPct val="50000"/>
              </a:spcBef>
            </a:pPr>
            <a:r>
              <a:rPr lang="ru-RU" sz="1400"/>
              <a:t>Навек объединимся.</a:t>
            </a:r>
          </a:p>
          <a:p>
            <a:pPr>
              <a:spcBef>
                <a:spcPct val="50000"/>
              </a:spcBef>
            </a:pPr>
            <a:r>
              <a:rPr lang="ru-RU" sz="1400"/>
              <a:t>Давайте наши души</a:t>
            </a:r>
          </a:p>
          <a:p>
            <a:pPr>
              <a:spcBef>
                <a:spcPct val="50000"/>
              </a:spcBef>
            </a:pPr>
            <a:r>
              <a:rPr lang="ru-RU" sz="1400"/>
              <a:t>Вместе сохраним,</a:t>
            </a:r>
          </a:p>
          <a:p>
            <a:pPr>
              <a:spcBef>
                <a:spcPct val="50000"/>
              </a:spcBef>
            </a:pPr>
            <a:r>
              <a:rPr lang="ru-RU" sz="1400"/>
              <a:t>Тогда мы на Земле</a:t>
            </a:r>
          </a:p>
          <a:p>
            <a:pPr>
              <a:spcBef>
                <a:spcPct val="50000"/>
              </a:spcBef>
            </a:pPr>
            <a:r>
              <a:rPr lang="ru-RU" sz="1400"/>
              <a:t>И сами сохранимся!»</a:t>
            </a:r>
          </a:p>
          <a:p>
            <a:pPr>
              <a:spcBef>
                <a:spcPct val="50000"/>
              </a:spcBef>
            </a:pPr>
            <a:endParaRPr lang="ru-RU" sz="1400"/>
          </a:p>
          <a:p>
            <a:pPr>
              <a:spcBef>
                <a:spcPct val="50000"/>
              </a:spcBef>
            </a:pPr>
            <a:endParaRPr lang="ru-RU" sz="1400"/>
          </a:p>
          <a:p>
            <a:pPr>
              <a:spcBef>
                <a:spcPct val="50000"/>
              </a:spcBef>
            </a:pPr>
            <a:endParaRPr lang="ru-RU" sz="140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484313"/>
            <a:ext cx="3059113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3573463"/>
            <a:ext cx="3057525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611188" y="4365625"/>
            <a:ext cx="2376487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Повышение интереса к исследовательской деятельности с использованием детской </a:t>
            </a:r>
            <a:r>
              <a:rPr lang="ru-RU" sz="1400" b="1"/>
              <a:t>цифровой лаборатории «Наураша»</a:t>
            </a:r>
          </a:p>
          <a:p>
            <a:pPr>
              <a:spcBef>
                <a:spcPct val="50000"/>
              </a:spcBef>
            </a:pPr>
            <a:endParaRPr lang="ru-RU" sz="1400" b="1"/>
          </a:p>
        </p:txBody>
      </p:sp>
      <p:pic>
        <p:nvPicPr>
          <p:cNvPr id="32776" name="Picture 6" descr="z__kV6uwAc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260350"/>
            <a:ext cx="3887787" cy="792163"/>
          </a:xfrm>
        </p:spPr>
        <p:txBody>
          <a:bodyPr anchor="b"/>
          <a:lstStyle/>
          <a:p>
            <a:pPr eaLnBrk="1" hangingPunct="1"/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  <a:br>
              <a:rPr lang="ru-RU" sz="1200" smtClean="0"/>
            </a:br>
            <a:endParaRPr lang="ru-RU" sz="1200" smtClean="0"/>
          </a:p>
        </p:txBody>
      </p:sp>
      <p:sp>
        <p:nvSpPr>
          <p:cNvPr id="33794" name="Rectangle 6"/>
          <p:cNvSpPr>
            <a:spLocks noChangeArrowheads="1"/>
          </p:cNvSpPr>
          <p:nvPr/>
        </p:nvSpPr>
        <p:spPr bwMode="auto">
          <a:xfrm>
            <a:off x="611188" y="1954213"/>
            <a:ext cx="2808287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>
            <a:spAutoFit/>
          </a:bodyPr>
          <a:lstStyle/>
          <a:p>
            <a:pPr>
              <a:tabLst>
                <a:tab pos="2514600" algn="l"/>
              </a:tabLst>
            </a:pPr>
            <a:r>
              <a:rPr lang="ru-RU" sz="1400" b="1"/>
              <a:t>Познавательное развитие</a:t>
            </a:r>
            <a:r>
              <a:rPr lang="ru-RU" sz="1400"/>
              <a:t> предполагает развитие любознательности и мотивации, формирование познавательных действий, становление сознания, развитие воображения и творческой активности, формирование первичных представлений о себе, других людях, объектах окружающего мира, их свойствах и отношениях</a:t>
            </a:r>
          </a:p>
        </p:txBody>
      </p:sp>
      <p:pic>
        <p:nvPicPr>
          <p:cNvPr id="33795" name="Picture 5" descr="IMG_42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557338"/>
            <a:ext cx="14478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IMG_52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3860800"/>
            <a:ext cx="15240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1" descr="IMG_53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557338"/>
            <a:ext cx="2867025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2" descr="IMG_14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3860800"/>
            <a:ext cx="28321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6" descr="z__kV6uwA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95288" y="333375"/>
            <a:ext cx="3384550" cy="517525"/>
          </a:xfrm>
        </p:spPr>
        <p:txBody>
          <a:bodyPr/>
          <a:lstStyle/>
          <a:p>
            <a:pPr eaLnBrk="1" hangingPunct="1"/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11188" y="1268413"/>
            <a:ext cx="8064500" cy="504031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ru-RU" sz="1400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1800" smtClean="0"/>
              <a:t>В</a:t>
            </a:r>
            <a:r>
              <a:rPr lang="en-US" sz="1800" smtClean="0"/>
              <a:t> 2022</a:t>
            </a:r>
            <a:r>
              <a:rPr lang="ru-RU" sz="1800" smtClean="0"/>
              <a:t>году в Московской области стартовал пилотный образовательный проект «Подмосковный </a:t>
            </a:r>
            <a:r>
              <a:rPr lang="en-US" sz="1800" smtClean="0"/>
              <a:t>Pre-school</a:t>
            </a:r>
            <a:r>
              <a:rPr lang="ru-RU" sz="1800" smtClean="0"/>
              <a:t>: стандарт детского сада»                                                                                      В пилотном проекте Министерства образования Московской области участвуют педагогические коллективы 101 образовательного учреждения, в том числе 2 учреждения из городского округа Мытищи .</a:t>
            </a:r>
            <a:r>
              <a:rPr lang="ru-RU" sz="1400" smtClean="0"/>
              <a:t> </a:t>
            </a:r>
          </a:p>
        </p:txBody>
      </p:sp>
      <p:pic>
        <p:nvPicPr>
          <p:cNvPr id="15363" name="Picture 6" descr="z__kV6uwA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3213100"/>
            <a:ext cx="3513137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z__kV6uwA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015287" cy="914400"/>
          </a:xfrm>
        </p:spPr>
        <p:txBody>
          <a:bodyPr/>
          <a:lstStyle/>
          <a:p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  <a:br>
              <a:rPr lang="ru-RU" sz="1200" smtClean="0"/>
            </a:br>
            <a:endParaRPr lang="ru-RU" sz="1200" smtClean="0"/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755650" y="1773238"/>
            <a:ext cx="2160588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Речевое развитие</a:t>
            </a:r>
            <a:r>
              <a:rPr lang="ru-RU" sz="1400"/>
              <a:t> направлено на совершенствование всех сторон речи, развитие звуковой и интонационной культуры речи, фонематического слуха, формирование предпосылок обучения грамоте, овладение речи как средством общения, развитие речевого творчества, знакомство с книжной культурой и детской литературой</a:t>
            </a:r>
          </a:p>
        </p:txBody>
      </p:sp>
      <p:pic>
        <p:nvPicPr>
          <p:cNvPr id="34819" name="Picture 5" descr="IMG_32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700213"/>
            <a:ext cx="22669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7" descr="0a205871-24c3-4317-ba51-0286c19d6c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3573463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8" descr="8d463ab8-4ac8-4517-a4ae-3bdab3ea70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3573463"/>
            <a:ext cx="2160588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z__kV6uwAc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  <a:br>
              <a:rPr lang="ru-RU" sz="1200" smtClean="0"/>
            </a:br>
            <a:endParaRPr lang="ru-RU" sz="1200" smtClean="0"/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611188" y="1700213"/>
            <a:ext cx="30257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Художественно-эстетическое развитие предполагает формирование способности воспринимать красоту окружающего мира и развитие способности проявлять творческую активность </a:t>
            </a:r>
          </a:p>
        </p:txBody>
      </p:sp>
      <p:pic>
        <p:nvPicPr>
          <p:cNvPr id="35843" name="Picture 5" descr="IMG_32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484313"/>
            <a:ext cx="2917825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IMG_32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829050"/>
            <a:ext cx="2954337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z__kV6uwA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  <a:br>
              <a:rPr lang="ru-RU" sz="1200" smtClean="0"/>
            </a:br>
            <a:endParaRPr lang="ru-RU" sz="1200" smtClean="0"/>
          </a:p>
        </p:txBody>
      </p:sp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684213" y="1989138"/>
            <a:ext cx="244792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/>
              <a:t>Физическое развитие</a:t>
            </a:r>
            <a:r>
              <a:rPr lang="ru-RU" sz="1400"/>
              <a:t> включает: приобретение опыта в двигательной деятельности детей, формирование начальных представлений о некоторых видах спорта, овладение подвижными играми с правилами, становление ценностей здорового образа жизни</a:t>
            </a:r>
          </a:p>
        </p:txBody>
      </p:sp>
      <p:pic>
        <p:nvPicPr>
          <p:cNvPr id="36867" name="Picture 5" descr="IMG_32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2060575"/>
            <a:ext cx="2303463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 descr="IMG_32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4005263"/>
            <a:ext cx="2305050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IMG_32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2852738"/>
            <a:ext cx="2376487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z__kV6uwAc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  <a:br>
              <a:rPr lang="ru-RU" sz="1200" smtClean="0"/>
            </a:br>
            <a:endParaRPr lang="ru-RU" sz="1200" smtClean="0"/>
          </a:p>
        </p:txBody>
      </p:sp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771775" y="1484313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Конструирование</a:t>
            </a:r>
          </a:p>
        </p:txBody>
      </p:sp>
      <p:pic>
        <p:nvPicPr>
          <p:cNvPr id="37891" name="Picture 6" descr="IMG_42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060575"/>
            <a:ext cx="17287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357563"/>
            <a:ext cx="187166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IMG_43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2133600"/>
            <a:ext cx="16256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8"/>
          <p:cNvSpPr txBox="1">
            <a:spLocks noChangeArrowheads="1"/>
          </p:cNvSpPr>
          <p:nvPr/>
        </p:nvSpPr>
        <p:spPr bwMode="auto">
          <a:xfrm>
            <a:off x="1258888" y="4868863"/>
            <a:ext cx="1368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«Ракета»</a:t>
            </a:r>
          </a:p>
        </p:txBody>
      </p:sp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3276600" y="5949950"/>
            <a:ext cx="2663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«Механическая цепь»</a:t>
            </a:r>
          </a:p>
        </p:txBody>
      </p:sp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6372225" y="4797425"/>
            <a:ext cx="165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Робототехника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015287" cy="914400"/>
          </a:xfrm>
        </p:spPr>
        <p:txBody>
          <a:bodyPr/>
          <a:lstStyle/>
          <a:p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  <a:br>
              <a:rPr lang="ru-RU" sz="1200" smtClean="0"/>
            </a:br>
            <a:endParaRPr lang="ru-RU" sz="1200" smtClean="0"/>
          </a:p>
        </p:txBody>
      </p:sp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2051050" y="1484313"/>
            <a:ext cx="4968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Интерактивная песочница</a:t>
            </a:r>
          </a:p>
        </p:txBody>
      </p:sp>
      <p:pic>
        <p:nvPicPr>
          <p:cNvPr id="38915" name="Picture 6" descr="IMG_25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2636838"/>
            <a:ext cx="355441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7216775" y="3160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8917" name="Picture 11" descr="Screenshot_20211221_1412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2654300"/>
            <a:ext cx="3529012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2916238" y="5445125"/>
            <a:ext cx="338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/>
              <a:t>Рисование и игры с песком</a:t>
            </a:r>
          </a:p>
        </p:txBody>
      </p:sp>
      <p:pic>
        <p:nvPicPr>
          <p:cNvPr id="38919" name="Picture 6" descr="z__kV6uwA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  <a:br>
              <a:rPr lang="ru-RU" sz="1200" smtClean="0"/>
            </a:br>
            <a:endParaRPr lang="ru-RU" sz="1200" smtClean="0"/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ru-RU" b="1" smtClean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None/>
            </a:pPr>
            <a:endParaRPr lang="ru-RU" b="1" smtClean="0">
              <a:solidFill>
                <a:srgbClr val="000099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ru-RU" sz="4000" b="1" smtClean="0">
                <a:solidFill>
                  <a:srgbClr val="000099"/>
                </a:solidFill>
              </a:rPr>
              <a:t>СПАСИБО ЗА ВНИМАНИЕ!!!</a:t>
            </a:r>
          </a:p>
        </p:txBody>
      </p:sp>
      <p:pic>
        <p:nvPicPr>
          <p:cNvPr id="39939" name="Picture 6" descr="z__kV6uwA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smtClean="0"/>
              <a:t>ПРОЕКТ PRE-SCHOOL</a:t>
            </a:r>
            <a:br>
              <a:rPr lang="ru-RU" sz="1400" smtClean="0"/>
            </a:br>
            <a:r>
              <a:rPr lang="ru-RU" sz="1400" smtClean="0"/>
              <a:t>СТАНДАРТ ДЕТСКОГО САДА</a:t>
            </a:r>
            <a:br>
              <a:rPr lang="ru-RU" sz="1400" smtClean="0"/>
            </a:br>
            <a:r>
              <a:rPr lang="ru-RU" sz="1400" smtClean="0"/>
              <a:t>В ОБРАЗОВАТЕЛЬНОМ КОМПЛЕКСЕ</a:t>
            </a:r>
          </a:p>
        </p:txBody>
      </p:sp>
      <p:sp>
        <p:nvSpPr>
          <p:cNvPr id="16386" name="Rectangle 5"/>
          <p:cNvSpPr>
            <a:spLocks noChangeArrowheads="1"/>
          </p:cNvSpPr>
          <p:nvPr/>
        </p:nvSpPr>
        <p:spPr bwMode="auto">
          <a:xfrm>
            <a:off x="539750" y="1885950"/>
            <a:ext cx="7704138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/>
              <a:t>Распоряжение Министерства образования Московской области от 27.01.2022 г. № Р-43 "Об утверждении списка участников регионального проекта "Подмосковный PRE-SCHOOL: стандарт детского сада" в 2022 году"</a:t>
            </a:r>
          </a:p>
          <a:p>
            <a:endParaRPr lang="ru-RU" sz="1600"/>
          </a:p>
          <a:p>
            <a:r>
              <a:rPr lang="ru-RU" sz="1600" b="1"/>
              <a:t>Цель проекта</a:t>
            </a:r>
            <a:r>
              <a:rPr lang="ru-RU" sz="1600"/>
              <a:t> - обеспечить преемственность между детсадом и школой и вовлечь родителей в образовательный процесс в детском саду. </a:t>
            </a:r>
            <a:endParaRPr lang="en-US" sz="1600"/>
          </a:p>
          <a:p>
            <a:endParaRPr lang="en-US" sz="1600"/>
          </a:p>
          <a:p>
            <a:r>
              <a:rPr lang="ru-RU" sz="1600"/>
              <a:t>В рамках проекта воспитанники старших и подготовительных групп детского сада обучаются на современном инновационном</a:t>
            </a:r>
            <a:r>
              <a:rPr lang="en-US" sz="1600"/>
              <a:t> </a:t>
            </a:r>
            <a:r>
              <a:rPr lang="ru-RU" sz="1600"/>
              <a:t>  оборудовании</a:t>
            </a:r>
            <a:r>
              <a:rPr lang="ru-RU"/>
              <a:t>.</a:t>
            </a:r>
            <a:r>
              <a:rPr lang="en-US"/>
              <a:t>                                    </a:t>
            </a:r>
            <a:r>
              <a:rPr lang="ru-RU" sz="1600"/>
              <a:t> В дошкольном отделении появилась школа-партнер, учителя начальных классов  проводят занятия для дошкольников. Организовано шефство от школьников. Такая работа помогает  дошкольникам лучше подготовиться к обучению в начальной школе.                                                                                                                 </a:t>
            </a:r>
          </a:p>
        </p:txBody>
      </p:sp>
      <p:pic>
        <p:nvPicPr>
          <p:cNvPr id="16387" name="Picture 10" descr="z__kV6uwA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333375"/>
            <a:ext cx="3598862" cy="708025"/>
          </a:xfrm>
        </p:spPr>
        <p:txBody>
          <a:bodyPr anchor="b"/>
          <a:lstStyle/>
          <a:p>
            <a:pPr eaLnBrk="1" hangingPunct="1"/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  <a:br>
              <a:rPr lang="ru-RU" sz="1200" smtClean="0"/>
            </a:br>
            <a:endParaRPr lang="ru-RU" sz="1200" smtClean="0"/>
          </a:p>
        </p:txBody>
      </p:sp>
      <p:sp>
        <p:nvSpPr>
          <p:cNvPr id="17410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4427538" y="333375"/>
            <a:ext cx="3008312" cy="287338"/>
          </a:xfrm>
          <a:ln w="38100">
            <a:solidFill>
              <a:schemeClr val="accent1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400" b="1" smtClean="0"/>
              <a:t> </a:t>
            </a:r>
            <a:r>
              <a:rPr lang="ru-RU" sz="1400" b="1" smtClean="0">
                <a:solidFill>
                  <a:schemeClr val="tx2"/>
                </a:solidFill>
              </a:rPr>
              <a:t>РАБОЧАЯ ГРУППА</a:t>
            </a:r>
          </a:p>
        </p:txBody>
      </p:sp>
      <p:pic>
        <p:nvPicPr>
          <p:cNvPr id="17411" name="Picture 5" descr="%D0%A4%D0%BE%D1%82%D0%BE-%D0%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1484313"/>
            <a:ext cx="1112838" cy="15414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059113" y="3159125"/>
            <a:ext cx="3095625" cy="730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1200" b="1"/>
              <a:t>Заместитель директора</a:t>
            </a:r>
          </a:p>
          <a:p>
            <a:pPr algn="ctr"/>
            <a:r>
              <a:rPr lang="ru-RU" sz="1200" b="1"/>
              <a:t> МБОУ «Марфинская СОШ» по дошкольному образованию</a:t>
            </a:r>
            <a:endParaRPr lang="ru-RU" sz="1200"/>
          </a:p>
          <a:p>
            <a:pPr algn="ctr"/>
            <a:r>
              <a:rPr lang="ru-RU" sz="1200" b="1"/>
              <a:t>Войтенкова Валентина Михайловна</a:t>
            </a:r>
          </a:p>
        </p:txBody>
      </p:sp>
      <p:pic>
        <p:nvPicPr>
          <p:cNvPr id="17413" name="Picture 8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1484313"/>
            <a:ext cx="1089025" cy="158273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6372225" y="3232150"/>
            <a:ext cx="2563813" cy="6397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1200" b="1"/>
              <a:t>Старший воспитатель,</a:t>
            </a:r>
          </a:p>
          <a:p>
            <a:pPr algn="ctr"/>
            <a:r>
              <a:rPr lang="ru-RU" sz="1200" b="1"/>
              <a:t> учитель -логопед</a:t>
            </a:r>
          </a:p>
          <a:p>
            <a:pPr algn="ctr"/>
            <a:endParaRPr lang="ru-RU"/>
          </a:p>
        </p:txBody>
      </p:sp>
      <p:sp>
        <p:nvSpPr>
          <p:cNvPr id="17415" name="Rectangle 11"/>
          <p:cNvSpPr>
            <a:spLocks noChangeArrowheads="1"/>
          </p:cNvSpPr>
          <p:nvPr/>
        </p:nvSpPr>
        <p:spPr bwMode="auto">
          <a:xfrm>
            <a:off x="250825" y="2997200"/>
            <a:ext cx="25209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/>
              <a:t>Директор</a:t>
            </a:r>
          </a:p>
          <a:p>
            <a:pPr algn="ctr"/>
            <a:r>
              <a:rPr lang="ru-RU" sz="1200" b="1"/>
              <a:t> МБОУ «Марфинская СОШ»</a:t>
            </a:r>
          </a:p>
          <a:p>
            <a:pPr algn="ctr"/>
            <a:r>
              <a:rPr lang="ru-RU" sz="1200" b="1"/>
              <a:t>Алексеев Игорь Евгеньевич </a:t>
            </a:r>
          </a:p>
          <a:p>
            <a:pPr algn="ctr"/>
            <a:endParaRPr lang="ru-RU" sz="1200" b="1"/>
          </a:p>
        </p:txBody>
      </p:sp>
      <p:pic>
        <p:nvPicPr>
          <p:cNvPr id="17416" name="Picture 13" descr="IMG_54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4076700"/>
            <a:ext cx="1077913" cy="16113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17" name="AutoShape 15" descr="readmsg?id=16399087610569005292;0;2&amp;exif=1&amp;full=1&amp;x-email=elenachetv%40mail"/>
          <p:cNvSpPr>
            <a:spLocks noChangeAspect="1" noChangeArrowheads="1"/>
          </p:cNvSpPr>
          <p:nvPr/>
        </p:nvSpPr>
        <p:spPr bwMode="auto">
          <a:xfrm>
            <a:off x="4427538" y="3284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7418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1484313"/>
            <a:ext cx="985838" cy="14382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19" name="Rectangle 17"/>
          <p:cNvSpPr>
            <a:spLocks noChangeArrowheads="1"/>
          </p:cNvSpPr>
          <p:nvPr/>
        </p:nvSpPr>
        <p:spPr bwMode="auto">
          <a:xfrm>
            <a:off x="468313" y="5805488"/>
            <a:ext cx="2127250" cy="3651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ru-RU" sz="1200" b="1"/>
              <a:t>Педагог- психолог</a:t>
            </a:r>
          </a:p>
          <a:p>
            <a:pPr algn="ctr"/>
            <a:r>
              <a:rPr lang="ru-RU" sz="1200" b="1"/>
              <a:t>Кормакова Елена Игоревна</a:t>
            </a:r>
            <a:r>
              <a:rPr lang="ru-RU" sz="1200"/>
              <a:t> </a:t>
            </a:r>
          </a:p>
        </p:txBody>
      </p:sp>
      <p:pic>
        <p:nvPicPr>
          <p:cNvPr id="17420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5338" y="4076700"/>
            <a:ext cx="1198562" cy="16573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21" name="Rectangle 19"/>
          <p:cNvSpPr>
            <a:spLocks noChangeArrowheads="1"/>
          </p:cNvSpPr>
          <p:nvPr/>
        </p:nvSpPr>
        <p:spPr bwMode="auto">
          <a:xfrm>
            <a:off x="6586538" y="5734050"/>
            <a:ext cx="255746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Учитель начальных классов </a:t>
            </a:r>
          </a:p>
          <a:p>
            <a:r>
              <a:rPr lang="ru-RU" sz="1200" b="1"/>
              <a:t>МБОУ «Марфинская СОШ»</a:t>
            </a:r>
          </a:p>
          <a:p>
            <a:r>
              <a:rPr lang="ru-RU" sz="1200" b="1"/>
              <a:t>Тарасова Наталья Ивановна</a:t>
            </a:r>
          </a:p>
        </p:txBody>
      </p:sp>
      <p:pic>
        <p:nvPicPr>
          <p:cNvPr id="17422" name="Picture 2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9100" y="4076700"/>
            <a:ext cx="1108075" cy="15843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23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8263" y="4076700"/>
            <a:ext cx="1108075" cy="158432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24" name="Rectangle 22"/>
          <p:cNvSpPr>
            <a:spLocks noChangeArrowheads="1"/>
          </p:cNvSpPr>
          <p:nvPr/>
        </p:nvSpPr>
        <p:spPr bwMode="auto">
          <a:xfrm>
            <a:off x="2411413" y="5661025"/>
            <a:ext cx="2159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/>
              <a:t>         Воспитатель</a:t>
            </a:r>
          </a:p>
          <a:p>
            <a:pPr algn="ctr"/>
            <a:r>
              <a:rPr lang="ru-RU" sz="1200" b="1"/>
              <a:t>Некрасова Елена Васильевна</a:t>
            </a:r>
          </a:p>
        </p:txBody>
      </p:sp>
      <p:sp>
        <p:nvSpPr>
          <p:cNvPr id="17425" name="Rectangle 23"/>
          <p:cNvSpPr>
            <a:spLocks noChangeArrowheads="1"/>
          </p:cNvSpPr>
          <p:nvPr/>
        </p:nvSpPr>
        <p:spPr bwMode="auto">
          <a:xfrm>
            <a:off x="4643438" y="5734050"/>
            <a:ext cx="20891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/>
              <a:t>Воспитатель</a:t>
            </a:r>
          </a:p>
          <a:p>
            <a:pPr algn="ctr"/>
            <a:r>
              <a:rPr lang="ru-RU" sz="1200" b="1"/>
              <a:t>Захарова  Елена </a:t>
            </a:r>
          </a:p>
          <a:p>
            <a:pPr algn="ctr"/>
            <a:r>
              <a:rPr lang="ru-RU" sz="1200" b="1"/>
              <a:t>Анатольевна</a:t>
            </a:r>
          </a:p>
        </p:txBody>
      </p:sp>
      <p:pic>
        <p:nvPicPr>
          <p:cNvPr id="17426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1484313"/>
            <a:ext cx="985838" cy="14382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2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1484313"/>
            <a:ext cx="985838" cy="14382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28" name="Picture 5" descr="%D0%A4%D0%BE%D1%82%D0%BE-%D0%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1484313"/>
            <a:ext cx="1112838" cy="1541462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429" name="Picture 8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1484313"/>
            <a:ext cx="1089025" cy="158273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30" name="Rectangle 23"/>
          <p:cNvSpPr>
            <a:spLocks noChangeArrowheads="1"/>
          </p:cNvSpPr>
          <p:nvPr/>
        </p:nvSpPr>
        <p:spPr bwMode="auto">
          <a:xfrm>
            <a:off x="0" y="8366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bg1"/>
                </a:solidFill>
              </a:rPr>
              <a:t>Для реализации проекта была создана рабочая группа: администрация, учителя начальных классов, воспитатели.</a:t>
            </a:r>
          </a:p>
          <a:p>
            <a:endParaRPr lang="ru-RU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3563938" y="228600"/>
            <a:ext cx="4646612" cy="914400"/>
          </a:xfrm>
        </p:spPr>
        <p:txBody>
          <a:bodyPr/>
          <a:lstStyle/>
          <a:p>
            <a:pPr algn="ctr"/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преемственности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987675" y="981075"/>
            <a:ext cx="3476625" cy="431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Работа с педагогами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03575" y="1412875"/>
            <a:ext cx="2808288" cy="52292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совместные педагогические советы и методические советы;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семинары, мастер- классы; •круглые столы, Декады педагогического мастерства, предметные Декады;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проведение диагностики по определению готовности детей к школе;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• взаимодействие психологов, социальных педагогов;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• открытые показы образовательной деятельности в ДО и открытых уроков в школе;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педагогические и психологические наблюдения.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0" y="981075"/>
            <a:ext cx="3065463" cy="431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Работа с детьми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1412875"/>
            <a:ext cx="3059113" cy="54451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экскурсии в школу;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посещение школьных музеев;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интерактивные уроки для дошкольников;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участие в совместной деятельности, игровых программах;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• выставки рисунков и поделок;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встречи и беседы с бывшими воспитанниками детского сада;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совместные праздники и спортивные соревнования дошкольников и первоклассников;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участие в театрализованной деятельности;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посещение дошкольниками курса занятий, организованных при школе.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 rot="10800000" flipH="1" flipV="1">
            <a:off x="6443663" y="981075"/>
            <a:ext cx="2700337" cy="4349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56325" y="1412875"/>
            <a:ext cx="2844800" cy="51847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совместные родительские собрания с педагогами ДО и учителями школы;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круглые столы, дискуссионные встречи, педагогические «гостиные»;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консультации с педагогами ДО и школы; встречи родителей с будущими учителями;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дни открытых дверей;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• анкетирование, тестирование родителей;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• образовательно - игровые тренинги и практикумы для родителей </a:t>
            </a:r>
          </a:p>
          <a:p>
            <a:pPr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 визуальные средства общения; •заседания родительских клубов.</a:t>
            </a:r>
          </a:p>
        </p:txBody>
      </p:sp>
      <p:sp>
        <p:nvSpPr>
          <p:cNvPr id="18440" name="Rectangle 11"/>
          <p:cNvSpPr>
            <a:spLocks noChangeArrowheads="1"/>
          </p:cNvSpPr>
          <p:nvPr/>
        </p:nvSpPr>
        <p:spPr bwMode="auto">
          <a:xfrm>
            <a:off x="0" y="239713"/>
            <a:ext cx="33607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solidFill>
                  <a:schemeClr val="tx2"/>
                </a:solidFill>
              </a:rPr>
              <a:t>ПРОЕКТ PRE-SCHOOL</a:t>
            </a:r>
            <a:br>
              <a:rPr lang="ru-RU" sz="1400">
                <a:solidFill>
                  <a:schemeClr val="tx2"/>
                </a:solidFill>
              </a:rPr>
            </a:br>
            <a:r>
              <a:rPr lang="ru-RU" sz="1400">
                <a:solidFill>
                  <a:schemeClr val="tx2"/>
                </a:solidFill>
              </a:rPr>
              <a:t>СТАНДАРТ ДЕТСКОГО САДА</a:t>
            </a:r>
            <a:br>
              <a:rPr lang="ru-RU" sz="1400">
                <a:solidFill>
                  <a:schemeClr val="tx2"/>
                </a:solidFill>
              </a:rPr>
            </a:br>
            <a:r>
              <a:rPr lang="ru-RU" sz="1400">
                <a:solidFill>
                  <a:schemeClr val="tx2"/>
                </a:solidFill>
              </a:rPr>
              <a:t>В ОБРАЗОВАТЕЛЬНОМ КОМПЛЕКСЕ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smtClean="0"/>
              <a:t>ПРОЕКТ PRE-SCHOOL</a:t>
            </a:r>
            <a:br>
              <a:rPr lang="ru-RU" sz="1400" smtClean="0"/>
            </a:br>
            <a:r>
              <a:rPr lang="ru-RU" sz="1400" smtClean="0"/>
              <a:t>СТАНДАРТ ДЕТСКОГО САДА</a:t>
            </a:r>
            <a:br>
              <a:rPr lang="ru-RU" sz="1400" smtClean="0"/>
            </a:br>
            <a:r>
              <a:rPr lang="ru-RU" sz="1400" smtClean="0"/>
              <a:t>В ОБРАЗОВАТЕЛЬНОМ КОМПЛЕКСЕ </a:t>
            </a:r>
            <a:r>
              <a:rPr lang="en-US" sz="1400" smtClean="0"/>
              <a:t>     </a:t>
            </a:r>
            <a:r>
              <a:rPr lang="ru-RU" sz="2400" b="1" smtClean="0"/>
              <a:t>Преемственность.</a:t>
            </a:r>
          </a:p>
        </p:txBody>
      </p:sp>
      <p:pic>
        <p:nvPicPr>
          <p:cNvPr id="19458" name="Picture 6" descr="IMG_20220331_103649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3860800"/>
            <a:ext cx="3384550" cy="2155825"/>
          </a:xfrm>
          <a:ln w="38100">
            <a:solidFill>
              <a:schemeClr val="folHlink"/>
            </a:solidFill>
          </a:ln>
        </p:spPr>
      </p:pic>
      <p:pic>
        <p:nvPicPr>
          <p:cNvPr id="19459" name="Picture 4" descr="IMG_20220330_130805_3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341438"/>
            <a:ext cx="3097213" cy="2322512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684213" y="3644900"/>
            <a:ext cx="316865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Посещение урока в 1 классе</a:t>
            </a:r>
          </a:p>
        </p:txBody>
      </p:sp>
      <p:pic>
        <p:nvPicPr>
          <p:cNvPr id="19461" name="Picture 10" descr="IMG_20220805_145057_6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3933825"/>
            <a:ext cx="3097212" cy="20161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684213" y="5876925"/>
            <a:ext cx="3384550" cy="3143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/>
              <a:t>Экскурсия в школьную библиотеку</a:t>
            </a:r>
          </a:p>
        </p:txBody>
      </p:sp>
      <p:pic>
        <p:nvPicPr>
          <p:cNvPr id="19463" name="Picture 8" descr="IMG_20220805_145032_6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341438"/>
            <a:ext cx="3384550" cy="22320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4572000" y="3573463"/>
            <a:ext cx="3384550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Посещение центра «Точка роста»</a:t>
            </a:r>
          </a:p>
        </p:txBody>
      </p:sp>
      <p:sp>
        <p:nvSpPr>
          <p:cNvPr id="19465" name="Rectangle 7"/>
          <p:cNvSpPr>
            <a:spLocks noChangeArrowheads="1"/>
          </p:cNvSpPr>
          <p:nvPr/>
        </p:nvSpPr>
        <p:spPr bwMode="auto">
          <a:xfrm>
            <a:off x="4356100" y="5876925"/>
            <a:ext cx="4032250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b="1"/>
              <a:t>Круглый стол с учителями начальной школы</a:t>
            </a:r>
          </a:p>
        </p:txBody>
      </p:sp>
      <p:pic>
        <p:nvPicPr>
          <p:cNvPr id="19466" name="Picture 15" descr="z__kV6uwA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388" y="333375"/>
            <a:ext cx="4033837" cy="708025"/>
          </a:xfrm>
        </p:spPr>
        <p:txBody>
          <a:bodyPr anchor="b"/>
          <a:lstStyle/>
          <a:p>
            <a:pPr eaLnBrk="1" hangingPunct="1"/>
            <a:r>
              <a:rPr lang="ru-RU" sz="1200" smtClean="0"/>
              <a:t>ПРОЕКТ PRE-SCHOOL</a:t>
            </a:r>
            <a:br>
              <a:rPr lang="ru-RU" sz="1200" smtClean="0"/>
            </a:br>
            <a:r>
              <a:rPr lang="ru-RU" sz="1200" smtClean="0"/>
              <a:t>СТАНДАРТ ДЕТСКОГО САДА</a:t>
            </a:r>
            <a:br>
              <a:rPr lang="ru-RU" sz="1200" smtClean="0"/>
            </a:br>
            <a:r>
              <a:rPr lang="ru-RU" sz="1200" smtClean="0"/>
              <a:t>В ОБРАЗОВАТЕЛЬНОМ КОМПЛЕКСЕ</a:t>
            </a:r>
            <a:br>
              <a:rPr lang="ru-RU" sz="1200" smtClean="0"/>
            </a:br>
            <a:endParaRPr lang="ru-RU" sz="1200" smtClean="0"/>
          </a:p>
        </p:txBody>
      </p:sp>
      <p:sp>
        <p:nvSpPr>
          <p:cNvPr id="20482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4211638" y="404813"/>
            <a:ext cx="2736850" cy="360362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chemeClr val="bg1"/>
                </a:solidFill>
              </a:rPr>
              <a:t>Преемственность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563938" y="2708275"/>
            <a:ext cx="1439862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400"/>
              <a:t>ЮИДД </a:t>
            </a:r>
          </a:p>
        </p:txBody>
      </p:sp>
      <p:pic>
        <p:nvPicPr>
          <p:cNvPr id="20484" name="Picture 6" descr="FullSizeRend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4437063"/>
            <a:ext cx="25908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8" descr="readmsg?id=16399986551221599305;0;1&amp;exif=1&amp;full=1&amp;x-email=elenachetv%40mail"/>
          <p:cNvSpPr>
            <a:spLocks noChangeAspect="1" noChangeArrowheads="1"/>
          </p:cNvSpPr>
          <p:nvPr/>
        </p:nvSpPr>
        <p:spPr bwMode="auto">
          <a:xfrm>
            <a:off x="4427538" y="3284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48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437063"/>
            <a:ext cx="259238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916113"/>
            <a:ext cx="2519362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1" descr="Screenshot_20211220_1417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916113"/>
            <a:ext cx="25812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2124075" y="3933825"/>
            <a:ext cx="446563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US" sz="1400"/>
              <a:t>II </a:t>
            </a:r>
            <a:r>
              <a:rPr lang="ru-RU" sz="1400"/>
              <a:t>этап </a:t>
            </a:r>
            <a:r>
              <a:rPr lang="en-US" sz="1400"/>
              <a:t>XIII</a:t>
            </a:r>
            <a:r>
              <a:rPr lang="ru-RU" sz="1400"/>
              <a:t> Спартакиады дошкольников г.о Мытищи </a:t>
            </a:r>
          </a:p>
          <a:p>
            <a:pPr>
              <a:spcBef>
                <a:spcPct val="50000"/>
              </a:spcBef>
            </a:pPr>
            <a:endParaRPr lang="ru-RU" sz="1400"/>
          </a:p>
        </p:txBody>
      </p:sp>
      <p:pic>
        <p:nvPicPr>
          <p:cNvPr id="20490" name="Picture 6" descr="z__kV6uwA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015287" cy="914400"/>
          </a:xfrm>
        </p:spPr>
        <p:txBody>
          <a:bodyPr/>
          <a:lstStyle/>
          <a:p>
            <a:r>
              <a:rPr lang="ru-RU" sz="1600" smtClean="0"/>
              <a:t>ПРОЕКТ PRE-SCHOOL</a:t>
            </a:r>
            <a:br>
              <a:rPr lang="ru-RU" sz="1600" smtClean="0"/>
            </a:br>
            <a:r>
              <a:rPr lang="ru-RU" sz="1600" smtClean="0"/>
              <a:t>СТАНДАРТ ДЕТСКОГО САДА</a:t>
            </a:r>
            <a:br>
              <a:rPr lang="ru-RU" sz="1600" smtClean="0"/>
            </a:br>
            <a:r>
              <a:rPr lang="ru-RU" sz="1600" smtClean="0"/>
              <a:t>В ОБРАЗОВАТЕЛЬНОМ КОМПЛЕКСЕ</a:t>
            </a:r>
          </a:p>
        </p:txBody>
      </p:sp>
      <p:sp>
        <p:nvSpPr>
          <p:cNvPr id="21506" name="Скругленный прямоугольник 1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4897437" cy="16557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DD9C"/>
              </a:gs>
              <a:gs pos="50000">
                <a:srgbClr val="FFD78E"/>
              </a:gs>
              <a:gs pos="100000">
                <a:srgbClr val="FFD479"/>
              </a:gs>
            </a:gsLst>
            <a:lin ang="5400000"/>
          </a:gradFill>
          <a:ln w="6350" algn="ctr">
            <a:solidFill>
              <a:srgbClr val="FFC000"/>
            </a:solidFill>
            <a:round/>
          </a:ln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 smtClean="0">
                <a:latin typeface="Times New Roman" pitchFamily="18" charset="0"/>
              </a:rPr>
              <a:t>Воспитатели в  проекте продолжают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 smtClean="0">
                <a:latin typeface="Times New Roman" pitchFamily="18" charset="0"/>
              </a:rPr>
              <a:t>осваивать современные форматы и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 smtClean="0">
                <a:latin typeface="Times New Roman" pitchFamily="18" charset="0"/>
              </a:rPr>
              <a:t>площадки для работы с детьми. Многие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 smtClean="0">
                <a:latin typeface="Times New Roman" pitchFamily="18" charset="0"/>
              </a:rPr>
              <a:t>педагоги прошли  курсы повышения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 smtClean="0">
                <a:latin typeface="Times New Roman" pitchFamily="18" charset="0"/>
              </a:rPr>
              <a:t>квалификации по различным обучающим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sz="1600" smtClean="0">
                <a:latin typeface="Times New Roman" pitchFamily="18" charset="0"/>
              </a:rPr>
              <a:t>программам.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7088" y="3573463"/>
            <a:ext cx="4618037" cy="20875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>
                <a:solidFill>
                  <a:srgbClr val="333F50"/>
                </a:solidFill>
                <a:cs typeface="Times New Roman" pitchFamily="18" charset="0"/>
              </a:rPr>
              <a:t>Но при этом наш воспитатель — это человек мыслящий, который должен понимать новые тенденции, новые образовательные задачи, с креативным подходом. И обязательно, чтобы воспитатель слышал ребенка.</a:t>
            </a:r>
          </a:p>
        </p:txBody>
      </p:sp>
      <p:pic>
        <p:nvPicPr>
          <p:cNvPr id="21508" name="Picture 4" descr="https://printonic.ru/uploads/images/2016/04/15/img_5710adaabb4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1412875"/>
            <a:ext cx="30956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z__kV6uwA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smtClean="0"/>
              <a:t>ПРОЕКТ PRE-SCHOOL</a:t>
            </a:r>
            <a:br>
              <a:rPr lang="ru-RU" sz="1600" smtClean="0"/>
            </a:br>
            <a:r>
              <a:rPr lang="ru-RU" sz="1600" smtClean="0"/>
              <a:t>СТАНДАРТ ДЕТСКОГО САДА</a:t>
            </a:r>
            <a:br>
              <a:rPr lang="ru-RU" sz="1600" smtClean="0"/>
            </a:br>
            <a:r>
              <a:rPr lang="ru-RU" sz="1600" smtClean="0"/>
              <a:t>В ОБРАЗОВАТЕЛЬНОМ КОМПЛЕКСЕ</a:t>
            </a:r>
          </a:p>
        </p:txBody>
      </p:sp>
      <p:pic>
        <p:nvPicPr>
          <p:cNvPr id="22530" name="Picture 4" descr="2022-09-19_14-22-09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412875"/>
            <a:ext cx="3821112" cy="2660650"/>
          </a:xfrm>
        </p:spPr>
      </p:pic>
      <p:pic>
        <p:nvPicPr>
          <p:cNvPr id="22531" name="Picture 5" descr="2022-09-19_14-25-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357563"/>
            <a:ext cx="41052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z__kV6uwAc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188913"/>
            <a:ext cx="1219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кругленный">
  <a:themeElements>
    <a:clrScheme name="Скругленный 1">
      <a:dk1>
        <a:srgbClr val="000000"/>
      </a:dk1>
      <a:lt1>
        <a:srgbClr val="FFFFFF"/>
      </a:lt1>
      <a:dk2>
        <a:srgbClr val="FFFFFF"/>
      </a:dk2>
      <a:lt2>
        <a:srgbClr val="669999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6666CC"/>
      </a:folHlink>
    </a:clrScheme>
    <a:fontScheme name="Скругленный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ругленный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кругленный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ругленный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1718</TotalTime>
  <Words>952</Words>
  <Application>Microsoft Office PowerPoint</Application>
  <PresentationFormat>Экран (4:3)</PresentationFormat>
  <Paragraphs>163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Wingdings</vt:lpstr>
      <vt:lpstr>Calibri</vt:lpstr>
      <vt:lpstr>Times New Roman</vt:lpstr>
      <vt:lpstr>Arial Black</vt:lpstr>
      <vt:lpstr>Arial Unicode MS</vt:lpstr>
      <vt:lpstr>Скругленный</vt:lpstr>
      <vt:lpstr>Скругленный</vt:lpstr>
      <vt:lpstr>Слайд 1</vt:lpstr>
      <vt:lpstr>ПРОЕКТ PRE-SCHOOL СТАНДАРТ ДЕТСКОГО САДА В ОБРАЗОВАТЕЛЬНОМ КОМПЛЕКСЕ</vt:lpstr>
      <vt:lpstr>ПРОЕКТ PRE-SCHOOL СТАНДАРТ ДЕТСКОГО САДА В ОБРАЗОВАТЕЛЬНОМ КОМПЛЕКСЕ</vt:lpstr>
      <vt:lpstr>ПРОЕКТ PRE-SCHOOL СТАНДАРТ ДЕТСКОГО САДА В ОБРАЗОВАТЕЛЬНОМ КОМПЛЕКСЕ </vt:lpstr>
      <vt:lpstr>Формы преемственности</vt:lpstr>
      <vt:lpstr>ПРОЕКТ PRE-SCHOOL СТАНДАРТ ДЕТСКОГО САДА В ОБРАЗОВАТЕЛЬНОМ КОМПЛЕКСЕ      Преемственность.</vt:lpstr>
      <vt:lpstr>ПРОЕКТ PRE-SCHOOL СТАНДАРТ ДЕТСКОГО САДА В ОБРАЗОВАТЕЛЬНОМ КОМПЛЕКСЕ </vt:lpstr>
      <vt:lpstr>ПРОЕКТ PRE-SCHOOL СТАНДАРТ ДЕТСКОГО САДА В ОБРАЗОВАТЕЛЬНОМ КОМПЛЕКСЕ</vt:lpstr>
      <vt:lpstr>ПРОЕКТ PRE-SCHOOL СТАНДАРТ ДЕТСКОГО САДА В ОБРАЗОВАТЕЛЬНОМ КОМПЛЕКСЕ</vt:lpstr>
      <vt:lpstr>ПРОЕКТ PRE-SCHOOL СТАНДАРТ ДЕТСКОГО САДА В ОБРАЗОВАТЕЛЬНОМ КОМПЛЕКСЕ</vt:lpstr>
      <vt:lpstr>ПРОЕКТ PRE-SCHOOL СТАНДАРТ ДЕТСКОГО САДА В ОБРАЗОВАТЕЛЬНОМ КОМПЛЕКСЕ</vt:lpstr>
      <vt:lpstr>ПРОЕКТ PRE-SCHOOL СТАНДАРТ ДЕТСКОГО САДА В ОБРАЗОВАТЕЛЬНОМ КОМПЛЕКСЕ</vt:lpstr>
      <vt:lpstr>ПРОЕКТ PRE-SCHOOL СТАНДАРТ ДЕТСКОГО САДА В ОБРАЗОВАТЕЛЬНОМ КОМПЛЕКСЕ </vt:lpstr>
      <vt:lpstr>                    Современное образование</vt:lpstr>
      <vt:lpstr>Слайд 15</vt:lpstr>
      <vt:lpstr>Слайд 16</vt:lpstr>
      <vt:lpstr>ПРОЕКТ PRE-SCHOOL СТАНДАРТ ДЕТСКОГО САДА В ОБРАЗОВАТЕЛЬНОМ КОМПЛЕКСЕ</vt:lpstr>
      <vt:lpstr>Слайд 18</vt:lpstr>
      <vt:lpstr>ПРОЕКТ PRE-SCHOOL СТАНДАРТ ДЕТСКОГО САДА В ОБРАЗОВАТЕЛЬНОМ КОМПЛЕКСЕ </vt:lpstr>
      <vt:lpstr>ПРОЕКТ PRE-SCHOOL СТАНДАРТ ДЕТСКОГО САДА В ОБРАЗОВАТЕЛЬНОМ КОМПЛЕКСЕ </vt:lpstr>
      <vt:lpstr>ПРОЕКТ PRE-SCHOOL СТАНДАРТ ДЕТСКОГО САДА В ОБРАЗОВАТЕЛЬНОМ КОМПЛЕКСЕ </vt:lpstr>
      <vt:lpstr>ПРОЕКТ PRE-SCHOOL СТАНДАРТ ДЕТСКОГО САДА В ОБРАЗОВАТЕЛЬНОМ КОМПЛЕКСЕ </vt:lpstr>
      <vt:lpstr>ПРОЕКТ PRE-SCHOOL СТАНДАРТ ДЕТСКОГО САДА В ОБРАЗОВАТЕЛЬНОМ КОМПЛЕКСЕ </vt:lpstr>
      <vt:lpstr>ПРОЕКТ PRE-SCHOOL СТАНДАРТ ДЕТСКОГО САДА В ОБРАЗОВАТЕЛЬНОМ КОМПЛЕКСЕ </vt:lpstr>
      <vt:lpstr>ПРОЕКТ PRE-SCHOOL СТАНДАРТ ДЕТСКОГО САДА В ОБРАЗОВАТЕЛЬНОМ КОМПЛЕКСЕ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городской округ Мытищи Московская область</dc:title>
  <dc:creator>User</dc:creator>
  <cp:lastModifiedBy>Елена</cp:lastModifiedBy>
  <cp:revision>29</cp:revision>
  <dcterms:created xsi:type="dcterms:W3CDTF">2021-12-17T08:19:30Z</dcterms:created>
  <dcterms:modified xsi:type="dcterms:W3CDTF">2022-09-19T11:58:17Z</dcterms:modified>
</cp:coreProperties>
</file>