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91" r:id="rId3"/>
    <p:sldId id="293" r:id="rId4"/>
    <p:sldId id="292" r:id="rId5"/>
    <p:sldId id="294" r:id="rId6"/>
    <p:sldId id="338" r:id="rId7"/>
    <p:sldId id="295" r:id="rId8"/>
    <p:sldId id="296" r:id="rId9"/>
    <p:sldId id="315" r:id="rId10"/>
    <p:sldId id="334" r:id="rId11"/>
    <p:sldId id="335" r:id="rId12"/>
    <p:sldId id="319" r:id="rId13"/>
    <p:sldId id="326" r:id="rId14"/>
    <p:sldId id="327" r:id="rId15"/>
    <p:sldId id="303" r:id="rId16"/>
    <p:sldId id="350" r:id="rId17"/>
    <p:sldId id="339" r:id="rId18"/>
    <p:sldId id="340" r:id="rId19"/>
    <p:sldId id="341" r:id="rId20"/>
    <p:sldId id="342" r:id="rId21"/>
    <p:sldId id="312" r:id="rId22"/>
    <p:sldId id="322" r:id="rId23"/>
    <p:sldId id="349" r:id="rId24"/>
    <p:sldId id="337" r:id="rId25"/>
    <p:sldId id="336" r:id="rId26"/>
    <p:sldId id="323" r:id="rId27"/>
    <p:sldId id="313" r:id="rId28"/>
    <p:sldId id="321" r:id="rId29"/>
    <p:sldId id="306" r:id="rId30"/>
    <p:sldId id="343" r:id="rId31"/>
    <p:sldId id="344" r:id="rId32"/>
    <p:sldId id="345" r:id="rId33"/>
    <p:sldId id="346" r:id="rId34"/>
    <p:sldId id="347" r:id="rId35"/>
    <p:sldId id="348" r:id="rId36"/>
    <p:sldId id="317" r:id="rId37"/>
    <p:sldId id="329" r:id="rId38"/>
    <p:sldId id="328" r:id="rId39"/>
    <p:sldId id="314" r:id="rId40"/>
    <p:sldId id="324" r:id="rId41"/>
    <p:sldId id="325" r:id="rId42"/>
    <p:sldId id="320" r:id="rId43"/>
    <p:sldId id="307" r:id="rId44"/>
    <p:sldId id="308" r:id="rId45"/>
    <p:sldId id="299" r:id="rId46"/>
    <p:sldId id="300" r:id="rId47"/>
    <p:sldId id="302" r:id="rId48"/>
    <p:sldId id="289" r:id="rId49"/>
    <p:sldId id="351" r:id="rId50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7C31"/>
    <a:srgbClr val="D06800"/>
    <a:srgbClr val="CC3300"/>
    <a:srgbClr val="CC0099"/>
    <a:srgbClr val="FF0066"/>
    <a:srgbClr val="D60093"/>
    <a:srgbClr val="006666"/>
    <a:srgbClr val="333399"/>
    <a:srgbClr val="8000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0" autoAdjust="0"/>
    <p:restoredTop sz="94717" autoAdjust="0"/>
  </p:normalViewPr>
  <p:slideViewPr>
    <p:cSldViewPr>
      <p:cViewPr varScale="1">
        <p:scale>
          <a:sx n="83" d="100"/>
          <a:sy n="83" d="100"/>
        </p:scale>
        <p:origin x="142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AE883-C0FC-48DE-AA71-6DE733F33A8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BF14F-30E8-483F-A7D5-2F4E71D3521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6694D-DD2F-4348-BEB3-ECDD1DD610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DAE6579-DFFC-4486-AEA9-002CC45FC4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B781CE9-1D1A-45BA-BFB7-D36523A073B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5E6BA-8B9D-4B35-B377-69D4D5B7AB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4DDAD-3302-44F7-A06D-72A28870FA2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F0894-E57B-4CE2-B9B9-FCDF05C845F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D7A73-4DD2-4DAC-AE7F-05D6EEFEC4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A623A-3CDE-4ADB-A76A-EDD6CDB1A6A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9A769-CAA3-4062-B723-DFD1EFFF6B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3E551-3B06-4C02-BA36-90B5FB5B3BA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DEC33-ADDD-4F52-B245-58A09923058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78E9AE-2492-49E4-B87D-D3A02CE1D91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KompMaster1\Desktop\&#1044;&#1077;&#1085;&#1100;%20&#1087;&#1086;&#1073;&#1077;&#1076;&#1099;\37830213882205.mp3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tvrd_pergament.1364941788.87.jpg"/>
          <p:cNvPicPr>
            <a:picLocks noChangeAspect="1"/>
          </p:cNvPicPr>
          <p:nvPr/>
        </p:nvPicPr>
        <p:blipFill>
          <a:blip r:embed="rId2"/>
          <a:srcRect l="4687" t="5208" r="4687" b="5208"/>
          <a:stretch>
            <a:fillRect/>
          </a:stretch>
        </p:blipFill>
        <p:spPr>
          <a:xfrm>
            <a:off x="-53163" y="0"/>
            <a:ext cx="9250326" cy="68580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95188" y="737760"/>
            <a:ext cx="543868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 sz="2000" b="1" kern="0" dirty="0">
                <a:latin typeface="Bookman Old Style" pitchFamily="18" charset="0"/>
                <a:ea typeface="+mj-ea"/>
                <a:cs typeface="+mj-cs"/>
              </a:rPr>
              <a:t>Муниципальное бюджетное общеобразовательное учреждение «</a:t>
            </a:r>
            <a:r>
              <a:rPr lang="ru-RU" sz="2000" b="1" kern="0" dirty="0" err="1">
                <a:latin typeface="Bookman Old Style" pitchFamily="18" charset="0"/>
                <a:ea typeface="+mj-ea"/>
                <a:cs typeface="+mj-cs"/>
              </a:rPr>
              <a:t>Марфинская</a:t>
            </a:r>
            <a:r>
              <a:rPr lang="ru-RU" sz="2000" b="1" kern="0" dirty="0">
                <a:latin typeface="Bookman Old Style" pitchFamily="18" charset="0"/>
                <a:ea typeface="+mj-ea"/>
                <a:cs typeface="+mj-cs"/>
              </a:rPr>
              <a:t> средняя общеобразовательная школа» (дошкольное отделение)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571472" y="2071678"/>
            <a:ext cx="7786742" cy="157163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3600" b="1" i="0" u="none" strike="noStrike" kern="0" cap="all" normalizeH="0" baseline="0" noProof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6000" b="1" i="0" u="none" strike="noStrike" kern="0" cap="all" normalizeH="0" baseline="0" noProof="0" dirty="0" smtClean="0">
                <a:ln w="0"/>
                <a:solidFill>
                  <a:schemeClr val="accent5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Города-герои</a:t>
            </a:r>
            <a:endParaRPr kumimoji="0" lang="ru-RU" sz="6000" b="1" i="0" u="none" strike="noStrike" kern="0" cap="all" normalizeH="0" baseline="0" noProof="0" dirty="0">
              <a:ln w="0"/>
              <a:solidFill>
                <a:schemeClr val="accent5">
                  <a:lumMod val="10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857752" y="4673094"/>
            <a:ext cx="4067139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sz="2000" b="1" dirty="0">
                <a:latin typeface="Franklin Gothic Book" pitchFamily="34" charset="0"/>
              </a:rPr>
              <a:t>Автор </a:t>
            </a:r>
            <a:r>
              <a:rPr lang="ru-RU" sz="2000" b="1" dirty="0" smtClean="0">
                <a:latin typeface="Franklin Gothic Book" pitchFamily="34" charset="0"/>
              </a:rPr>
              <a:t>проекта: воспитатель</a:t>
            </a:r>
            <a:endParaRPr lang="ru-RU" sz="2000" b="1" dirty="0">
              <a:latin typeface="Franklin Gothic Book" pitchFamily="34" charset="0"/>
            </a:endParaRPr>
          </a:p>
          <a:p>
            <a:r>
              <a:rPr lang="ru-RU" sz="2400" b="1" dirty="0" err="1" smtClean="0">
                <a:latin typeface="Franklin Gothic Book" pitchFamily="34" charset="0"/>
              </a:rPr>
              <a:t>Кочерещенко</a:t>
            </a:r>
            <a:r>
              <a:rPr lang="ru-RU" sz="2400" b="1" dirty="0" smtClean="0">
                <a:latin typeface="Franklin Gothic Book" pitchFamily="34" charset="0"/>
              </a:rPr>
              <a:t> Татьяна Константиновна</a:t>
            </a:r>
            <a:r>
              <a:rPr lang="en-US" sz="2400" b="1" dirty="0" smtClean="0">
                <a:latin typeface="Franklin Gothic Book" pitchFamily="34" charset="0"/>
              </a:rPr>
              <a:t> </a:t>
            </a:r>
            <a:endParaRPr lang="ru-RU" sz="2400" b="1" dirty="0" smtClean="0">
              <a:latin typeface="Franklin Gothic Book" pitchFamily="34" charset="0"/>
            </a:endParaRPr>
          </a:p>
          <a:p>
            <a:pPr eaLnBrk="0" hangingPunct="0"/>
            <a:endParaRPr lang="ru-RU" sz="2400" dirty="0">
              <a:solidFill>
                <a:srgbClr val="D60093"/>
              </a:solidFill>
            </a:endParaRPr>
          </a:p>
        </p:txBody>
      </p:sp>
      <p:pic>
        <p:nvPicPr>
          <p:cNvPr id="35842" name="Picture 2" descr="http://art-apple.ru/albums/userpics/10001/Star_Victor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4143380"/>
            <a:ext cx="3929090" cy="224464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321" y="799259"/>
            <a:ext cx="1705120" cy="1330392"/>
          </a:xfrm>
          <a:prstGeom prst="rect">
            <a:avLst/>
          </a:prstGeom>
        </p:spPr>
      </p:pic>
    </p:spTree>
  </p:cSld>
  <p:clrMapOvr>
    <a:masterClrMapping/>
  </p:clrMapOvr>
  <p:transition advTm="4797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s00 7 253612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0830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ordenrf.ru/upload/novosty-info/minsk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85728"/>
            <a:ext cx="4357718" cy="2998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4998" name="Picture 6" descr="601c6128-db3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429000"/>
            <a:ext cx="4385052" cy="32956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42844" y="1000108"/>
            <a:ext cx="4464050" cy="49974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Я не только, как дом свой,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Тебя уважаю.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В детской памяти,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В сердце моем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С давних пор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Ты стоишь партизаном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С красной лентой пожаров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И с седыми руинами,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Что стреляли в упор…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Кланяюсь светлым твоим проспектам…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6000768"/>
            <a:ext cx="378621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Площадь Победы</a:t>
            </a:r>
            <a:endParaRPr lang="ru-RU" sz="28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5266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edsovet.su/_ld/357/348727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8596" y="857232"/>
            <a:ext cx="6715172" cy="10715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u="none" strike="noStrike" kern="0" normalizeH="0" baseline="0" noProof="0" dirty="0" smtClean="0">
                <a:ln w="31550" cmpd="sng">
                  <a:solidFill>
                    <a:srgbClr val="D068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Impact" pitchFamily="34" charset="0"/>
                <a:ea typeface="Batang" pitchFamily="18" charset="-127"/>
                <a:cs typeface="+mj-cs"/>
              </a:rPr>
              <a:t>ГОРОД-ГЕРОЙ СМОЛЕНСК</a:t>
            </a:r>
            <a:endParaRPr kumimoji="0" lang="ru-RU" sz="4000" b="1" u="none" strike="noStrike" kern="0" normalizeH="0" baseline="0" noProof="0" dirty="0">
              <a:ln w="31550" cmpd="sng">
                <a:solidFill>
                  <a:srgbClr val="D06800"/>
                </a:solidFill>
                <a:prstDash val="solid"/>
              </a:ln>
              <a:solidFill>
                <a:srgbClr val="CC33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Impact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2050" name="Picture 2" descr="880816 9c8a0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7573" y="1142984"/>
            <a:ext cx="2074005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42910" y="1500174"/>
            <a:ext cx="59293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buFontTx/>
              <a:buNone/>
            </a:pPr>
            <a:endParaRPr lang="ru-RU" sz="2000" b="1" dirty="0" smtClean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  <a:p>
            <a:pPr algn="l">
              <a:lnSpc>
                <a:spcPct val="80000"/>
              </a:lnSpc>
              <a:buFontTx/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   </a:t>
            </a:r>
          </a:p>
          <a:p>
            <a:pPr algn="l"/>
            <a:endParaRPr lang="ru-RU" dirty="0"/>
          </a:p>
        </p:txBody>
      </p:sp>
      <p:pic>
        <p:nvPicPr>
          <p:cNvPr id="38914" name="Picture 2" descr="http://life-group.ru/smolensk/PublishingImages/smolensk_1.jpg"/>
          <p:cNvPicPr>
            <a:picLocks noChangeAspect="1" noChangeArrowheads="1"/>
          </p:cNvPicPr>
          <p:nvPr/>
        </p:nvPicPr>
        <p:blipFill>
          <a:blip r:embed="rId4"/>
          <a:srcRect l="11250" r="12500"/>
          <a:stretch>
            <a:fillRect/>
          </a:stretch>
        </p:blipFill>
        <p:spPr bwMode="auto">
          <a:xfrm>
            <a:off x="714348" y="1714488"/>
            <a:ext cx="5572164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429124" y="4786322"/>
            <a:ext cx="4286280" cy="173664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Смоленску присвоено почетное звание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«Город-герой» 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6 мая 1985 года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Tm="35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hcq45kg 8ut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6904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75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http://ordenrf.ru/upload/novosty-info/smolensk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8243" y="214291"/>
            <a:ext cx="4187305" cy="3143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428604"/>
            <a:ext cx="4500593" cy="285752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Здесь вся в слезах и вся в крови земля: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Здесь был конец. Здесь в яму зарывали.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Я видел все, что видеть мне пришлось,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Что враг терзал без всяких сожалений…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Но, ни на миг ему не удалось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Тебя, Смоленск, поставить на колени.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Georgia" pitchFamily="18" charset="0"/>
            </a:endParaRPr>
          </a:p>
        </p:txBody>
      </p:sp>
      <p:pic>
        <p:nvPicPr>
          <p:cNvPr id="76808" name="Picture 8" descr="http://ordenrf.ru/upload/novosty-info/smolensk-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3500417"/>
            <a:ext cx="4357718" cy="2905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3500438"/>
            <a:ext cx="435768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Monotype Corsiva" pitchFamily="66" charset="0"/>
              </a:rPr>
              <a:t>Смоленская крепостная стена</a:t>
            </a:r>
            <a:endParaRPr lang="ru-RU" sz="28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36868" name="Picture 4" descr="https://upload.wikimedia.org/wikipedia/commons/b/b5/%D0%A1%D0%BC%D0%BE%D0%BB%D0%B5%D0%BD%D1%81%D0%BA._%D0%9F%D0%B0%D0%BC%D1%8F%D1%82%D0%BD%D0%B8%D0%BA_%D0%B2%D0%BE%D0%B8%D0%BD%D0%B0%D0%BC-%D0%BE%D1%81%D0%B2%D0%BE%D0%B1%D0%BE%D0%B4%D0%B8%D1%82%D0%B5%D0%BB%D1%8F%D0%BC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00438"/>
            <a:ext cx="4071966" cy="2964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714876" y="6072206"/>
            <a:ext cx="419698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Памятник воинам-освободителям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5282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357/348727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42910" y="857232"/>
            <a:ext cx="5643602" cy="92869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 smtClean="0">
                <a:ln w="31550" cmpd="sng">
                  <a:solidFill>
                    <a:srgbClr val="D068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  <a:ea typeface="Batang" pitchFamily="18" charset="-127"/>
                <a:cs typeface="+mj-cs"/>
              </a:rPr>
              <a:t>ГОРОД-ГЕРОЙ КИЕВ</a:t>
            </a:r>
            <a:endParaRPr kumimoji="0" lang="ru-RU" sz="4000" b="1" u="none" strike="noStrike" kern="0" normalizeH="0" baseline="0" noProof="0" dirty="0">
              <a:ln w="31550" cmpd="sng">
                <a:solidFill>
                  <a:srgbClr val="D06800"/>
                </a:solidFill>
                <a:prstDash val="solid"/>
              </a:ln>
              <a:solidFill>
                <a:srgbClr val="CC33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Impact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63490" name="Picture 2" descr="b8 dca368e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81" y="1071546"/>
            <a:ext cx="1638311" cy="2286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28596" y="1857364"/>
            <a:ext cx="650085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35842" name="Picture 2" descr="https://upload.wikimedia.org/wikipedia/commons/thumb/c/c5/Kiev_stmichael_May_2010.JPG/1024px-Kiev_stmichael_May_2010.JPG"/>
          <p:cNvPicPr>
            <a:picLocks noChangeAspect="1" noChangeArrowheads="1"/>
          </p:cNvPicPr>
          <p:nvPr/>
        </p:nvPicPr>
        <p:blipFill>
          <a:blip r:embed="rId4"/>
          <a:srcRect l="7728"/>
          <a:stretch>
            <a:fillRect/>
          </a:stretch>
        </p:blipFill>
        <p:spPr bwMode="auto">
          <a:xfrm>
            <a:off x="714348" y="1785926"/>
            <a:ext cx="5813789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000496" y="4714884"/>
            <a:ext cx="4786346" cy="173664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Подвиг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Киева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увековечен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в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присвоении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ему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звания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Города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Героя</a:t>
            </a:r>
            <a:endParaRPr lang="ru-RU" sz="24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8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мая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1965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года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Tm="3875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378efdb5188c4c 451106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359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Родина - Мать в Киев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86380" y="285729"/>
            <a:ext cx="3462333" cy="3714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214282" y="357167"/>
            <a:ext cx="4500594" cy="3071833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Прекрасный Киев наш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На вековечных кручах!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Многострадальному -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Хвала тебе, хвала!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Пускай сияет </a:t>
            </a:r>
            <a:r>
              <a:rPr kumimoji="0" lang="ru-RU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день,где</a:t>
            </a: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 ночь,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Как смерть, прошла,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Пускай блестит весна,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Где небо было в тучах!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Georgia" pitchFamily="18" charset="0"/>
            </a:endParaRPr>
          </a:p>
        </p:txBody>
      </p:sp>
      <p:pic>
        <p:nvPicPr>
          <p:cNvPr id="5" name="Picture 5" descr="Битва за Днепр Кие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429000"/>
            <a:ext cx="5715040" cy="3112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000760" y="4143380"/>
            <a:ext cx="2928942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Мемориальный комплекс "Национальный музей истории Великой Отечественной войны 1941-1945 годов"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5609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edsovet.su/_ld/357/348727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28662" y="857232"/>
            <a:ext cx="5000660" cy="10715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 smtClean="0">
                <a:ln w="31550" cmpd="sng">
                  <a:solidFill>
                    <a:srgbClr val="D068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  <a:ea typeface="Batang" pitchFamily="18" charset="-127"/>
                <a:cs typeface="+mj-cs"/>
              </a:rPr>
              <a:t>ГОРОД-ГЕРОЙ ОДЕССА</a:t>
            </a:r>
            <a:endParaRPr kumimoji="0" lang="ru-RU" sz="4000" b="1" u="none" strike="noStrike" kern="0" normalizeH="0" baseline="0" noProof="0" dirty="0">
              <a:ln w="31550" cmpd="sng">
                <a:solidFill>
                  <a:srgbClr val="D06800"/>
                </a:solidFill>
                <a:prstDash val="solid"/>
              </a:ln>
              <a:solidFill>
                <a:srgbClr val="CC33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Impact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5124" name="Picture 4" descr="55 4e8f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68" y="1214422"/>
            <a:ext cx="1971621" cy="24622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00034" y="1714488"/>
            <a:ext cx="5857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   </a:t>
            </a:r>
            <a:endParaRPr lang="ru-RU" dirty="0"/>
          </a:p>
        </p:txBody>
      </p:sp>
      <p:pic>
        <p:nvPicPr>
          <p:cNvPr id="33796" name="Picture 4" descr="http://rozchayka.com/wp-content/uploads/2014/07/b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785926"/>
            <a:ext cx="6025539" cy="3995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143240" y="4643446"/>
            <a:ext cx="5572132" cy="173664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За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массовый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героизм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её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защитников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Одессе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присвоено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звание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400" b="1" u="sng" dirty="0" smtClean="0">
                <a:solidFill>
                  <a:schemeClr val="tx1"/>
                </a:solidFill>
                <a:latin typeface="Georgia" pitchFamily="18" charset="0"/>
              </a:rPr>
              <a:t>"</a:t>
            </a:r>
            <a:r>
              <a:rPr lang="en-US" sz="2400" b="1" u="sng" dirty="0" err="1" smtClean="0">
                <a:solidFill>
                  <a:schemeClr val="tx1"/>
                </a:solidFill>
                <a:latin typeface="Georgia" pitchFamily="18" charset="0"/>
              </a:rPr>
              <a:t>Город</a:t>
            </a:r>
            <a:r>
              <a:rPr lang="ru-RU" sz="2400" b="1" u="sng" dirty="0" smtClean="0">
                <a:solidFill>
                  <a:schemeClr val="tx1"/>
                </a:solidFill>
                <a:latin typeface="Georgia" pitchFamily="18" charset="0"/>
              </a:rPr>
              <a:t>-</a:t>
            </a:r>
            <a:r>
              <a:rPr lang="en-US" sz="2400" b="1" u="sng" dirty="0" err="1" smtClean="0">
                <a:solidFill>
                  <a:schemeClr val="tx1"/>
                </a:solidFill>
                <a:latin typeface="Georgia" pitchFamily="18" charset="0"/>
              </a:rPr>
              <a:t>герой</a:t>
            </a:r>
            <a:r>
              <a:rPr lang="ru-RU" sz="2400" b="1" u="sng" dirty="0" smtClean="0">
                <a:solidFill>
                  <a:schemeClr val="tx1"/>
                </a:solidFill>
                <a:latin typeface="Georgia" pitchFamily="18" charset="0"/>
              </a:rPr>
              <a:t>»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8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мая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1965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года</a:t>
            </a:r>
            <a:r>
              <a:rPr lang="ru-RU" sz="2400" b="1" u="sng" dirty="0" smtClean="0">
                <a:solidFill>
                  <a:schemeClr val="tx1"/>
                </a:solidFill>
                <a:latin typeface="Georgia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Tm="3859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7411 tniki oboronuy  ssa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281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9122508" cy="6079392"/>
          </a:xfrm>
          <a:prstGeom prst="rect">
            <a:avLst/>
          </a:prstGeom>
        </p:spPr>
      </p:pic>
    </p:spTree>
  </p:cSld>
  <p:clrMapOvr>
    <a:masterClrMapping/>
  </p:clrMapOvr>
  <p:transition advTm="6735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ordenrf.ru/upload/novosty-info/odessa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876"/>
            <a:ext cx="3786214" cy="2841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24" name="Picture 4" descr="http://ordenrf.ru/upload/novosty-info/odessa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71480"/>
            <a:ext cx="4250562" cy="5214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0" y="642918"/>
            <a:ext cx="4500594" cy="2643206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Пусть жжет глаза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CC3300"/>
                </a:solidFill>
                <a:latin typeface="Georgia" pitchFamily="18" charset="0"/>
              </a:rPr>
              <a:t>Г</a:t>
            </a:r>
            <a:r>
              <a:rPr kumimoji="0" lang="ru-R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орячий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 черный дым,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Пусть пахнет хлеб теплом пороховым,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Одесса, город мой,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Мой спутник и товарищ,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Одесса, город мой,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Тебя мы не сдадим!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214290"/>
            <a:ext cx="428628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Обелиск Неизвестному матросу на Аллее Славы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5715016"/>
            <a:ext cx="385765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Памятник </a:t>
            </a:r>
          </a:p>
          <a:p>
            <a:r>
              <a:rPr lang="ru-RU" sz="2400" b="1" dirty="0" smtClean="0">
                <a:latin typeface="Monotype Corsiva" pitchFamily="66" charset="0"/>
              </a:rPr>
              <a:t>«Народные мстители". 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edsovet.su/_ld/357/348727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42910" y="857232"/>
            <a:ext cx="5500726" cy="10715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 smtClean="0">
                <a:ln w="31550" cmpd="sng">
                  <a:solidFill>
                    <a:srgbClr val="D068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  <a:ea typeface="Batang" pitchFamily="18" charset="-127"/>
                <a:cs typeface="+mj-cs"/>
              </a:rPr>
              <a:t>ГОРОД-ГЕРОЙ  ЛЕНИНГРАД</a:t>
            </a:r>
            <a:endParaRPr kumimoji="0" lang="ru-RU" sz="4000" b="1" u="none" strike="noStrike" kern="0" normalizeH="0" baseline="0" noProof="0" dirty="0">
              <a:ln w="31550" cmpd="sng">
                <a:solidFill>
                  <a:srgbClr val="D06800"/>
                </a:solidFill>
                <a:prstDash val="solid"/>
              </a:ln>
              <a:solidFill>
                <a:srgbClr val="CC33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Impact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9218" name="Picture 2" descr="5113419f9bdf731b82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1214422"/>
            <a:ext cx="1905000" cy="20383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42910" y="1500174"/>
            <a:ext cx="58579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   </a:t>
            </a:r>
            <a:endParaRPr lang="ru-RU" sz="2000" b="1" dirty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7" name="3783021388220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2571736" y="5786454"/>
            <a:ext cx="304800" cy="304800"/>
          </a:xfrm>
          <a:prstGeom prst="rect">
            <a:avLst/>
          </a:prstGeom>
        </p:spPr>
      </p:pic>
      <p:pic>
        <p:nvPicPr>
          <p:cNvPr id="30722" name="Picture 2" descr="http://visittuva.ru/5135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1785926"/>
            <a:ext cx="5891349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286248" y="4929198"/>
            <a:ext cx="4429156" cy="132802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Ленинград получил звание «Город-герой»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8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мая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1965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года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Tm="35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7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7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723a cfe8718362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625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b580fad556 acc79658cb2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-6463" y="0"/>
            <a:ext cx="915046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625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muzey.licey2.edusite.ru/images/risunok6.png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179034" y="857232"/>
            <a:ext cx="8822122" cy="5786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214290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 Black" pitchFamily="34" charset="0"/>
              </a:rPr>
              <a:t>Дневник Тани Савичевой</a:t>
            </a:r>
            <a:endParaRPr lang="ru-RU" sz="2400" b="1" dirty="0">
              <a:solidFill>
                <a:schemeClr val="accent5">
                  <a:lumMod val="2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8068" name="Picture 4" descr="пожелания,поздравления Записи в рубрике пожелания,поздравления Один,глядя в лужу,видит в ней грязь,а другой-отражающиеся в ней з"/>
          <p:cNvPicPr>
            <a:picLocks noChangeAspect="1" noChangeArrowheads="1"/>
          </p:cNvPicPr>
          <p:nvPr/>
        </p:nvPicPr>
        <p:blipFill>
          <a:blip r:embed="rId3"/>
          <a:srcRect l="13298" t="14113" r="8244" b="27419"/>
          <a:stretch>
            <a:fillRect/>
          </a:stretch>
        </p:blipFill>
        <p:spPr bwMode="auto">
          <a:xfrm>
            <a:off x="7000860" y="0"/>
            <a:ext cx="2143140" cy="1053408"/>
          </a:xfrm>
          <a:prstGeom prst="rect">
            <a:avLst/>
          </a:prstGeom>
          <a:noFill/>
        </p:spPr>
      </p:pic>
    </p:spTree>
  </p:cSld>
  <p:clrMapOvr>
    <a:masterClrMapping/>
  </p:clrMapOvr>
  <p:transition advTm="3875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85011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 Black" pitchFamily="34" charset="0"/>
              </a:rPr>
              <a:t>Большую роль в снабжении Ленинграда играла единственная коммуникация через Ладожское озеро, названная </a:t>
            </a: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Arial Black" pitchFamily="34" charset="0"/>
              </a:rPr>
              <a:t>"Дорогой жизни". </a:t>
            </a:r>
            <a:endParaRPr lang="ru-RU" sz="2400" b="1" dirty="0">
              <a:solidFill>
                <a:schemeClr val="accent5">
                  <a:lumMod val="2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7042" name="Picture 2" descr="http://www.pravmir.ru/wp-content/uploads/2015/01/1017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357158" y="1857364"/>
            <a:ext cx="4572032" cy="3175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7044" name="Picture 4" descr="http://pics.rbcdaily.ru/rbcdaily_pics/v4/86/6/1ac3e022cf99dd7c00242fa6456fba61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643438" y="3286124"/>
            <a:ext cx="4191961" cy="321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500702"/>
            <a:ext cx="50006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C3300"/>
                </a:solidFill>
                <a:latin typeface="Georgia" pitchFamily="18" charset="0"/>
              </a:rPr>
              <a:t>Через торосы Ладожского льда,</a:t>
            </a:r>
          </a:p>
          <a:p>
            <a:r>
              <a:rPr lang="ru-RU" sz="2000" b="1" dirty="0" smtClean="0">
                <a:solidFill>
                  <a:srgbClr val="CC3300"/>
                </a:solidFill>
                <a:latin typeface="Georgia" pitchFamily="18" charset="0"/>
              </a:rPr>
              <a:t>Отсюда мы вели Дорогу жизни.</a:t>
            </a:r>
          </a:p>
          <a:p>
            <a:r>
              <a:rPr lang="ru-RU" sz="2000" b="1" dirty="0" smtClean="0">
                <a:solidFill>
                  <a:srgbClr val="CC3300"/>
                </a:solidFill>
                <a:latin typeface="Georgia" pitchFamily="18" charset="0"/>
              </a:rPr>
              <a:t>Чтоб жизнь не умирала никогда".</a:t>
            </a:r>
            <a:endParaRPr lang="ru-RU" sz="2000" b="1" dirty="0">
              <a:solidFill>
                <a:srgbClr val="CC330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00760" y="1714488"/>
            <a:ext cx="26558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CC3300"/>
                </a:solidFill>
                <a:latin typeface="Georgia" pitchFamily="18" charset="0"/>
              </a:rPr>
              <a:t>"Потомок знай!</a:t>
            </a:r>
          </a:p>
          <a:p>
            <a:pPr lvl="0"/>
            <a:r>
              <a:rPr lang="ru-RU" sz="2000" b="1" dirty="0" smtClean="0">
                <a:solidFill>
                  <a:srgbClr val="CC3300"/>
                </a:solidFill>
                <a:latin typeface="Georgia" pitchFamily="18" charset="0"/>
              </a:rPr>
              <a:t>  В суровые года</a:t>
            </a:r>
          </a:p>
          <a:p>
            <a:pPr lvl="0"/>
            <a:r>
              <a:rPr lang="ru-RU" sz="2000" b="1" dirty="0" smtClean="0">
                <a:solidFill>
                  <a:srgbClr val="CC3300"/>
                </a:solidFill>
                <a:latin typeface="Georgia" pitchFamily="18" charset="0"/>
              </a:rPr>
              <a:t>Верны народу,</a:t>
            </a:r>
          </a:p>
          <a:p>
            <a:pPr lvl="0"/>
            <a:r>
              <a:rPr lang="ru-RU" sz="2000" b="1" dirty="0" smtClean="0">
                <a:solidFill>
                  <a:srgbClr val="CC3300"/>
                </a:solidFill>
                <a:latin typeface="Georgia" pitchFamily="18" charset="0"/>
              </a:rPr>
              <a:t>долгу и Отчизне.</a:t>
            </a:r>
          </a:p>
        </p:txBody>
      </p:sp>
    </p:spTree>
  </p:cSld>
  <p:clrMapOvr>
    <a:masterClrMapping/>
  </p:clrMapOvr>
  <p:transition advTm="3921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ordenrf.ru/upload/novosty-info/leningr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500594" cy="3375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708" name="Picture 4" descr="http://ordenrf.ru/upload/novosty-info/leningrad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85728"/>
            <a:ext cx="3643338" cy="4857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214282" y="3857628"/>
            <a:ext cx="5392745" cy="2686056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Домов затемненных громады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В зловещем подобии сна,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В железных ночах Ленинграда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Осадной поры тишина.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Но тишь разрывается воем, -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Сирены зовут на посты,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И бомбы свистят над Невою,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Огнем, обжигая мосты …</a:t>
            </a:r>
            <a:r>
              <a: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928934"/>
            <a:ext cx="457203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Мемориал героическим защитникам Ленинграда.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3504" y="4857760"/>
            <a:ext cx="371477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Группа Победители.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4625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edsovet.su/_ld/357/348727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28662" y="857232"/>
            <a:ext cx="5000660" cy="10715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u="none" strike="noStrike" kern="0" normalizeH="0" baseline="0" noProof="0" dirty="0" smtClean="0">
                <a:ln w="31550" cmpd="sng">
                  <a:solidFill>
                    <a:srgbClr val="D068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Impact" pitchFamily="34" charset="0"/>
                <a:ea typeface="Batang" pitchFamily="18" charset="-127"/>
                <a:cs typeface="+mj-cs"/>
              </a:rPr>
              <a:t>ГОРОД-ГЕРОЙ</a:t>
            </a:r>
            <a:r>
              <a:rPr kumimoji="0" lang="ru-RU" sz="4000" b="1" u="none" strike="noStrike" kern="0" normalizeH="0" noProof="0" dirty="0" smtClean="0">
                <a:ln w="31550" cmpd="sng">
                  <a:solidFill>
                    <a:srgbClr val="D068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Impact" pitchFamily="34" charset="0"/>
                <a:ea typeface="Batang" pitchFamily="18" charset="-127"/>
                <a:cs typeface="+mj-cs"/>
              </a:rPr>
              <a:t> МОСКВА</a:t>
            </a:r>
            <a:endParaRPr kumimoji="0" lang="ru-RU" sz="4000" b="1" u="none" strike="noStrike" kern="0" normalizeH="0" baseline="0" noProof="0" dirty="0">
              <a:ln w="31550" cmpd="sng">
                <a:solidFill>
                  <a:srgbClr val="D06800"/>
                </a:solidFill>
                <a:prstDash val="solid"/>
              </a:ln>
              <a:solidFill>
                <a:srgbClr val="CC33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Impact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8194" name="Picture 2" descr="cb2b8de 62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357298"/>
            <a:ext cx="1905000" cy="22574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00034" y="1428736"/>
            <a:ext cx="6215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   </a:t>
            </a:r>
            <a:endParaRPr lang="ru-RU" sz="2000" b="1" dirty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25602" name="Picture 2" descr="http://lifeglobe.net/x/entry/4998/1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500174"/>
            <a:ext cx="5929354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428992" y="4714884"/>
            <a:ext cx="5214942" cy="173664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За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заслуги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перед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Родиной</a:t>
            </a:r>
            <a:endParaRPr lang="ru-RU" sz="24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8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мая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1965 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г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ода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городу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Москве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присвоено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почетное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звание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«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Город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герой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» 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Tm="4297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goroda-gero kva-2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7739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2812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Вечный огонь в москве"/>
          <p:cNvPicPr>
            <a:picLocks noChangeAspect="1" noChangeArrowheads="1"/>
          </p:cNvPicPr>
          <p:nvPr/>
        </p:nvPicPr>
        <p:blipFill>
          <a:blip r:embed="rId2"/>
          <a:srcRect b="10874"/>
          <a:stretch>
            <a:fillRect/>
          </a:stretch>
        </p:blipFill>
        <p:spPr>
          <a:xfrm>
            <a:off x="4929190" y="357166"/>
            <a:ext cx="3786214" cy="2709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2" name="Picture 2" descr="http://ordenrf.ru/upload/novosty-info/moskva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785926"/>
            <a:ext cx="2928958" cy="4379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4" name="Picture 4" descr="http://ordenrf.ru/upload/novosty-info/moskva-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429000"/>
            <a:ext cx="4214975" cy="2808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28596" y="285728"/>
            <a:ext cx="4387853" cy="1614486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…</a:t>
            </a:r>
            <a:r>
              <a:rPr kumimoji="0" lang="ru-RU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</a:rPr>
              <a:t> </a:t>
            </a:r>
            <a:r>
              <a:rPr kumimoji="0" lang="ru-RU" b="1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Прошла война, прошла страда,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Но боль взывает к людям: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Давайте, люди, никогда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Об этом не забудем.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5786454"/>
            <a:ext cx="307183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Главный монумент мемориала Победы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9124" y="5786454"/>
            <a:ext cx="428628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Общий вид мемориала Победы на Поклонной горе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2643182"/>
            <a:ext cx="378621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Могила неизвестного солдата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5188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image.slidesharecdn.com/random-140506105518-phpapp01/95/-3-638.jpg?cb=13993918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593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edsovet.su/_ld/357/348727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85720" y="857232"/>
            <a:ext cx="6715172" cy="10715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u="none" strike="noStrike" kern="0" normalizeH="0" baseline="0" noProof="0" dirty="0" smtClean="0">
                <a:ln w="31550" cmpd="sng">
                  <a:solidFill>
                    <a:srgbClr val="D068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Impact" pitchFamily="34" charset="0"/>
                <a:ea typeface="Batang" pitchFamily="18" charset="-127"/>
                <a:cs typeface="+mj-cs"/>
              </a:rPr>
              <a:t>ГОРОД-ГЕРОЙ СЕВАСТОПОЛЬ</a:t>
            </a:r>
            <a:endParaRPr kumimoji="0" lang="ru-RU" sz="4000" b="1" u="none" strike="noStrike" kern="0" normalizeH="0" baseline="0" noProof="0" dirty="0">
              <a:ln w="31550" cmpd="sng">
                <a:solidFill>
                  <a:srgbClr val="D06800"/>
                </a:solidFill>
                <a:prstDash val="solid"/>
              </a:ln>
              <a:solidFill>
                <a:srgbClr val="CC33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Impact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3074" name="Picture 2" descr="8d3127db d1c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1214422"/>
            <a:ext cx="1905000" cy="20288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530" name="Picture 2" descr="http://yug.crimea.ua/uploads/posts/2012-07/1341391442_sevastopol-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643050"/>
            <a:ext cx="6072230" cy="4281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857752" y="4929198"/>
            <a:ext cx="3857620" cy="132802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Городом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-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героем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Севастополь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стал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endParaRPr lang="ru-RU" sz="2400" dirty="0" smtClean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8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мая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1965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года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Tm="4922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124-137663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188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http://ordenrf.ru/upload/novosty-info/sevastopol-memori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714752"/>
            <a:ext cx="3929090" cy="2789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3974" name="Picture 6" descr="http://ordenrf.ru/upload/novosty-info/sevastopo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85728"/>
            <a:ext cx="2214578" cy="3033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85720" y="3857628"/>
            <a:ext cx="4392613" cy="285752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Что б ни вело к твоим холмам врагов -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Пути ль морские, потайные тропы ль, -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Ты разбивал их, гордый Севастополь,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Как натиск волн у этих берегов.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29190" y="5857892"/>
            <a:ext cx="400049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Мемориал героев обороны Севастополя 1941 - 1942 гг.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20482" name="Picture 2" descr="http://www.interfax.ru/ftproot/tourism/tour-b/sevastop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85728"/>
            <a:ext cx="4286250" cy="3219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214942" y="2786058"/>
            <a:ext cx="364330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Памятник затопленным кораблям - символ города.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3281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357/348727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42910" y="857232"/>
            <a:ext cx="6072230" cy="128588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 smtClean="0">
                <a:ln w="31550" cmpd="sng">
                  <a:solidFill>
                    <a:srgbClr val="D068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  <a:ea typeface="Batang" pitchFamily="18" charset="-127"/>
                <a:cs typeface="+mj-cs"/>
              </a:rPr>
              <a:t>ГОРОД-ГЕРОЙ СТАЛИНГРАД  (ВОЛГОГРАД)</a:t>
            </a:r>
            <a:endParaRPr kumimoji="0" lang="ru-RU" sz="4000" b="1" u="none" strike="noStrike" kern="0" normalizeH="0" baseline="0" noProof="0" dirty="0">
              <a:ln w="31550" cmpd="sng">
                <a:solidFill>
                  <a:srgbClr val="D06800"/>
                </a:solidFill>
                <a:prstDash val="solid"/>
              </a:ln>
              <a:solidFill>
                <a:srgbClr val="CC33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Impact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55298" name="Picture 2" descr="Coat of Arms of 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071546"/>
            <a:ext cx="1905000" cy="22383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034" y="2071678"/>
            <a:ext cx="6000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    </a:t>
            </a:r>
          </a:p>
          <a:p>
            <a:pPr algn="l"/>
            <a:endParaRPr lang="ru-RU" sz="2000" b="1" dirty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9458" name="Picture 2" descr="http://mtdata.ru/u31/photo7777/20057865344-0/huge.jpeg"/>
          <p:cNvPicPr>
            <a:picLocks noChangeAspect="1" noChangeArrowheads="1"/>
          </p:cNvPicPr>
          <p:nvPr/>
        </p:nvPicPr>
        <p:blipFill>
          <a:blip r:embed="rId4"/>
          <a:srcRect t="-1216" r="20898" b="27066"/>
          <a:stretch>
            <a:fillRect/>
          </a:stretch>
        </p:blipFill>
        <p:spPr bwMode="auto">
          <a:xfrm>
            <a:off x="571472" y="2071678"/>
            <a:ext cx="6000792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714876" y="5072074"/>
            <a:ext cx="4000496" cy="132802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Звание «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Город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герой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»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присвоено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 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8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мая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1965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года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Tm="4625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8F04B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0" y="-91670"/>
            <a:ext cx="9144000" cy="6949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2375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0166" y="142852"/>
            <a:ext cx="6572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 smtClean="0">
                <a:solidFill>
                  <a:srgbClr val="CC3300"/>
                </a:solidFill>
              </a:rPr>
              <a:t>Мамаев курган с "Историко-мемориальным комплексом "Героям Сталинградской битвы"</a:t>
            </a:r>
            <a:r>
              <a:rPr lang="ru-RU" i="1" u="sng" dirty="0" smtClean="0">
                <a:solidFill>
                  <a:srgbClr val="CC3300"/>
                </a:solidFill>
              </a:rPr>
              <a:t> </a:t>
            </a:r>
            <a:endParaRPr lang="ru-RU" dirty="0"/>
          </a:p>
        </p:txBody>
      </p:sp>
      <p:pic>
        <p:nvPicPr>
          <p:cNvPr id="4" name="Picture 8" descr="Мамаев курган Скорбь матери"/>
          <p:cNvPicPr>
            <a:picLocks noChangeAspect="1" noChangeArrowheads="1"/>
          </p:cNvPicPr>
          <p:nvPr/>
        </p:nvPicPr>
        <p:blipFill>
          <a:blip r:embed="rId2"/>
          <a:srcRect b="9874"/>
          <a:stretch>
            <a:fillRect/>
          </a:stretch>
        </p:blipFill>
        <p:spPr bwMode="auto">
          <a:xfrm>
            <a:off x="214282" y="928670"/>
            <a:ext cx="2462213" cy="3071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9" descr="Мамаев курган Стоять насмерть"/>
          <p:cNvPicPr>
            <a:picLocks noChangeAspect="1" noChangeArrowheads="1"/>
          </p:cNvPicPr>
          <p:nvPr/>
        </p:nvPicPr>
        <p:blipFill>
          <a:blip r:embed="rId3"/>
          <a:srcRect b="22434"/>
          <a:stretch>
            <a:fillRect/>
          </a:stretch>
        </p:blipFill>
        <p:spPr bwMode="auto">
          <a:xfrm>
            <a:off x="3428992" y="1071546"/>
            <a:ext cx="2544762" cy="2826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Мамаев курган 1"/>
          <p:cNvPicPr>
            <a:picLocks noChangeAspect="1" noChangeArrowheads="1"/>
          </p:cNvPicPr>
          <p:nvPr/>
        </p:nvPicPr>
        <p:blipFill>
          <a:blip r:embed="rId4"/>
          <a:srcRect b="12288"/>
          <a:stretch>
            <a:fillRect/>
          </a:stretch>
        </p:blipFill>
        <p:spPr bwMode="auto">
          <a:xfrm>
            <a:off x="6429388" y="928670"/>
            <a:ext cx="2514600" cy="3286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7" descr="Мамаев курган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655077"/>
            <a:ext cx="2141534" cy="3035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418" name="Picture 2" descr="http://valkiria74.ru/upload/shop_1/1/7/9/item_179/shop_items_catalog_image179.jpg"/>
          <p:cNvPicPr>
            <a:picLocks noChangeAspect="1" noChangeArrowheads="1"/>
          </p:cNvPicPr>
          <p:nvPr/>
        </p:nvPicPr>
        <p:blipFill>
          <a:blip r:embed="rId6" cstate="print"/>
          <a:srcRect l="21831" r="16031"/>
          <a:stretch>
            <a:fillRect/>
          </a:stretch>
        </p:blipFill>
        <p:spPr bwMode="auto">
          <a:xfrm>
            <a:off x="1714480" y="3643314"/>
            <a:ext cx="1992467" cy="306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4953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pedsovet.su/_ld/357/348727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28596" y="857232"/>
            <a:ext cx="6715172" cy="10715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u="none" strike="noStrike" kern="0" normalizeH="0" baseline="0" noProof="0" dirty="0" smtClean="0">
                <a:ln w="31550" cmpd="sng">
                  <a:solidFill>
                    <a:srgbClr val="D068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Impact" pitchFamily="34" charset="0"/>
                <a:ea typeface="Batang" pitchFamily="18" charset="-127"/>
                <a:cs typeface="+mj-cs"/>
              </a:rPr>
              <a:t>ГОРОД-ГЕРОЙ НОВОРОССИЙСК</a:t>
            </a:r>
            <a:endParaRPr kumimoji="0" lang="ru-RU" sz="4000" b="1" u="none" strike="noStrike" kern="0" normalizeH="0" baseline="0" noProof="0" dirty="0">
              <a:ln w="31550" cmpd="sng">
                <a:solidFill>
                  <a:srgbClr val="D06800"/>
                </a:solidFill>
                <a:prstDash val="solid"/>
              </a:ln>
              <a:solidFill>
                <a:srgbClr val="CC33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Impact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12" name="Picture 2" descr="d41 bc9a21f6 cb31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1214422"/>
            <a:ext cx="1532491" cy="19288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86" name="Picture 2" descr="http://paromsn.ru/wp-content/uploads/2014/11/%D0%9D%D0%BE%D0%B2%D0%BE%D1%80%D0%BE%D1%81%D1%81%D0%B8%D0%B9%D1%81%D0%B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643050"/>
            <a:ext cx="6073259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000496" y="4714884"/>
            <a:ext cx="4857752" cy="173664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14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сентября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1973 года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Новороссийску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было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присвоено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почетное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звание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«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Город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геро</a:t>
            </a:r>
            <a:r>
              <a:rPr lang="ru-RU" sz="2400" b="1" dirty="0" err="1" smtClean="0">
                <a:solidFill>
                  <a:schemeClr val="tx1"/>
                </a:solidFill>
                <a:latin typeface="Georgia" pitchFamily="18" charset="0"/>
              </a:rPr>
              <a:t>й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» 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7-6 balt ants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172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ordenrf.ru/upload/novosty-info/novorossiysk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048235"/>
            <a:ext cx="5286412" cy="3528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8852" name="Picture 4" descr="http://ordenrf.ru/upload/novosty-info/novorossiysk-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166"/>
            <a:ext cx="4270746" cy="2957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2844" y="57148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CC3300"/>
                </a:solidFill>
                <a:latin typeface="Georgia" pitchFamily="18" charset="0"/>
              </a:rPr>
              <a:t>В звездном свете</a:t>
            </a:r>
          </a:p>
          <a:p>
            <a:r>
              <a:rPr lang="ru-RU" sz="2000" b="1" dirty="0" smtClean="0">
                <a:solidFill>
                  <a:srgbClr val="CC3300"/>
                </a:solidFill>
                <a:latin typeface="Georgia" pitchFamily="18" charset="0"/>
              </a:rPr>
              <a:t>Братские могилы.</a:t>
            </a:r>
          </a:p>
          <a:p>
            <a:r>
              <a:rPr lang="ru-RU" sz="2000" b="1" dirty="0" smtClean="0">
                <a:solidFill>
                  <a:srgbClr val="CC3300"/>
                </a:solidFill>
                <a:latin typeface="Georgia" pitchFamily="18" charset="0"/>
              </a:rPr>
              <a:t>Часовыми встали тополя.</a:t>
            </a:r>
          </a:p>
          <a:p>
            <a:r>
              <a:rPr lang="ru-RU" sz="2000" b="1" dirty="0" smtClean="0">
                <a:solidFill>
                  <a:srgbClr val="CC3300"/>
                </a:solidFill>
                <a:latin typeface="Georgia" pitchFamily="18" charset="0"/>
              </a:rPr>
              <a:t>Здесь солдаты спят,</a:t>
            </a:r>
          </a:p>
          <a:p>
            <a:r>
              <a:rPr lang="ru-RU" sz="2000" b="1" dirty="0" smtClean="0">
                <a:solidFill>
                  <a:srgbClr val="CC3300"/>
                </a:solidFill>
                <a:latin typeface="Georgia" pitchFamily="18" charset="0"/>
              </a:rPr>
              <a:t>Которых приютила</a:t>
            </a:r>
          </a:p>
          <a:p>
            <a:r>
              <a:rPr lang="ru-RU" sz="2000" b="1" dirty="0" smtClean="0">
                <a:solidFill>
                  <a:srgbClr val="CC3300"/>
                </a:solidFill>
                <a:latin typeface="Georgia" pitchFamily="18" charset="0"/>
              </a:rPr>
              <a:t>Малая земля.</a:t>
            </a:r>
            <a:endParaRPr lang="ru-RU" sz="2000" b="1" dirty="0">
              <a:solidFill>
                <a:srgbClr val="CC3300"/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43570" y="6072206"/>
            <a:ext cx="321915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Мемориал "Малая земля".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3357562"/>
            <a:ext cx="442912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Памятник героическим морякам-черноморцам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5141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edsovet.su/_ld/357/348727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57224" y="857232"/>
            <a:ext cx="5429288" cy="10715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u="none" strike="noStrike" kern="0" normalizeH="0" baseline="0" noProof="0" dirty="0" smtClean="0">
                <a:ln w="31550" cmpd="sng">
                  <a:solidFill>
                    <a:srgbClr val="D068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Impact" pitchFamily="34" charset="0"/>
                <a:ea typeface="Batang" pitchFamily="18" charset="-127"/>
                <a:cs typeface="+mj-cs"/>
              </a:rPr>
              <a:t>ГОРОД-ГЕРОЙ МУРМАНСК</a:t>
            </a:r>
            <a:endParaRPr kumimoji="0" lang="ru-RU" sz="4000" b="1" u="none" strike="noStrike" kern="0" normalizeH="0" baseline="0" noProof="0" dirty="0">
              <a:ln w="31550" cmpd="sng">
                <a:solidFill>
                  <a:srgbClr val="D06800"/>
                </a:solidFill>
                <a:prstDash val="solid"/>
              </a:ln>
              <a:solidFill>
                <a:srgbClr val="CC33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Impact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7170" name="Picture 2" descr="3588364 ef108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1142984"/>
            <a:ext cx="1657350" cy="21717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28596" y="1500174"/>
            <a:ext cx="6429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   </a:t>
            </a:r>
            <a:endParaRPr lang="ru-RU" sz="2000" b="1" dirty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3314" name="Picture 2" descr="http://voinskayachast.ru/wp-content/uploads/2014/10/murmansk_foto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643050"/>
            <a:ext cx="6081912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071934" y="4929198"/>
            <a:ext cx="4714876" cy="132802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Город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Мурманск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получил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звание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«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Город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Герой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»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6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мая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1985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года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Tm="5157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pedsovet.su/_ld/357/348727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785794"/>
            <a:ext cx="714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2400" b="1" i="1" dirty="0" smtClean="0">
                <a:solidFill>
                  <a:srgbClr val="FF0000"/>
                </a:solidFill>
              </a:rPr>
              <a:t>     </a:t>
            </a:r>
            <a:r>
              <a:rPr lang="ru-RU" sz="2400" b="1" i="1" u="sng" dirty="0" smtClean="0">
                <a:solidFill>
                  <a:srgbClr val="FF0000"/>
                </a:solidFill>
              </a:rPr>
              <a:t>Город - Герой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/>
              <a:t>- высшая степень отличия, присваиваемая Президиумом Верховного Совета СССР </a:t>
            </a:r>
            <a:r>
              <a:rPr lang="ru-RU" sz="2400" b="1" i="1" u="sng" dirty="0" smtClean="0">
                <a:solidFill>
                  <a:srgbClr val="FF0000"/>
                </a:solidFill>
              </a:rPr>
              <a:t>городам за массовый героизм и мужество его защитников, проявленные в Великой Отечественной войне.</a:t>
            </a:r>
            <a:r>
              <a:rPr lang="ru-RU" sz="2400" i="1" u="sng" dirty="0" smtClean="0">
                <a:solidFill>
                  <a:srgbClr val="FF0000"/>
                </a:solidFill>
              </a:rPr>
              <a:t> </a:t>
            </a:r>
            <a:endParaRPr lang="ru-RU" sz="2400" i="1" u="sng" dirty="0">
              <a:solidFill>
                <a:srgbClr val="FF0000"/>
              </a:solidFill>
            </a:endParaRPr>
          </a:p>
        </p:txBody>
      </p:sp>
      <p:pic>
        <p:nvPicPr>
          <p:cNvPr id="54276" name="Picture 4" descr="http://ordenrf.ru/upload/novosty-info/medal-gorod-geroy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0727" y="2857496"/>
            <a:ext cx="5042680" cy="3429024"/>
          </a:xfrm>
          <a:prstGeom prst="rect">
            <a:avLst/>
          </a:prstGeom>
          <a:noFill/>
        </p:spPr>
      </p:pic>
    </p:spTree>
  </p:cSld>
  <p:clrMapOvr>
    <a:masterClrMapping/>
  </p:clrMapOvr>
  <p:transition advTm="6547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000WII 01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-1" y="0"/>
            <a:ext cx="910830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719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38850-"/>
          <p:cNvPicPr>
            <a:picLocks noChangeAspect="1" noChangeArrowheads="1"/>
          </p:cNvPicPr>
          <p:nvPr/>
        </p:nvPicPr>
        <p:blipFill>
          <a:blip r:embed="rId2"/>
          <a:srcRect r="27419" b="15094"/>
          <a:stretch>
            <a:fillRect/>
          </a:stretch>
        </p:blipFill>
        <p:spPr bwMode="auto">
          <a:xfrm>
            <a:off x="5143504" y="214290"/>
            <a:ext cx="3582105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756" name="Picture 4" descr="http://ordenrf.ru/upload/novosty-info/murmansk-8.jpg"/>
          <p:cNvPicPr>
            <a:picLocks noChangeAspect="1" noChangeArrowheads="1"/>
          </p:cNvPicPr>
          <p:nvPr/>
        </p:nvPicPr>
        <p:blipFill>
          <a:blip r:embed="rId3"/>
          <a:srcRect l="6000" t="1500" r="8999" b="3999"/>
          <a:stretch>
            <a:fillRect/>
          </a:stretch>
        </p:blipFill>
        <p:spPr bwMode="auto">
          <a:xfrm>
            <a:off x="357158" y="3552966"/>
            <a:ext cx="4071966" cy="3073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758" name="Picture 6" descr="82877 7acd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571876"/>
            <a:ext cx="4095752" cy="3071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428604"/>
            <a:ext cx="51435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Война пришла в тот край внезапно.</a:t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 Её никто в тот день не ждал.</a:t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 Бомбили немцы беспощадно</a:t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 И Мурманск, в шквал огня попал.</a:t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 Но город выстоял, не сдался.</a:t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 Хотя сгорел, почти дотла.</a:t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 Ты до последнего сражался.</a:t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 Твой подвиг, помним мы всегда.</a:t>
            </a:r>
            <a:endParaRPr lang="ru-RU" sz="2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3504" y="2714621"/>
            <a:ext cx="364330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Мемориал Защитникам Советского Заполярья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5313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edsovet.su/_ld/357/348727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8596" y="857232"/>
            <a:ext cx="6715172" cy="10715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u="none" strike="noStrike" kern="0" normalizeH="0" baseline="0" noProof="0" dirty="0" smtClean="0">
                <a:ln w="31550" cmpd="sng">
                  <a:solidFill>
                    <a:srgbClr val="D068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Impact" pitchFamily="34" charset="0"/>
                <a:ea typeface="Batang" pitchFamily="18" charset="-127"/>
                <a:cs typeface="+mj-cs"/>
              </a:rPr>
              <a:t>ГОРОД-ГЕРОЙ ТУЛА</a:t>
            </a:r>
            <a:endParaRPr kumimoji="0" lang="ru-RU" sz="4000" b="1" u="none" strike="noStrike" kern="0" normalizeH="0" baseline="0" noProof="0" dirty="0">
              <a:ln w="31550" cmpd="sng">
                <a:solidFill>
                  <a:srgbClr val="D06800"/>
                </a:solidFill>
                <a:prstDash val="solid"/>
              </a:ln>
              <a:solidFill>
                <a:srgbClr val="CC33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Impact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1026" name="Picture 2" descr="2a6aeedad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142984"/>
            <a:ext cx="1905000" cy="22669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1571612"/>
            <a:ext cx="6500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buFontTx/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400050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rgbClr val="CC3300"/>
                </a:solidFill>
              </a:rPr>
              <a:t> </a:t>
            </a:r>
            <a:endParaRPr lang="ru-RU" dirty="0"/>
          </a:p>
        </p:txBody>
      </p:sp>
      <p:pic>
        <p:nvPicPr>
          <p:cNvPr id="10242" name="Picture 2" descr="http://bestmaps.ru/files/content_images/20121210130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637133"/>
            <a:ext cx="5786478" cy="433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643438" y="5000636"/>
            <a:ext cx="4071966" cy="132802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Город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Тула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получил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звание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«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Город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Герой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»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7 декабря 1976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года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. 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Tm="4797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 40--9-8"/>
          <p:cNvPicPr>
            <a:picLocks noChangeAspect="1" noChangeArrowheads="1"/>
          </p:cNvPicPr>
          <p:nvPr/>
        </p:nvPicPr>
        <p:blipFill>
          <a:blip r:embed="rId2">
            <a:lum bright="-30000" contrast="4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079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ordenrf.ru/upload/novosty-info/tula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357562"/>
            <a:ext cx="4452922" cy="3097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6" name="Picture 4" descr="http://img11.nnm.ru/b/1/e/8/a/49f2c6333c57b563d9623c3486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82" y="357166"/>
            <a:ext cx="4665579" cy="3500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0" y="785794"/>
            <a:ext cx="4244975" cy="150019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Тулой Родина гордится,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Сила Тулы не мала.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Ведь недаром же столица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Georgia" pitchFamily="18" charset="0"/>
              </a:rPr>
              <a:t>Нас в помощники взяла!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29158" y="4857760"/>
            <a:ext cx="421484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000" b="1" kern="0" dirty="0" smtClean="0">
                <a:solidFill>
                  <a:srgbClr val="CC3300"/>
                </a:solidFill>
                <a:latin typeface="Georgia" pitchFamily="18" charset="0"/>
              </a:rPr>
              <a:t>В ружья всю вложили душу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000" b="1" kern="0" dirty="0" smtClean="0">
                <a:solidFill>
                  <a:srgbClr val="CC3300"/>
                </a:solidFill>
                <a:latin typeface="Georgia" pitchFamily="18" charset="0"/>
              </a:rPr>
              <a:t>Тулы верные сыны.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000" b="1" kern="0" dirty="0" smtClean="0">
                <a:solidFill>
                  <a:srgbClr val="CC3300"/>
                </a:solidFill>
                <a:latin typeface="Georgia" pitchFamily="18" charset="0"/>
              </a:rPr>
              <a:t>И на море, и не суше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000" b="1" kern="0" dirty="0" smtClean="0">
                <a:solidFill>
                  <a:srgbClr val="CC3300"/>
                </a:solidFill>
                <a:latin typeface="Georgia" pitchFamily="18" charset="0"/>
              </a:rPr>
              <a:t>Их винтовкам нет цены.</a:t>
            </a:r>
            <a:endParaRPr lang="ru-RU" sz="2000" b="1" kern="0" dirty="0">
              <a:solidFill>
                <a:srgbClr val="CC330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6000768"/>
            <a:ext cx="45720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Памятник тулякам - Героям Советского Союза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3571876"/>
            <a:ext cx="471490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Тульская крепость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6375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edsovet.su/_ld/357/348727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42910" y="857232"/>
            <a:ext cx="5643602" cy="92869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 smtClean="0">
                <a:ln w="31550" cmpd="sng">
                  <a:solidFill>
                    <a:srgbClr val="D068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  <a:ea typeface="Batang" pitchFamily="18" charset="-127"/>
                <a:cs typeface="+mj-cs"/>
              </a:rPr>
              <a:t>ГОРОД-ГЕРОЙ КЕРЧЬ</a:t>
            </a:r>
            <a:endParaRPr kumimoji="0" lang="ru-RU" sz="4000" b="1" u="none" strike="noStrike" kern="0" normalizeH="0" baseline="0" noProof="0" dirty="0">
              <a:ln w="31550" cmpd="sng">
                <a:solidFill>
                  <a:srgbClr val="D06800"/>
                </a:solidFill>
                <a:prstDash val="solid"/>
              </a:ln>
              <a:solidFill>
                <a:srgbClr val="CC33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Impact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59394" name="Picture 2" descr="9db733ce 9402c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142984"/>
            <a:ext cx="1905000" cy="1933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714348" y="1571612"/>
            <a:ext cx="585791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4013" algn="l"/>
              </a:tabLst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tang" pitchFamily="18" charset="-127"/>
                <a:ea typeface="Batang" pitchFamily="18" charset="-127"/>
              </a:rPr>
              <a:t>   </a:t>
            </a:r>
            <a:endParaRPr lang="ru-RU" sz="2000" b="1" dirty="0" smtClean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  <a:p>
            <a:pPr lvl="0" algn="l">
              <a:lnSpc>
                <a:spcPct val="80000"/>
              </a:lnSpc>
              <a:spcBef>
                <a:spcPct val="20000"/>
              </a:spcBef>
              <a:tabLst>
                <a:tab pos="354013" algn="l"/>
              </a:tabLst>
              <a:defRPr/>
            </a:pPr>
            <a:endParaRPr lang="ru-RU" sz="2000" b="1" dirty="0" smtClean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  <a:p>
            <a:pPr lvl="0" algn="l">
              <a:lnSpc>
                <a:spcPct val="80000"/>
              </a:lnSpc>
              <a:spcBef>
                <a:spcPct val="20000"/>
              </a:spcBef>
              <a:tabLst>
                <a:tab pos="354013" algn="l"/>
              </a:tabLst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7170" name="Picture 2" descr="http://img0.liveinternet.ru/images/attach/c/10/110/431/110431012_638PX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714488"/>
            <a:ext cx="607695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071934" y="4929198"/>
            <a:ext cx="4572000" cy="132802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Город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Керчь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получил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звание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«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Город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Герой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» 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14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сентября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1973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года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Tm="5531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09-9-8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968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://fpvestnik.ru/wp-content/uploads/0_437dc_e04a8110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5312" y="3143248"/>
            <a:ext cx="4476749" cy="3357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786314" y="1071546"/>
            <a:ext cx="36433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ct val="20000"/>
              </a:spcBef>
              <a:tabLst>
                <a:tab pos="354013" algn="l"/>
              </a:tabLst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   </a:t>
            </a:r>
            <a:r>
              <a:rPr lang="ru-RU" sz="2400" b="1" kern="0" dirty="0" smtClean="0">
                <a:solidFill>
                  <a:srgbClr val="C00000"/>
                </a:solidFill>
                <a:latin typeface="Georgia" pitchFamily="18" charset="0"/>
                <a:ea typeface="Batang" pitchFamily="18" charset="-127"/>
              </a:rPr>
              <a:t>11 апреля 1944 года воины начали штурм города и после упорных боев освободили его. </a:t>
            </a:r>
            <a:endParaRPr lang="ru-RU" sz="2400" b="1" kern="0" dirty="0">
              <a:solidFill>
                <a:srgbClr val="C00000"/>
              </a:solidFill>
              <a:latin typeface="Georgia" pitchFamily="18" charset="0"/>
              <a:ea typeface="Batang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429132"/>
            <a:ext cx="4286248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ct val="20000"/>
              </a:spcBef>
              <a:tabLst>
                <a:tab pos="354013" algn="l"/>
              </a:tabLst>
              <a:defRPr/>
            </a:pPr>
            <a:r>
              <a:rPr lang="ru-RU" sz="2400" b="1" i="1" u="sng" kern="0" dirty="0" smtClean="0">
                <a:solidFill>
                  <a:srgbClr val="C00000"/>
                </a:solidFill>
                <a:latin typeface="Georgia" pitchFamily="18" charset="0"/>
                <a:ea typeface="Batang" pitchFamily="18" charset="-127"/>
              </a:rPr>
              <a:t>Победное знамя взвилось на горе Митридат</a:t>
            </a:r>
            <a:r>
              <a:rPr lang="ru-RU" sz="2400" b="1" kern="0" dirty="0" smtClean="0">
                <a:solidFill>
                  <a:srgbClr val="C00000"/>
                </a:solidFill>
                <a:latin typeface="Georgia" pitchFamily="18" charset="0"/>
                <a:ea typeface="Batang" pitchFamily="18" charset="-127"/>
              </a:rPr>
              <a:t>, там, где ныне высится гранитная стрела обелиска Славы и горит</a:t>
            </a:r>
          </a:p>
          <a:p>
            <a:pPr lvl="0">
              <a:lnSpc>
                <a:spcPct val="80000"/>
              </a:lnSpc>
              <a:spcBef>
                <a:spcPct val="20000"/>
              </a:spcBef>
              <a:tabLst>
                <a:tab pos="354013" algn="l"/>
              </a:tabLst>
              <a:defRPr/>
            </a:pPr>
            <a:r>
              <a:rPr lang="ru-RU" sz="2400" b="1" kern="0" dirty="0" smtClean="0">
                <a:solidFill>
                  <a:srgbClr val="C00000"/>
                </a:solidFill>
                <a:latin typeface="Georgia" pitchFamily="18" charset="0"/>
                <a:ea typeface="Batang" pitchFamily="18" charset="-127"/>
              </a:rPr>
              <a:t>Вечный огонь.</a:t>
            </a:r>
            <a:endParaRPr lang="ru-RU" sz="2400" b="1" kern="0" dirty="0">
              <a:solidFill>
                <a:srgbClr val="C00000"/>
              </a:solidFill>
              <a:latin typeface="Georgia" pitchFamily="18" charset="0"/>
              <a:ea typeface="Batang" pitchFamily="18" charset="-127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9124" y="5786454"/>
            <a:ext cx="4500594" cy="8572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Композиция над музеем обороны </a:t>
            </a:r>
            <a:r>
              <a:rPr lang="ru-RU" sz="2400" b="1" dirty="0" err="1" smtClean="0">
                <a:latin typeface="Monotype Corsiva" pitchFamily="66" charset="0"/>
              </a:rPr>
              <a:t>Аджимушкайских</a:t>
            </a:r>
            <a:r>
              <a:rPr lang="ru-RU" sz="2400" b="1" dirty="0" smtClean="0">
                <a:latin typeface="Monotype Corsiva" pitchFamily="66" charset="0"/>
              </a:rPr>
              <a:t> каменоломен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5122" name="Picture 2" descr="http://ordenrf.ru/upload/novosty-info/kerch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14290"/>
            <a:ext cx="2946818" cy="3929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928662" y="3571876"/>
            <a:ext cx="300039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Обелиск Славы на горе Митридат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6188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mnimMini.jpg"/>
          <p:cNvPicPr>
            <a:picLocks noChangeAspect="1"/>
          </p:cNvPicPr>
          <p:nvPr/>
        </p:nvPicPr>
        <p:blipFill>
          <a:blip r:embed="rId2"/>
          <a:srcRect t="728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8083" y="4950892"/>
            <a:ext cx="2016224" cy="1512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9645" y="4047858"/>
            <a:ext cx="3072341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3239" y="3986243"/>
            <a:ext cx="2871576" cy="24274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9902" y="3901221"/>
            <a:ext cx="1899245" cy="1424434"/>
          </a:xfrm>
          <a:prstGeom prst="rect">
            <a:avLst/>
          </a:prstGeom>
        </p:spPr>
      </p:pic>
    </p:spTree>
  </p:cSld>
  <p:clrMapOvr>
    <a:masterClrMapping/>
  </p:clrMapOvr>
  <p:transition advTm="5813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29885" y="1"/>
            <a:ext cx="9273885" cy="6857999"/>
            <a:chOff x="-129885" y="1"/>
            <a:chExt cx="9273885" cy="6857999"/>
          </a:xfrm>
        </p:grpSpPr>
        <p:pic>
          <p:nvPicPr>
            <p:cNvPr id="4" name="Рисунок 3" descr="01991290.jpg"/>
            <p:cNvPicPr>
              <a:picLocks noChangeAspect="1"/>
            </p:cNvPicPr>
            <p:nvPr/>
          </p:nvPicPr>
          <p:blipFill>
            <a:blip r:embed="rId2"/>
            <a:srcRect l="3144" t="5208" r="3318" b="5989"/>
            <a:stretch>
              <a:fillRect/>
            </a:stretch>
          </p:blipFill>
          <p:spPr>
            <a:xfrm>
              <a:off x="-129885" y="1"/>
              <a:ext cx="9273885" cy="6857999"/>
            </a:xfrm>
            <a:prstGeom prst="rect">
              <a:avLst/>
            </a:prstGeom>
          </p:spPr>
        </p:pic>
        <p:pic>
          <p:nvPicPr>
            <p:cNvPr id="5" name="Рисунок 4" descr="01991290.jpg"/>
            <p:cNvPicPr>
              <a:picLocks noChangeAspect="1"/>
            </p:cNvPicPr>
            <p:nvPr/>
          </p:nvPicPr>
          <p:blipFill>
            <a:blip r:embed="rId2"/>
            <a:srcRect l="26790" t="34809" r="40065" b="37440"/>
            <a:stretch>
              <a:fillRect/>
            </a:stretch>
          </p:blipFill>
          <p:spPr>
            <a:xfrm>
              <a:off x="4857752" y="3857628"/>
              <a:ext cx="3286148" cy="2143140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642910" y="857232"/>
            <a:ext cx="7195304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</a:t>
            </a:r>
            <a:endParaRPr lang="ru-RU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 descr="http://densvi.com/uploads/posts/2010-05/1273360380_dsdss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3518361"/>
            <a:ext cx="5500726" cy="2945945"/>
          </a:xfrm>
          <a:prstGeom prst="rect">
            <a:avLst/>
          </a:prstGeom>
          <a:noFill/>
        </p:spPr>
      </p:pic>
    </p:spTree>
  </p:cSld>
  <p:clrMapOvr>
    <a:masterClrMapping/>
  </p:clrMapOvr>
  <p:transition advTm="6781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edsovet.su/_ld/357/348727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28662" y="857232"/>
            <a:ext cx="5000660" cy="10715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u="none" strike="noStrike" kern="0" normalizeH="0" baseline="0" noProof="0" dirty="0" smtClean="0">
                <a:ln w="31550" cmpd="sng">
                  <a:solidFill>
                    <a:srgbClr val="D068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Impact" pitchFamily="34" charset="0"/>
                <a:ea typeface="Batang" pitchFamily="18" charset="-127"/>
                <a:cs typeface="+mj-cs"/>
              </a:rPr>
              <a:t>БРЕСТСКАЯ КРЕПОСТЬ</a:t>
            </a:r>
            <a:endParaRPr kumimoji="0" lang="ru-RU" sz="4000" b="1" u="none" strike="noStrike" kern="0" normalizeH="0" baseline="0" noProof="0" dirty="0">
              <a:ln w="31550" cmpd="sng">
                <a:solidFill>
                  <a:srgbClr val="D06800"/>
                </a:solidFill>
                <a:prstDash val="solid"/>
              </a:ln>
              <a:solidFill>
                <a:srgbClr val="CC33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Impact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52226" name="Picture 2" descr="2ee3b6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1214422"/>
            <a:ext cx="1990725" cy="22860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034" y="1571612"/>
            <a:ext cx="5715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     </a:t>
            </a:r>
            <a:endParaRPr lang="ru-RU" sz="2000" b="1" dirty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6082" name="Picture 2" descr="http://www.orangesmile.com/common/img_final_large/brest_sightseei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571612"/>
            <a:ext cx="5857884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071934" y="4643446"/>
            <a:ext cx="4572000" cy="173664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8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мая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1965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года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крепости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было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присвоено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почетное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звание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«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Крепость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герой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». 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Tm="4422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194575 6 0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-1" y="0"/>
            <a:ext cx="925160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781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videorusi.ru/_ph/41/5180829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5193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6273225"/>
            <a:ext cx="283282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Холмские ворота</a:t>
            </a:r>
            <a:endParaRPr lang="ru-RU" sz="32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4219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Брестская крепост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214686"/>
            <a:ext cx="4032250" cy="3095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857232"/>
            <a:ext cx="47149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Сила страшная тянет туда</a:t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Через версты и через года...</a:t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Ран души не изгладится след, -</a:t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Сколько б ни жил ты после лет.</a:t>
            </a:r>
            <a:endParaRPr lang="ru-RU" sz="2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5715016"/>
            <a:ext cx="407196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Памятник защитникам Брестской крепости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43010" name="Picture 2" descr="https://upload.wikimedia.org/wikipedia/commons/thumb/0/0b/BrestFortress002.jpg/800px-BrestFortress002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23438" t="1815" b="6250"/>
          <a:stretch>
            <a:fillRect/>
          </a:stretch>
        </p:blipFill>
        <p:spPr bwMode="auto">
          <a:xfrm>
            <a:off x="4929190" y="714356"/>
            <a:ext cx="3716978" cy="4572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929190" y="5286388"/>
            <a:ext cx="378621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Мемориал </a:t>
            </a:r>
          </a:p>
          <a:p>
            <a:r>
              <a:rPr lang="ru-RU" sz="2400" b="1" dirty="0" smtClean="0">
                <a:latin typeface="Monotype Corsiva" pitchFamily="66" charset="0"/>
              </a:rPr>
              <a:t>«Брестская крепость-герой».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5688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edsovet.su/_ld/357/348727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28662" y="857232"/>
            <a:ext cx="5000660" cy="10715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 smtClean="0">
                <a:ln w="31550" cmpd="sng">
                  <a:solidFill>
                    <a:srgbClr val="D068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  <a:ea typeface="Batang" pitchFamily="18" charset="-127"/>
                <a:cs typeface="+mj-cs"/>
              </a:rPr>
              <a:t>ГОРОД-ГЕРОЙ МИНСК </a:t>
            </a:r>
            <a:endParaRPr kumimoji="0" lang="ru-RU" sz="4000" b="1" u="none" strike="noStrike" kern="0" normalizeH="0" baseline="0" noProof="0" dirty="0">
              <a:ln w="31550" cmpd="sng">
                <a:solidFill>
                  <a:srgbClr val="D06800"/>
                </a:solidFill>
                <a:prstDash val="solid"/>
              </a:ln>
              <a:solidFill>
                <a:srgbClr val="CC33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Impact" pitchFamily="34" charset="0"/>
              <a:ea typeface="Batang" pitchFamily="18" charset="-127"/>
              <a:cs typeface="+mj-cs"/>
            </a:endParaRPr>
          </a:p>
        </p:txBody>
      </p:sp>
      <p:pic>
        <p:nvPicPr>
          <p:cNvPr id="6146" name="Picture 2" descr="8ee606ff142 f4ec906f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1142984"/>
            <a:ext cx="1657350" cy="20097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71472" y="2143116"/>
            <a:ext cx="628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  </a:t>
            </a:r>
            <a:endParaRPr lang="ru-RU" sz="2000" b="1" dirty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1986" name="Picture 2" descr="http://www.garanttour.by/images/item_o/lvov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500174"/>
            <a:ext cx="6143668" cy="4607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857752" y="4857760"/>
            <a:ext cx="3714776" cy="132802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В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1974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году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Минск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получил</a:t>
            </a:r>
            <a:r>
              <a:rPr lang="en-US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звание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«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Город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-</a:t>
            </a:r>
            <a:r>
              <a:rPr lang="en-US" sz="2400" b="1" dirty="0" err="1" smtClean="0">
                <a:solidFill>
                  <a:schemeClr val="tx1"/>
                </a:solidFill>
                <a:latin typeface="Georgia" pitchFamily="18" charset="0"/>
              </a:rPr>
              <a:t>герой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». 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Tm="3828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797</Words>
  <Application>Microsoft Office PowerPoint</Application>
  <PresentationFormat>Экран (4:3)</PresentationFormat>
  <Paragraphs>160</Paragraphs>
  <Slides>49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8" baseType="lpstr">
      <vt:lpstr>Arial</vt:lpstr>
      <vt:lpstr>Arial Black</vt:lpstr>
      <vt:lpstr>Batang</vt:lpstr>
      <vt:lpstr>Bookman Old Style</vt:lpstr>
      <vt:lpstr>Franklin Gothic Book</vt:lpstr>
      <vt:lpstr>Georgia</vt:lpstr>
      <vt:lpstr>Impact</vt:lpstr>
      <vt:lpstr>Monotype Corsiva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Великой Победе посвящается…</dc:title>
  <dc:creator>Катя</dc:creator>
  <cp:lastModifiedBy>Honor</cp:lastModifiedBy>
  <cp:revision>131</cp:revision>
  <dcterms:created xsi:type="dcterms:W3CDTF">2009-05-03T13:43:37Z</dcterms:created>
  <dcterms:modified xsi:type="dcterms:W3CDTF">2023-02-14T11:52:11Z</dcterms:modified>
</cp:coreProperties>
</file>