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4" r:id="rId2"/>
    <p:sldId id="265" r:id="rId3"/>
    <p:sldId id="263" r:id="rId4"/>
    <p:sldId id="266" r:id="rId5"/>
    <p:sldId id="267" r:id="rId6"/>
    <p:sldId id="268" r:id="rId7"/>
    <p:sldId id="269" r:id="rId8"/>
    <p:sldId id="270" r:id="rId9"/>
    <p:sldId id="257" r:id="rId10"/>
    <p:sldId id="260" r:id="rId11"/>
    <p:sldId id="261" r:id="rId12"/>
    <p:sldId id="256" r:id="rId13"/>
    <p:sldId id="271" r:id="rId14"/>
    <p:sldId id="272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79512" y="1916832"/>
            <a:ext cx="8640960" cy="1793167"/>
          </a:xfrm>
        </p:spPr>
        <p:txBody>
          <a:bodyPr/>
          <a:lstStyle/>
          <a:p>
            <a:r>
              <a:rPr lang="ru-RU" dirty="0" smtClean="0"/>
              <a:t>Презентация проекта                         «Если добрый ты…»</a:t>
            </a:r>
            <a:endParaRPr lang="ru-RU" dirty="0"/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843808" y="5013176"/>
            <a:ext cx="6069058" cy="882119"/>
          </a:xfrm>
        </p:spPr>
        <p:txBody>
          <a:bodyPr/>
          <a:lstStyle/>
          <a:p>
            <a:pPr algn="r"/>
            <a:r>
              <a:rPr lang="ru-RU" dirty="0" smtClean="0">
                <a:solidFill>
                  <a:schemeClr val="tx1"/>
                </a:solidFill>
                <a:latin typeface="Calibri" pitchFamily="34" charset="0"/>
              </a:rPr>
              <a:t>Подготовила: педагог-психолог </a:t>
            </a:r>
            <a:r>
              <a:rPr lang="ru-RU" dirty="0" err="1" smtClean="0">
                <a:solidFill>
                  <a:schemeClr val="tx1"/>
                </a:solidFill>
                <a:latin typeface="Calibri" pitchFamily="34" charset="0"/>
              </a:rPr>
              <a:t>Кормакова</a:t>
            </a:r>
            <a:r>
              <a:rPr lang="ru-RU" dirty="0" smtClean="0">
                <a:solidFill>
                  <a:schemeClr val="tx1"/>
                </a:solidFill>
                <a:latin typeface="Calibri" pitchFamily="34" charset="0"/>
              </a:rPr>
              <a:t> Е.И.</a:t>
            </a:r>
            <a:endParaRPr lang="ru-RU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192715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Calibri" pitchFamily="34" charset="0"/>
              </a:rPr>
              <a:t>МУНИЦИПАЛЬНО БЮДЖЕТНОЕ ОБЩЕОБРАЗОВАТЕЛЬНОЕ УЧРЕЖДЕНИЕ                                                                                                                                         «МАРФИНСКАЯ СРЕДНЯЯ ОБЩЕОБРАЗОВАТЕЛЬНАЯ ШКОЛА»</a:t>
            </a:r>
            <a:endParaRPr lang="ru-RU" sz="1600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91880" y="6165304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Calibri" pitchFamily="34" charset="0"/>
              </a:rPr>
              <a:t>с</a:t>
            </a:r>
            <a:r>
              <a:rPr lang="ru-RU" sz="1600" dirty="0" smtClean="0">
                <a:latin typeface="Calibri" pitchFamily="34" charset="0"/>
              </a:rPr>
              <a:t>. </a:t>
            </a:r>
            <a:r>
              <a:rPr lang="ru-RU" sz="1600" dirty="0" err="1" smtClean="0">
                <a:latin typeface="Calibri" pitchFamily="34" charset="0"/>
              </a:rPr>
              <a:t>Марфино</a:t>
            </a:r>
            <a:endParaRPr lang="ru-RU" sz="1600" dirty="0" smtClean="0">
              <a:latin typeface="Calibri" pitchFamily="34" charset="0"/>
            </a:endParaRPr>
          </a:p>
          <a:p>
            <a:pPr algn="ctr"/>
            <a:r>
              <a:rPr lang="ru-RU" sz="1600" dirty="0" smtClean="0">
                <a:latin typeface="Calibri" pitchFamily="34" charset="0"/>
              </a:rPr>
              <a:t>2021 </a:t>
            </a:r>
            <a:r>
              <a:rPr lang="ru-RU" sz="1600" dirty="0" smtClean="0">
                <a:latin typeface="Calibri" pitchFamily="34" charset="0"/>
              </a:rPr>
              <a:t>г.</a:t>
            </a:r>
            <a:endParaRPr lang="ru-RU" sz="16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142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0976" y="260648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Calibri" pitchFamily="34" charset="0"/>
              </a:rPr>
              <a:t>Игры «Добрые приветствия», «Добрые и вежливые слова», «Если да – похлопай, если нет - потопай», </a:t>
            </a:r>
            <a:r>
              <a:rPr lang="ru-RU" b="1" dirty="0" smtClean="0">
                <a:latin typeface="Calibri" pitchFamily="34" charset="0"/>
              </a:rPr>
              <a:t>«История по кругу»</a:t>
            </a:r>
            <a:endParaRPr lang="ru-RU" b="1" dirty="0">
              <a:latin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136167"/>
            <a:ext cx="4860032" cy="356402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22" y="1268760"/>
            <a:ext cx="4541309" cy="334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3191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78843" y="260648"/>
            <a:ext cx="4477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Calibri" pitchFamily="34" charset="0"/>
              </a:rPr>
              <a:t>Социальная акция «Поможем малышам»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5" y="2996952"/>
            <a:ext cx="4968552" cy="37264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188" y="980728"/>
            <a:ext cx="5027512" cy="377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4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59" y="1210738"/>
            <a:ext cx="3840524" cy="28098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1" y="3711822"/>
            <a:ext cx="4104459" cy="30099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672" y="251356"/>
            <a:ext cx="6101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alibri" pitchFamily="34" charset="0"/>
              </a:rPr>
              <a:t>Заключительное занятие «Добрые поступки» </a:t>
            </a:r>
            <a:endParaRPr lang="ru-RU" b="1" dirty="0">
              <a:latin typeface="Calibri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25" y="1010210"/>
            <a:ext cx="4404134" cy="321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48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1960" y="394692"/>
            <a:ext cx="475252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>
                <a:latin typeface="Calibri" pitchFamily="34" charset="0"/>
                <a:ea typeface="Calibri"/>
              </a:rPr>
              <a:t>Итоги проекта</a:t>
            </a:r>
            <a:endParaRPr lang="ru-RU" dirty="0">
              <a:latin typeface="Calibri" pitchFamily="34" charset="0"/>
              <a:ea typeface="Calibri"/>
            </a:endParaRPr>
          </a:p>
          <a:p>
            <a:pPr indent="450215" algn="ctr">
              <a:spcAft>
                <a:spcPts val="0"/>
              </a:spcAft>
            </a:pPr>
            <a:r>
              <a:rPr lang="ru-RU" b="1" dirty="0">
                <a:latin typeface="Calibri" pitchFamily="34" charset="0"/>
                <a:ea typeface="Calibri"/>
              </a:rPr>
              <a:t> </a:t>
            </a:r>
            <a:endParaRPr lang="ru-RU" dirty="0">
              <a:latin typeface="Calibri" pitchFamily="34" charset="0"/>
              <a:ea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Calibri" pitchFamily="34" charset="0"/>
                <a:ea typeface="Calibri"/>
              </a:rPr>
              <a:t>Дети шире стали представлять себе такие понятия как «добро», «зло</a:t>
            </a:r>
            <a:r>
              <a:rPr lang="ru-RU" dirty="0" smtClean="0">
                <a:latin typeface="Calibri" pitchFamily="34" charset="0"/>
                <a:ea typeface="Calibri"/>
              </a:rPr>
              <a:t>», «</a:t>
            </a:r>
            <a:r>
              <a:rPr lang="ru-RU" dirty="0">
                <a:latin typeface="Calibri" pitchFamily="34" charset="0"/>
                <a:ea typeface="Calibri"/>
              </a:rPr>
              <a:t>доброжелательность», «вежливые слова», «добрые поступки». Дети лучше стали понимать друг друга, проявлять доброжелательность к окружающим, больше использовать в речи вежливые слова, стали более чуткими к чужим проблемам, научились использовать </a:t>
            </a:r>
            <a:r>
              <a:rPr lang="ru-RU" dirty="0" err="1">
                <a:latin typeface="Calibri" pitchFamily="34" charset="0"/>
                <a:ea typeface="Calibri"/>
              </a:rPr>
              <a:t>мирилки</a:t>
            </a:r>
            <a:r>
              <a:rPr lang="ru-RU" dirty="0">
                <a:latin typeface="Calibri" pitchFamily="34" charset="0"/>
                <a:ea typeface="Calibri"/>
              </a:rPr>
              <a:t> в конфликтных ситуациях, знают и понимают пословицы о доброте. </a:t>
            </a: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Calibri" pitchFamily="34" charset="0"/>
                <a:ea typeface="Calibri"/>
              </a:rPr>
              <a:t>У родителей – усилилась взаимосвязь в вопросах воспитания нравственных качеств между семьёй и детским садом; родители приобрели знания в области межличностного общения с ребёнком.</a:t>
            </a: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Calibri" pitchFamily="34" charset="0"/>
                <a:ea typeface="Calibri"/>
              </a:rPr>
              <a:t>У педагогов – повысился уровень профессиональной компетентности </a:t>
            </a:r>
            <a:r>
              <a:rPr lang="ru-RU" dirty="0" smtClean="0">
                <a:latin typeface="Calibri" pitchFamily="34" charset="0"/>
                <a:ea typeface="Calibri"/>
              </a:rPr>
              <a:t>и мастерства </a:t>
            </a:r>
            <a:r>
              <a:rPr lang="ru-RU" dirty="0">
                <a:latin typeface="Calibri" pitchFamily="34" charset="0"/>
                <a:ea typeface="Calibri"/>
              </a:rPr>
              <a:t>по формированию основ нравственной культуры у дошкольников.</a:t>
            </a: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Calibri" pitchFamily="34" charset="0"/>
                <a:ea typeface="Calibri"/>
              </a:rPr>
              <a:t> </a:t>
            </a:r>
            <a:endParaRPr lang="ru-RU" dirty="0">
              <a:effectLst/>
              <a:latin typeface="Calibri" pitchFamily="34" charset="0"/>
              <a:ea typeface="Calibri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7706"/>
            <a:ext cx="2680727" cy="2010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013176"/>
            <a:ext cx="2480050" cy="1653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75192"/>
            <a:ext cx="2827752" cy="1590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512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44824"/>
            <a:ext cx="5975350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01" y="2420888"/>
            <a:ext cx="5548682" cy="390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052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834" y="428471"/>
            <a:ext cx="84786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750"/>
              </a:spcAft>
            </a:pPr>
            <a:r>
              <a:rPr lang="ru-RU" b="1" dirty="0">
                <a:solidFill>
                  <a:srgbClr val="111111"/>
                </a:solidFill>
                <a:latin typeface="Calibri" pitchFamily="34" charset="0"/>
                <a:ea typeface="Times New Roman"/>
              </a:rPr>
              <a:t>Актуальность</a:t>
            </a:r>
            <a:r>
              <a:rPr lang="ru-RU" dirty="0">
                <a:solidFill>
                  <a:srgbClr val="111111"/>
                </a:solidFill>
                <a:latin typeface="Calibri" pitchFamily="34" charset="0"/>
                <a:ea typeface="Times New Roman"/>
              </a:rPr>
              <a:t> проекта обусловлена необходимостью развития нравственных качеств у детей дошкольного возраста и формирования у них дружеских отношений. В современном мире проблема равнодушия и жестокости становится все более острой и очевидной. </a:t>
            </a:r>
            <a:endParaRPr lang="ru-RU" sz="1600" dirty="0">
              <a:effectLst/>
              <a:latin typeface="Calibri" pitchFamily="34" charset="0"/>
              <a:ea typeface="Times New Roman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546" y="1715082"/>
            <a:ext cx="3798151" cy="474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1831" y="1628800"/>
            <a:ext cx="4476193" cy="5184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just">
              <a:spcAft>
                <a:spcPts val="750"/>
              </a:spcAft>
            </a:pPr>
            <a:r>
              <a:rPr lang="ru-RU" dirty="0">
                <a:solidFill>
                  <a:srgbClr val="111111"/>
                </a:solidFill>
                <a:latin typeface="Calibri" pitchFamily="34" charset="0"/>
                <a:ea typeface="Times New Roman"/>
              </a:rPr>
              <a:t>Это проявляется в отсутствии сопереживания, терпимости и чрезмерной агрессивности не только взрослых, но и детей. Именно в дошкольном возрасте ребенок приобретает первоначальный опыт поведения, отношения к окружающим людям и животным, усвоение моральных норм, поэтому так важно направить его на путь добра, научить его быть отзывчивым и понимающим. Сделать это можно только при сотрудничестве образовательного учреждения и семьи. Наш проект предполагает совместную работу всех участников образовательного процесса, что позволит мотивировать воспитанников на совершение добрых поступков и поможет заложить основы нравственности. </a:t>
            </a:r>
            <a:endParaRPr lang="ru-RU" sz="1600" dirty="0">
              <a:solidFill>
                <a:prstClr val="black"/>
              </a:solidFill>
              <a:latin typeface="Calibri" pitchFamily="34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7248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188640"/>
            <a:ext cx="7992888" cy="6499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750"/>
              </a:spcAft>
            </a:pPr>
            <a:r>
              <a:rPr lang="ru-RU" b="1" dirty="0">
                <a:solidFill>
                  <a:srgbClr val="111111"/>
                </a:solidFill>
                <a:latin typeface="Calibri" pitchFamily="34" charset="0"/>
                <a:ea typeface="Times New Roman"/>
              </a:rPr>
              <a:t>Целью проекта </a:t>
            </a:r>
            <a:r>
              <a:rPr lang="ru-RU" dirty="0">
                <a:solidFill>
                  <a:srgbClr val="111111"/>
                </a:solidFill>
                <a:latin typeface="Calibri" pitchFamily="34" charset="0"/>
                <a:ea typeface="Times New Roman"/>
              </a:rPr>
              <a:t>является мотивирование детей на совершение добрых поступков и расширение представлений детей об окружающем мире. </a:t>
            </a:r>
            <a:endParaRPr lang="ru-RU" dirty="0" smtClean="0">
              <a:solidFill>
                <a:srgbClr val="111111"/>
              </a:solidFill>
              <a:latin typeface="Calibri" pitchFamily="34" charset="0"/>
              <a:ea typeface="Times New Roman"/>
            </a:endParaRPr>
          </a:p>
          <a:p>
            <a:pPr indent="450215" algn="just">
              <a:spcAft>
                <a:spcPts val="750"/>
              </a:spcAft>
            </a:pPr>
            <a:endParaRPr lang="ru-RU" sz="1600" dirty="0">
              <a:latin typeface="Calibri" pitchFamily="34" charset="0"/>
              <a:ea typeface="Times New Roman"/>
            </a:endParaRPr>
          </a:p>
          <a:p>
            <a:pPr indent="450215" algn="just">
              <a:spcAft>
                <a:spcPts val="750"/>
              </a:spcAft>
            </a:pPr>
            <a:r>
              <a:rPr lang="ru-RU" b="1" dirty="0">
                <a:solidFill>
                  <a:srgbClr val="111111"/>
                </a:solidFill>
                <a:latin typeface="Calibri" pitchFamily="34" charset="0"/>
                <a:ea typeface="Times New Roman"/>
              </a:rPr>
              <a:t>Задачи проекта:</a:t>
            </a:r>
            <a:endParaRPr lang="ru-RU" sz="1600" dirty="0">
              <a:latin typeface="Calibri" pitchFamily="34" charset="0"/>
              <a:ea typeface="Times New Roman"/>
            </a:endParaRPr>
          </a:p>
          <a:p>
            <a:pPr marL="342900" lvl="0" indent="-342900" algn="just">
              <a:spcAft>
                <a:spcPts val="750"/>
              </a:spcAft>
              <a:buFont typeface="Symbol"/>
              <a:buChar char=""/>
            </a:pPr>
            <a:r>
              <a:rPr lang="ru-RU" dirty="0">
                <a:solidFill>
                  <a:srgbClr val="111111"/>
                </a:solidFill>
                <a:latin typeface="Calibri" pitchFamily="34" charset="0"/>
                <a:ea typeface="Times New Roman"/>
              </a:rPr>
              <a:t>развитие чувства общности и навыков сотрудничества детей в группе;</a:t>
            </a:r>
            <a:endParaRPr lang="ru-RU" sz="1600" dirty="0">
              <a:latin typeface="Calibri" pitchFamily="34" charset="0"/>
              <a:ea typeface="Times New Roman"/>
            </a:endParaRPr>
          </a:p>
          <a:p>
            <a:pPr marL="342900" lvl="0" indent="-342900" algn="just">
              <a:spcAft>
                <a:spcPts val="750"/>
              </a:spcAft>
              <a:buFont typeface="Symbol"/>
              <a:buChar char=""/>
            </a:pPr>
            <a:r>
              <a:rPr lang="ru-RU" dirty="0">
                <a:solidFill>
                  <a:srgbClr val="111111"/>
                </a:solidFill>
                <a:latin typeface="Calibri" pitchFamily="34" charset="0"/>
                <a:ea typeface="Times New Roman"/>
              </a:rPr>
              <a:t>активизация совместной деятельности всех участников образовательного процесса;</a:t>
            </a:r>
            <a:endParaRPr lang="ru-RU" sz="1600" dirty="0">
              <a:latin typeface="Calibri" pitchFamily="34" charset="0"/>
              <a:ea typeface="Times New Roman"/>
            </a:endParaRPr>
          </a:p>
          <a:p>
            <a:pPr marL="342900" lvl="0" indent="-342900" algn="just">
              <a:spcBef>
                <a:spcPts val="150"/>
              </a:spcBef>
              <a:spcAft>
                <a:spcPts val="150"/>
              </a:spcAft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Calibri" pitchFamily="34" charset="0"/>
                <a:ea typeface="Times New Roman"/>
              </a:rPr>
              <a:t>уточнение представлений детей о понятиях «добро», «зло», «доброжелательность», их важности в жизни людей; формирование умения оценивать поступки окружающих;</a:t>
            </a:r>
            <a:endParaRPr lang="ru-RU" dirty="0">
              <a:latin typeface="Calibri" pitchFamily="34" charset="0"/>
              <a:ea typeface="Calibri"/>
            </a:endParaRPr>
          </a:p>
          <a:p>
            <a:pPr marL="342900" lvl="0" indent="-342900" algn="just">
              <a:spcBef>
                <a:spcPts val="150"/>
              </a:spcBef>
              <a:spcAft>
                <a:spcPts val="150"/>
              </a:spcAft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Calibri" pitchFamily="34" charset="0"/>
                <a:ea typeface="Times New Roman"/>
              </a:rPr>
              <a:t> закрепление знаний правил вежливого общения;</a:t>
            </a:r>
            <a:endParaRPr lang="ru-RU" dirty="0">
              <a:latin typeface="Calibri" pitchFamily="34" charset="0"/>
              <a:ea typeface="Calibri"/>
            </a:endParaRPr>
          </a:p>
          <a:p>
            <a:pPr marL="342900" lvl="0" indent="-342900" algn="just">
              <a:spcBef>
                <a:spcPts val="150"/>
              </a:spcBef>
              <a:spcAft>
                <a:spcPts val="150"/>
              </a:spcAft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Calibri" pitchFamily="34" charset="0"/>
                <a:ea typeface="Times New Roman"/>
              </a:rPr>
              <a:t>совершенствование коммуникативных навыков воспитанников;</a:t>
            </a:r>
            <a:endParaRPr lang="ru-RU" dirty="0">
              <a:latin typeface="Calibri" pitchFamily="34" charset="0"/>
              <a:ea typeface="Calibri"/>
            </a:endParaRPr>
          </a:p>
          <a:p>
            <a:pPr marL="342900" lvl="0" indent="-342900" algn="just">
              <a:spcBef>
                <a:spcPts val="150"/>
              </a:spcBef>
              <a:spcAft>
                <a:spcPts val="150"/>
              </a:spcAft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Calibri" pitchFamily="34" charset="0"/>
                <a:ea typeface="Times New Roman"/>
              </a:rPr>
              <a:t>поощрение стремления ребёнка совершать добрые поступки;</a:t>
            </a:r>
            <a:endParaRPr lang="ru-RU" dirty="0">
              <a:latin typeface="Calibri" pitchFamily="34" charset="0"/>
              <a:ea typeface="Calibri"/>
            </a:endParaRPr>
          </a:p>
          <a:p>
            <a:pPr marL="342900" lvl="0" indent="-342900" algn="just">
              <a:spcBef>
                <a:spcPts val="150"/>
              </a:spcBef>
              <a:spcAft>
                <a:spcPts val="150"/>
              </a:spcAft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Calibri" pitchFamily="34" charset="0"/>
                <a:ea typeface="Times New Roman"/>
              </a:rPr>
              <a:t>воспитание отзывчивости, дружелюбия, желание сделать что-то для других людей, принести им пользу;</a:t>
            </a:r>
            <a:endParaRPr lang="ru-RU" dirty="0">
              <a:latin typeface="Calibri" pitchFamily="34" charset="0"/>
              <a:ea typeface="Calibri"/>
            </a:endParaRPr>
          </a:p>
          <a:p>
            <a:pPr marL="342900" lvl="0" indent="-342900" algn="just">
              <a:spcBef>
                <a:spcPts val="150"/>
              </a:spcBef>
              <a:spcAft>
                <a:spcPts val="150"/>
              </a:spcAft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Calibri" pitchFamily="34" charset="0"/>
                <a:ea typeface="Times New Roman"/>
              </a:rPr>
              <a:t>содействие формированию у родителей убеждённости и потребности строить взаимоотношения с детьми на основе принципов нравственности;</a:t>
            </a:r>
            <a:endParaRPr lang="ru-RU" dirty="0">
              <a:latin typeface="Calibri" pitchFamily="34" charset="0"/>
              <a:ea typeface="Calibri"/>
            </a:endParaRPr>
          </a:p>
          <a:p>
            <a:pPr marL="342900" lvl="0" indent="-342900" algn="just">
              <a:spcBef>
                <a:spcPts val="150"/>
              </a:spcBef>
              <a:spcAft>
                <a:spcPts val="150"/>
              </a:spcAft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Calibri" pitchFamily="34" charset="0"/>
                <a:ea typeface="Times New Roman"/>
              </a:rPr>
              <a:t>привлечение родителей к совместной творческой деятельности;</a:t>
            </a:r>
            <a:endParaRPr lang="ru-RU" dirty="0">
              <a:latin typeface="Calibri" pitchFamily="34" charset="0"/>
              <a:ea typeface="Calibri"/>
            </a:endParaRPr>
          </a:p>
          <a:p>
            <a:pPr marL="342900" lvl="0" indent="-342900" algn="just">
              <a:spcBef>
                <a:spcPts val="150"/>
              </a:spcBef>
              <a:spcAft>
                <a:spcPts val="150"/>
              </a:spcAft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Calibri" pitchFamily="34" charset="0"/>
                <a:ea typeface="Times New Roman"/>
              </a:rPr>
              <a:t>предложение педагогам практические материалы, способствующие воспитанию нравственных качеств у дошкольников.</a:t>
            </a:r>
            <a:endParaRPr lang="ru-RU" dirty="0">
              <a:effectLst/>
              <a:latin typeface="Calibri" pitchFamily="34" charset="0"/>
              <a:ea typeface="Calibri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952" y="548680"/>
            <a:ext cx="1204864" cy="1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0671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322096"/>
            <a:ext cx="54726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latin typeface="Calibri" pitchFamily="34" charset="0"/>
              </a:rPr>
              <a:t>Тип проекта</a:t>
            </a:r>
            <a:r>
              <a:rPr lang="ru-RU" dirty="0">
                <a:latin typeface="Calibri" pitchFamily="34" charset="0"/>
              </a:rPr>
              <a:t> – </a:t>
            </a:r>
            <a:r>
              <a:rPr lang="ru-RU" dirty="0" smtClean="0">
                <a:latin typeface="Calibri" pitchFamily="34" charset="0"/>
              </a:rPr>
              <a:t>социально-личностный</a:t>
            </a:r>
          </a:p>
          <a:p>
            <a:pPr algn="r"/>
            <a:endParaRPr lang="ru-RU" dirty="0">
              <a:latin typeface="Calibri" pitchFamily="34" charset="0"/>
            </a:endParaRPr>
          </a:p>
          <a:p>
            <a:pPr algn="r"/>
            <a:r>
              <a:rPr lang="ru-RU" b="1" dirty="0">
                <a:latin typeface="Calibri" pitchFamily="34" charset="0"/>
              </a:rPr>
              <a:t>Продолжительность проекта </a:t>
            </a:r>
            <a:r>
              <a:rPr lang="ru-RU" dirty="0">
                <a:latin typeface="Calibri" pitchFamily="34" charset="0"/>
              </a:rPr>
              <a:t>– средней продолжительности (3 месяца</a:t>
            </a:r>
            <a:r>
              <a:rPr lang="ru-RU" dirty="0" smtClean="0">
                <a:latin typeface="Calibri" pitchFamily="34" charset="0"/>
              </a:rPr>
              <a:t>)</a:t>
            </a:r>
          </a:p>
          <a:p>
            <a:pPr algn="r"/>
            <a:endParaRPr lang="ru-RU" dirty="0" smtClean="0">
              <a:latin typeface="Calibri" pitchFamily="34" charset="0"/>
            </a:endParaRPr>
          </a:p>
          <a:p>
            <a:pPr algn="r"/>
            <a:r>
              <a:rPr lang="ru-RU" b="1" dirty="0" smtClean="0">
                <a:latin typeface="Calibri" pitchFamily="34" charset="0"/>
              </a:rPr>
              <a:t>Участники проекта: </a:t>
            </a:r>
            <a:r>
              <a:rPr lang="ru-RU" dirty="0" smtClean="0">
                <a:latin typeface="Calibri" pitchFamily="34" charset="0"/>
              </a:rPr>
              <a:t>воспитанники всех групп, воспитатели, родители</a:t>
            </a:r>
          </a:p>
          <a:p>
            <a:pPr algn="r"/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580793"/>
            <a:ext cx="6137412" cy="4091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31548"/>
            <a:ext cx="1710864" cy="1786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854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00065"/>
            <a:ext cx="4536504" cy="604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Bef>
                <a:spcPts val="150"/>
              </a:spcBef>
              <a:spcAft>
                <a:spcPts val="150"/>
              </a:spcAft>
            </a:pPr>
            <a:r>
              <a:rPr lang="ru-RU" b="1" dirty="0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  <a:t>Ожидаемые результаты:</a:t>
            </a:r>
            <a:endParaRPr lang="ru-RU" dirty="0">
              <a:latin typeface="Times New Roman"/>
              <a:ea typeface="Calibri"/>
            </a:endParaRPr>
          </a:p>
          <a:p>
            <a:pPr indent="450215" algn="just">
              <a:spcBef>
                <a:spcPts val="150"/>
              </a:spcBef>
              <a:spcAft>
                <a:spcPts val="150"/>
              </a:spcAft>
            </a:pPr>
            <a:r>
              <a:rPr lang="ru-RU" dirty="0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  <a:t> </a:t>
            </a:r>
            <a:endParaRPr lang="ru-RU" dirty="0">
              <a:latin typeface="Times New Roman"/>
              <a:ea typeface="Calibri"/>
            </a:endParaRPr>
          </a:p>
          <a:p>
            <a:pPr marL="342900" lvl="0" indent="-342900" algn="just">
              <a:spcBef>
                <a:spcPts val="150"/>
              </a:spcBef>
              <a:spcAft>
                <a:spcPts val="150"/>
              </a:spcAft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  <a:t>У детей - формируются представления о добре и зле, знания о способах выражения доброты друг другу, родным и окружающим людям; дети узнают и смогут называть пословицы, поговорки о доброте, дружбе, смогут использовать «</a:t>
            </a:r>
            <a:r>
              <a:rPr lang="ru-RU" dirty="0" err="1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  <a:t>мирилки</a:t>
            </a:r>
            <a:r>
              <a:rPr lang="ru-RU" dirty="0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  <a:t>» в конфликтной ситуации;</a:t>
            </a:r>
            <a:endParaRPr lang="ru-RU" dirty="0">
              <a:latin typeface="Times New Roman"/>
              <a:ea typeface="Calibri"/>
            </a:endParaRPr>
          </a:p>
          <a:p>
            <a:pPr indent="540385" algn="just">
              <a:spcBef>
                <a:spcPts val="150"/>
              </a:spcBef>
              <a:spcAft>
                <a:spcPts val="150"/>
              </a:spcAft>
            </a:pPr>
            <a:r>
              <a:rPr lang="ru-RU" dirty="0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  <a:t> </a:t>
            </a:r>
            <a:endParaRPr lang="ru-RU" dirty="0">
              <a:latin typeface="Times New Roman"/>
              <a:ea typeface="Calibri"/>
            </a:endParaRPr>
          </a:p>
          <a:p>
            <a:pPr marL="342900" lvl="0" indent="-342900" algn="just">
              <a:spcBef>
                <a:spcPts val="150"/>
              </a:spcBef>
              <a:spcAft>
                <a:spcPts val="150"/>
              </a:spcAft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  <a:t>У педагогов – повышается уровень профессиональной компетентности и мастерства по формированию основ нравственной культуры у дошкольников;</a:t>
            </a:r>
            <a:endParaRPr lang="ru-RU" dirty="0">
              <a:latin typeface="Times New Roman"/>
              <a:ea typeface="Calibri"/>
            </a:endParaRPr>
          </a:p>
          <a:p>
            <a:pPr indent="540385" algn="just">
              <a:spcBef>
                <a:spcPts val="150"/>
              </a:spcBef>
              <a:spcAft>
                <a:spcPts val="150"/>
              </a:spcAft>
            </a:pPr>
            <a:r>
              <a:rPr lang="ru-RU" dirty="0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  <a:t> </a:t>
            </a:r>
            <a:endParaRPr lang="ru-RU" dirty="0">
              <a:latin typeface="Times New Roman"/>
              <a:ea typeface="Calibri"/>
            </a:endParaRPr>
          </a:p>
          <a:p>
            <a:pPr marL="342900" lvl="0" indent="-342900" algn="just">
              <a:spcBef>
                <a:spcPts val="150"/>
              </a:spcBef>
              <a:spcAft>
                <a:spcPts val="150"/>
              </a:spcAft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  <a:t>У родителей – усиливается взаимосвязь в вопросах воспитания нравственных качеств между семьёй и детским садом; родители приобретут знания в области межличностного общения с ребёнком.</a:t>
            </a:r>
            <a:endParaRPr lang="ru-RU" dirty="0">
              <a:effectLst/>
              <a:latin typeface="Times New Roman"/>
              <a:ea typeface="Calibri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751" y="636280"/>
            <a:ext cx="3718723" cy="2763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750" y="3833320"/>
            <a:ext cx="3718723" cy="2471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1008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7528" y="258321"/>
            <a:ext cx="809893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>
                <a:solidFill>
                  <a:srgbClr val="000000"/>
                </a:solidFill>
                <a:latin typeface="Calibri" pitchFamily="34" charset="0"/>
                <a:ea typeface="Calibri"/>
              </a:rPr>
              <a:t>Подготовительный </a:t>
            </a:r>
            <a:r>
              <a:rPr lang="ru-RU" sz="2400" u="sng" dirty="0" smtClean="0">
                <a:solidFill>
                  <a:srgbClr val="000000"/>
                </a:solidFill>
                <a:latin typeface="Calibri" pitchFamily="34" charset="0"/>
                <a:ea typeface="Calibri"/>
              </a:rPr>
              <a:t>этап</a:t>
            </a:r>
          </a:p>
          <a:p>
            <a:pPr algn="ctr"/>
            <a:endParaRPr lang="ru-RU" u="sng" dirty="0" smtClean="0">
              <a:solidFill>
                <a:srgbClr val="000000"/>
              </a:solidFill>
              <a:latin typeface="Calibri" pitchFamily="34" charset="0"/>
              <a:ea typeface="Calibri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ea typeface="Calibri"/>
              </a:rPr>
              <a:t>определение </a:t>
            </a:r>
            <a:r>
              <a:rPr lang="ru-RU" dirty="0">
                <a:solidFill>
                  <a:srgbClr val="000000"/>
                </a:solidFill>
                <a:latin typeface="Calibri" pitchFamily="34" charset="0"/>
                <a:ea typeface="Calibri"/>
              </a:rPr>
              <a:t>целей и задач </a:t>
            </a:r>
            <a:r>
              <a:rPr lang="ru-RU" dirty="0" smtClean="0">
                <a:solidFill>
                  <a:srgbClr val="000000"/>
                </a:solidFill>
                <a:latin typeface="Calibri" pitchFamily="34" charset="0"/>
                <a:ea typeface="Calibri"/>
              </a:rPr>
              <a:t>проекта;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ea typeface="Calibri"/>
              </a:rPr>
              <a:t>сбор </a:t>
            </a:r>
            <a:r>
              <a:rPr lang="ru-RU" dirty="0">
                <a:solidFill>
                  <a:srgbClr val="000000"/>
                </a:solidFill>
                <a:latin typeface="Calibri" pitchFamily="34" charset="0"/>
                <a:ea typeface="Calibri"/>
              </a:rPr>
              <a:t>материала, необходимого для реализации цели </a:t>
            </a:r>
            <a:r>
              <a:rPr lang="ru-RU" dirty="0" smtClean="0">
                <a:solidFill>
                  <a:srgbClr val="000000"/>
                </a:solidFill>
                <a:latin typeface="Calibri" pitchFamily="34" charset="0"/>
                <a:ea typeface="Calibri"/>
              </a:rPr>
              <a:t>проекта;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ea typeface="Calibri"/>
              </a:rPr>
              <a:t>составление </a:t>
            </a:r>
            <a:r>
              <a:rPr lang="ru-RU" dirty="0">
                <a:solidFill>
                  <a:srgbClr val="000000"/>
                </a:solidFill>
                <a:latin typeface="Calibri" pitchFamily="34" charset="0"/>
                <a:ea typeface="Calibri"/>
              </a:rPr>
              <a:t>плана совместной деятельности с детьми, педагогами и родителями; </a:t>
            </a:r>
            <a:endParaRPr lang="ru-RU" dirty="0" smtClean="0">
              <a:solidFill>
                <a:srgbClr val="000000"/>
              </a:solidFill>
              <a:latin typeface="Calibri" pitchFamily="34" charset="0"/>
              <a:ea typeface="Calibri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ea typeface="Calibri"/>
              </a:rPr>
              <a:t>подбор </a:t>
            </a:r>
            <a:r>
              <a:rPr lang="ru-RU" dirty="0">
                <a:solidFill>
                  <a:srgbClr val="000000"/>
                </a:solidFill>
                <a:latin typeface="Calibri" pitchFamily="34" charset="0"/>
                <a:ea typeface="Calibri"/>
              </a:rPr>
              <a:t>материала и оборудования для занятий, бесед; </a:t>
            </a:r>
            <a:endParaRPr lang="ru-RU" dirty="0" smtClean="0">
              <a:solidFill>
                <a:srgbClr val="000000"/>
              </a:solidFill>
              <a:latin typeface="Calibri" pitchFamily="34" charset="0"/>
              <a:ea typeface="Calibri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ea typeface="Calibri"/>
              </a:rPr>
              <a:t>создание </a:t>
            </a:r>
            <a:r>
              <a:rPr lang="ru-RU" dirty="0">
                <a:solidFill>
                  <a:srgbClr val="000000"/>
                </a:solidFill>
                <a:latin typeface="Calibri" pitchFamily="34" charset="0"/>
                <a:ea typeface="Calibri"/>
              </a:rPr>
              <a:t>картотек игр, </a:t>
            </a:r>
            <a:r>
              <a:rPr lang="ru-RU" dirty="0" err="1">
                <a:solidFill>
                  <a:srgbClr val="000000"/>
                </a:solidFill>
                <a:latin typeface="Calibri" pitchFamily="34" charset="0"/>
                <a:ea typeface="Calibri"/>
              </a:rPr>
              <a:t>мирилок</a:t>
            </a:r>
            <a:r>
              <a:rPr lang="ru-RU" dirty="0">
                <a:solidFill>
                  <a:srgbClr val="000000"/>
                </a:solidFill>
                <a:latin typeface="Calibri" pitchFamily="34" charset="0"/>
                <a:ea typeface="Calibri"/>
              </a:rPr>
              <a:t>, стихов, пословиц и поговорок по теме; </a:t>
            </a:r>
            <a:endParaRPr lang="ru-RU" dirty="0" smtClean="0">
              <a:solidFill>
                <a:srgbClr val="000000"/>
              </a:solidFill>
              <a:latin typeface="Calibri" pitchFamily="34" charset="0"/>
              <a:ea typeface="Calibri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ea typeface="Calibri"/>
              </a:rPr>
              <a:t>создание </a:t>
            </a:r>
            <a:r>
              <a:rPr lang="ru-RU" dirty="0">
                <a:solidFill>
                  <a:srgbClr val="000000"/>
                </a:solidFill>
                <a:latin typeface="Calibri" pitchFamily="34" charset="0"/>
                <a:ea typeface="Calibri"/>
              </a:rPr>
              <a:t>информационной базы для родителей (папки-передвижки, буклеты)</a:t>
            </a:r>
            <a:endParaRPr lang="ru-RU" dirty="0">
              <a:latin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032956"/>
            <a:ext cx="2514302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28" y="4797151"/>
            <a:ext cx="3085806" cy="192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806" y="3032956"/>
            <a:ext cx="2917463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8233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7624" y="210026"/>
            <a:ext cx="676875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u="sng" dirty="0" smtClean="0">
                <a:latin typeface="Calibri" pitchFamily="34" charset="0"/>
              </a:rPr>
              <a:t>Основной этап</a:t>
            </a:r>
          </a:p>
          <a:p>
            <a:pPr algn="ctr"/>
            <a:endParaRPr lang="ru-RU" sz="2400" u="sng" dirty="0" smtClean="0">
              <a:latin typeface="Calibri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>
                <a:latin typeface="Calibri" pitchFamily="34" charset="0"/>
              </a:rPr>
              <a:t>Чтение художественной литературы: В.В. Маяковский «Что такое хорошо и что такое плохо</a:t>
            </a:r>
            <a:r>
              <a:rPr lang="ru-RU" dirty="0" smtClean="0">
                <a:latin typeface="Calibri" pitchFamily="34" charset="0"/>
              </a:rPr>
              <a:t>»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>
                <a:latin typeface="Calibri" pitchFamily="34" charset="0"/>
              </a:rPr>
              <a:t>Игры «Добрые приветствия», «Добрые и вежливые слова», «Если да – похлопай, если нет - потопай», </a:t>
            </a:r>
            <a:r>
              <a:rPr lang="ru-RU" dirty="0" smtClean="0">
                <a:latin typeface="Calibri" pitchFamily="34" charset="0"/>
              </a:rPr>
              <a:t>«История по кругу»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>
                <a:latin typeface="Calibri" pitchFamily="34" charset="0"/>
              </a:rPr>
              <a:t>Памятка для родителей «Разговор о доброте», «</a:t>
            </a:r>
            <a:r>
              <a:rPr lang="ru-RU" dirty="0" smtClean="0">
                <a:latin typeface="Calibri" pitchFamily="34" charset="0"/>
              </a:rPr>
              <a:t>Волшебные вежливые </a:t>
            </a:r>
            <a:r>
              <a:rPr lang="ru-RU" dirty="0">
                <a:latin typeface="Calibri" pitchFamily="34" charset="0"/>
              </a:rPr>
              <a:t>слова</a:t>
            </a:r>
            <a:r>
              <a:rPr lang="ru-RU" dirty="0" smtClean="0">
                <a:latin typeface="Calibri" pitchFamily="34" charset="0"/>
              </a:rPr>
              <a:t>»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>
                <a:latin typeface="Calibri" pitchFamily="34" charset="0"/>
              </a:rPr>
              <a:t>Заучивание </a:t>
            </a:r>
            <a:r>
              <a:rPr lang="ru-RU" dirty="0" smtClean="0">
                <a:latin typeface="Calibri" pitchFamily="34" charset="0"/>
              </a:rPr>
              <a:t>«стишков-</a:t>
            </a:r>
            <a:r>
              <a:rPr lang="ru-RU" dirty="0" err="1" smtClean="0">
                <a:latin typeface="Calibri" pitchFamily="34" charset="0"/>
              </a:rPr>
              <a:t>мирилок</a:t>
            </a:r>
            <a:r>
              <a:rPr lang="ru-RU" dirty="0" smtClean="0">
                <a:latin typeface="Calibri" pitchFamily="34" charset="0"/>
              </a:rPr>
              <a:t>»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>
                <a:latin typeface="Calibri" pitchFamily="34" charset="0"/>
              </a:rPr>
              <a:t>Просмотр мультфильмов «Цветик-</a:t>
            </a:r>
            <a:r>
              <a:rPr lang="ru-RU" dirty="0" err="1">
                <a:latin typeface="Calibri" pitchFamily="34" charset="0"/>
              </a:rPr>
              <a:t>семицветик</a:t>
            </a:r>
            <a:r>
              <a:rPr lang="ru-RU" dirty="0">
                <a:latin typeface="Calibri" pitchFamily="34" charset="0"/>
              </a:rPr>
              <a:t>», «Крошка енот</a:t>
            </a:r>
            <a:r>
              <a:rPr lang="ru-RU" dirty="0" smtClean="0">
                <a:latin typeface="Calibri" pitchFamily="34" charset="0"/>
              </a:rPr>
              <a:t>»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>
                <a:latin typeface="Calibri" pitchFamily="34" charset="0"/>
              </a:rPr>
              <a:t>Совместное занятие по экологии с фондом «Зеленая кисточка» (игрушка из пластиковых стаканчиков</a:t>
            </a:r>
            <a:r>
              <a:rPr lang="ru-RU" dirty="0" smtClean="0">
                <a:latin typeface="Calibri" pitchFamily="34" charset="0"/>
              </a:rPr>
              <a:t>)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>
                <a:latin typeface="Calibri" pitchFamily="34" charset="0"/>
              </a:rPr>
              <a:t>Минутки вхождения в </a:t>
            </a:r>
            <a:r>
              <a:rPr lang="ru-RU" dirty="0" smtClean="0">
                <a:latin typeface="Calibri" pitchFamily="34" charset="0"/>
              </a:rPr>
              <a:t>день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>
                <a:latin typeface="Calibri" pitchFamily="34" charset="0"/>
              </a:rPr>
              <a:t>Социальная акция «Поможем малышам» </a:t>
            </a:r>
            <a:endParaRPr lang="ru-RU" dirty="0" smtClean="0">
              <a:latin typeface="Calibri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>
                <a:latin typeface="Calibri" pitchFamily="34" charset="0"/>
              </a:rPr>
              <a:t>Занятие «Волшебные слова</a:t>
            </a:r>
            <a:r>
              <a:rPr lang="ru-RU" dirty="0" smtClean="0">
                <a:latin typeface="Calibri" pitchFamily="34" charset="0"/>
              </a:rPr>
              <a:t>»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>
                <a:latin typeface="Calibri" pitchFamily="34" charset="0"/>
              </a:rPr>
              <a:t>Развлечение «День радости и улыбок</a:t>
            </a:r>
            <a:r>
              <a:rPr lang="ru-RU" dirty="0" smtClean="0">
                <a:latin typeface="Calibri" pitchFamily="34" charset="0"/>
              </a:rPr>
              <a:t>»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>
                <a:latin typeface="Calibri" pitchFamily="34" charset="0"/>
              </a:rPr>
              <a:t>Чтение пословиц о доброте, </a:t>
            </a:r>
            <a:r>
              <a:rPr lang="ru-RU" dirty="0" smtClean="0">
                <a:latin typeface="Calibri" pitchFamily="34" charset="0"/>
              </a:rPr>
              <a:t>беседа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>
                <a:latin typeface="Calibri" pitchFamily="34" charset="0"/>
              </a:rPr>
              <a:t>Развлечение «Давайте дружить</a:t>
            </a:r>
            <a:r>
              <a:rPr lang="ru-RU" dirty="0" smtClean="0">
                <a:latin typeface="Calibri" pitchFamily="34" charset="0"/>
              </a:rPr>
              <a:t>»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>
                <a:latin typeface="Calibri" pitchFamily="34" charset="0"/>
              </a:rPr>
              <a:t>Акция «Лестница заботы» </a:t>
            </a:r>
            <a:endParaRPr lang="ru-RU" dirty="0" smtClean="0">
              <a:latin typeface="Calibri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>
                <a:latin typeface="Calibri" pitchFamily="34" charset="0"/>
              </a:rPr>
              <a:t>Художественное творчество: рисование «</a:t>
            </a:r>
            <a:r>
              <a:rPr lang="ru-RU" dirty="0" smtClean="0">
                <a:latin typeface="Calibri" pitchFamily="34" charset="0"/>
              </a:rPr>
              <a:t>Доброта в наших сердцах»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>
                <a:latin typeface="Calibri" pitchFamily="34" charset="0"/>
              </a:rPr>
              <a:t>Заключительное занятие «Добрые поступки»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837451"/>
            <a:ext cx="3341564" cy="230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900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1703" y="188640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u="sng" dirty="0" smtClean="0">
                <a:latin typeface="Calibri" pitchFamily="34" charset="0"/>
              </a:rPr>
              <a:t>Реализация проекта</a:t>
            </a:r>
            <a:endParaRPr lang="ru-RU" sz="2400" u="sng" dirty="0">
              <a:latin typeface="Calibri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93" y="908720"/>
            <a:ext cx="4516750" cy="331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1337" y="4336758"/>
            <a:ext cx="3518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Calibri" pitchFamily="34" charset="0"/>
              </a:rPr>
              <a:t>Развлечение «Давайте дружить»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931" y="3356992"/>
            <a:ext cx="4414887" cy="3277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97813" y="2580572"/>
            <a:ext cx="41153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Calibri" pitchFamily="34" charset="0"/>
              </a:rPr>
              <a:t>Художественное творчество: рисование </a:t>
            </a:r>
            <a:r>
              <a:rPr lang="ru-RU" b="1" dirty="0" smtClean="0">
                <a:latin typeface="Calibri" pitchFamily="34" charset="0"/>
              </a:rPr>
              <a:t>«Доброта в наших сердцах»</a:t>
            </a:r>
            <a:endParaRPr lang="ru-RU" b="1" dirty="0">
              <a:latin typeface="Calibri" pitchFamily="34" charset="0"/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706090"/>
            <a:ext cx="1818384" cy="1818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4504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92" y="1052736"/>
            <a:ext cx="4572001" cy="33957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008" y="1556792"/>
            <a:ext cx="4572000" cy="33723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592" y="260648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" pitchFamily="34" charset="0"/>
              </a:rPr>
              <a:t>Совместное занятие по экологии с фондом «Зеленая кисточка» (игрушка из пластиковых стаканчиков)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603978"/>
            <a:ext cx="4361963" cy="317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2542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Составная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64</TotalTime>
  <Words>587</Words>
  <Application>Microsoft Office PowerPoint</Application>
  <PresentationFormat>Экран (4:3)</PresentationFormat>
  <Paragraphs>70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Candara</vt:lpstr>
      <vt:lpstr>Symbol</vt:lpstr>
      <vt:lpstr>Times New Roman</vt:lpstr>
      <vt:lpstr>Волна</vt:lpstr>
      <vt:lpstr>Презентация проекта                         «Если добрый ты…»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Кормакова</dc:creator>
  <cp:lastModifiedBy>1</cp:lastModifiedBy>
  <cp:revision>9</cp:revision>
  <dcterms:created xsi:type="dcterms:W3CDTF">2023-01-24T10:34:53Z</dcterms:created>
  <dcterms:modified xsi:type="dcterms:W3CDTF">2023-01-30T15:21:47Z</dcterms:modified>
</cp:coreProperties>
</file>