
<file path=[Content_Types].xml><?xml version="1.0" encoding="utf-8"?>
<Types xmlns="http://schemas.openxmlformats.org/package/2006/content-types">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19.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presProps+xml" PartName="/ppt/presProps.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theme+xml" PartName="/ppt/theme/theme1.xml"/>
  <Default ContentType="image/jpeg" Extension="jpeg"/>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79" r:id="rId10"/>
    <p:sldId id="265" r:id="rId11"/>
    <p:sldId id="266" r:id="rId12"/>
    <p:sldId id="278" r:id="rId13"/>
    <p:sldId id="267" r:id="rId14"/>
    <p:sldId id="268" r:id="rId15"/>
    <p:sldId id="269" r:id="rId16"/>
    <p:sldId id="270" r:id="rId17"/>
    <p:sldId id="271" r:id="rId18"/>
    <p:sldId id="272" r:id="rId19"/>
    <p:sldId id="273" r:id="rId20"/>
    <p:sldId id="274" r:id="rId21"/>
    <p:sldId id="275" r:id="rId22"/>
    <p:sldId id="276" r:id="rId23"/>
    <p:sldId id="280" r:id="rId24"/>
    <p:sldId id="277"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0" autoAdjust="0"/>
    <p:restoredTop sz="94660"/>
  </p:normalViewPr>
  <p:slideViewPr>
    <p:cSldViewPr>
      <p:cViewPr varScale="1">
        <p:scale>
          <a:sx n="69" d="100"/>
          <a:sy n="69" d="100"/>
        </p:scale>
        <p:origin x="-41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FFEF198C-2D5B-467B-BD30-13A28236BBE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FEF198C-2D5B-467B-BD30-13A28236BBE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FEF198C-2D5B-467B-BD30-13A28236BBE2}"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EF0DF83-0EA6-43F4-8F65-A4039134B412}" type="datetimeFigureOut">
              <a:rPr lang="ru-RU" smtClean="0"/>
              <a:pPr/>
              <a:t>24.01.2014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FFEF198C-2D5B-467B-BD30-13A28236BBE2}"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F0DF83-0EA6-43F4-8F65-A4039134B412}" type="datetimeFigureOut">
              <a:rPr lang="ru-RU" smtClean="0"/>
              <a:pPr/>
              <a:t>24.01.2014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EF198C-2D5B-467B-BD30-13A28236BBE2}"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ctrTitle"/>
          </p:nvPr>
        </p:nvSpPr>
        <p:spPr>
          <a:xfrm>
            <a:off x="685800" y="1"/>
            <a:ext cx="7772400" cy="2852935"/>
          </a:xfrm>
        </p:spPr>
        <p:txBody>
          <a:bodyPr>
            <a:normAutofit/>
          </a:bodyPr>
          <a:lstStyle/>
          <a:p>
            <a:pPr algn="ctr" eaLnBrk="1" hangingPunct="1"/>
            <a:r>
              <a:rPr lang="ru-RU" sz="4000" dirty="0" smtClean="0">
                <a:solidFill>
                  <a:schemeClr val="hlink"/>
                </a:solidFill>
              </a:rPr>
              <a:t>Развитие связной речи у дошкольников. </a:t>
            </a:r>
            <a:br>
              <a:rPr lang="ru-RU" sz="4000" dirty="0" smtClean="0">
                <a:solidFill>
                  <a:schemeClr val="hlink"/>
                </a:solidFill>
              </a:rPr>
            </a:br>
            <a:r>
              <a:rPr lang="ru-RU" sz="4000" dirty="0" smtClean="0">
                <a:solidFill>
                  <a:schemeClr val="hlink"/>
                </a:solidFill>
              </a:rPr>
              <a:t>Советы  родителям.</a:t>
            </a:r>
            <a:br>
              <a:rPr lang="ru-RU" sz="4000" dirty="0" smtClean="0">
                <a:solidFill>
                  <a:schemeClr val="hlink"/>
                </a:solidFill>
              </a:rPr>
            </a:br>
            <a:endParaRPr lang="ru-RU" sz="4000" dirty="0" smtClean="0">
              <a:solidFill>
                <a:schemeClr val="hlink"/>
              </a:solidFill>
            </a:endParaRPr>
          </a:p>
        </p:txBody>
      </p:sp>
      <p:sp>
        <p:nvSpPr>
          <p:cNvPr id="3" name="Подзаголовок 2"/>
          <p:cNvSpPr>
            <a:spLocks noGrp="1"/>
          </p:cNvSpPr>
          <p:nvPr>
            <p:ph type="subTitle" idx="1"/>
          </p:nvPr>
        </p:nvSpPr>
        <p:spPr/>
        <p:txBody>
          <a:bodyPr/>
          <a:lstStyle/>
          <a:p>
            <a:endParaRPr lang="ru-RU" dirty="0"/>
          </a:p>
        </p:txBody>
      </p:sp>
      <p:pic>
        <p:nvPicPr>
          <p:cNvPr id="5" name="Picture 9" descr="ANd9GcQ8eU2i5VM8fp5RiMM28GbBQTHPPZ7Zlw2dDBuqddjjTZ6D3v0&amp;t=1&amp;usg=__LApf2j2z60bJfV__YF3OI5VgUHw="/>
          <p:cNvPicPr>
            <a:picLocks noChangeAspect="1" noChangeArrowheads="1"/>
          </p:cNvPicPr>
          <p:nvPr/>
        </p:nvPicPr>
        <p:blipFill>
          <a:blip r:embed="rId2" cstate="print"/>
          <a:srcRect/>
          <a:stretch>
            <a:fillRect/>
          </a:stretch>
        </p:blipFill>
        <p:spPr bwMode="auto">
          <a:xfrm>
            <a:off x="1763688" y="2420888"/>
            <a:ext cx="5543550" cy="403244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298408"/>
          </a:xfrm>
        </p:spPr>
        <p:txBody>
          <a:bodyPr>
            <a:normAutofit fontScale="90000"/>
          </a:bodyPr>
          <a:lstStyle/>
          <a:p>
            <a:pPr algn="ctr"/>
            <a:r>
              <a:rPr lang="ru-RU" b="1" i="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«Какие бывают иголки»</a:t>
            </a:r>
            <a:r>
              <a:rPr lang="ru-RU" b="1" i="1" dirty="0"/>
              <a:t/>
            </a:r>
            <a:br>
              <a:rPr lang="ru-RU" b="1" i="1" dirty="0"/>
            </a:br>
            <a:endParaRPr lang="ru-RU" dirty="0"/>
          </a:p>
        </p:txBody>
      </p:sp>
      <p:sp>
        <p:nvSpPr>
          <p:cNvPr id="3" name="Содержимое 2"/>
          <p:cNvSpPr>
            <a:spLocks noGrp="1"/>
          </p:cNvSpPr>
          <p:nvPr>
            <p:ph idx="1"/>
          </p:nvPr>
        </p:nvSpPr>
        <p:spPr/>
        <p:txBody>
          <a:bodyPr/>
          <a:lstStyle/>
          <a:p>
            <a:r>
              <a:rPr lang="ru-RU" dirty="0"/>
              <a:t>— Какие иглы вы знаете? </a:t>
            </a:r>
            <a:r>
              <a:rPr lang="ru-RU" dirty="0">
                <a:solidFill>
                  <a:schemeClr val="accent1">
                    <a:lumMod val="75000"/>
                  </a:schemeClr>
                </a:solidFill>
              </a:rPr>
              <a:t>(Швейные, сосновые, еловые, медицинские.)</a:t>
            </a:r>
            <a:r>
              <a:rPr lang="ru-RU" dirty="0" smtClean="0"/>
              <a:t/>
            </a:r>
            <a:br>
              <a:rPr lang="ru-RU" dirty="0" smtClean="0"/>
            </a:br>
            <a:r>
              <a:rPr lang="ru-RU" dirty="0"/>
              <a:t>Чем похожи все иголки? </a:t>
            </a:r>
            <a:r>
              <a:rPr lang="ru-RU" dirty="0">
                <a:solidFill>
                  <a:schemeClr val="accent1">
                    <a:lumMod val="75000"/>
                  </a:schemeClr>
                </a:solidFill>
              </a:rPr>
              <a:t>(Они острые, тонкие, колючие.)</a:t>
            </a:r>
            <a:r>
              <a:rPr lang="ru-RU" dirty="0" smtClean="0"/>
              <a:t/>
            </a:r>
            <a:br>
              <a:rPr lang="ru-RU" dirty="0" smtClean="0"/>
            </a:br>
            <a:r>
              <a:rPr lang="ru-RU" dirty="0"/>
              <a:t>— Какой иглой мы шьем и вышиваем? </a:t>
            </a:r>
            <a:r>
              <a:rPr lang="ru-RU" dirty="0">
                <a:solidFill>
                  <a:schemeClr val="accent1">
                    <a:lumMod val="75000"/>
                  </a:schemeClr>
                </a:solidFill>
              </a:rPr>
              <a:t>(Швейной.) </a:t>
            </a:r>
            <a:r>
              <a:rPr lang="ru-RU" dirty="0"/>
              <a:t>Что шьют швейной иглой</a:t>
            </a:r>
            <a:r>
              <a:rPr lang="ru-RU" dirty="0">
                <a:solidFill>
                  <a:schemeClr val="accent1">
                    <a:lumMod val="75000"/>
                  </a:schemeClr>
                </a:solidFill>
              </a:rPr>
              <a:t>? (Одежду). </a:t>
            </a:r>
            <a:r>
              <a:rPr lang="ru-RU" dirty="0"/>
              <a:t>Что делают медицинской иглой? </a:t>
            </a:r>
            <a:r>
              <a:rPr lang="ru-RU" dirty="0">
                <a:solidFill>
                  <a:schemeClr val="accent1">
                    <a:lumMod val="75000"/>
                  </a:schemeClr>
                </a:solidFill>
              </a:rPr>
              <a:t>(Укол.)</a:t>
            </a:r>
          </a:p>
        </p:txBody>
      </p:sp>
      <p:pic>
        <p:nvPicPr>
          <p:cNvPr id="27650" name="Picture 2" descr="http://im1-tub-ru.yandex.net/i?id=162928995-08-72&amp;n=21"/>
          <p:cNvPicPr>
            <a:picLocks noChangeAspect="1" noChangeArrowheads="1"/>
          </p:cNvPicPr>
          <p:nvPr/>
        </p:nvPicPr>
        <p:blipFill>
          <a:blip r:embed="rId2" cstate="print"/>
          <a:srcRect/>
          <a:stretch>
            <a:fillRect/>
          </a:stretch>
        </p:blipFill>
        <p:spPr bwMode="auto">
          <a:xfrm>
            <a:off x="251520" y="5085184"/>
            <a:ext cx="1362075" cy="1428750"/>
          </a:xfrm>
          <a:prstGeom prst="rect">
            <a:avLst/>
          </a:prstGeom>
          <a:noFill/>
        </p:spPr>
      </p:pic>
      <p:pic>
        <p:nvPicPr>
          <p:cNvPr id="27652" name="Picture 4" descr="http://im1-tub-ru.yandex.net/i?id=17320704-11-72&amp;n=21"/>
          <p:cNvPicPr>
            <a:picLocks noChangeAspect="1" noChangeArrowheads="1"/>
          </p:cNvPicPr>
          <p:nvPr/>
        </p:nvPicPr>
        <p:blipFill>
          <a:blip r:embed="rId3" cstate="print"/>
          <a:srcRect/>
          <a:stretch>
            <a:fillRect/>
          </a:stretch>
        </p:blipFill>
        <p:spPr bwMode="auto">
          <a:xfrm>
            <a:off x="2411760" y="5085184"/>
            <a:ext cx="2286000" cy="1428750"/>
          </a:xfrm>
          <a:prstGeom prst="rect">
            <a:avLst/>
          </a:prstGeom>
          <a:noFill/>
        </p:spPr>
      </p:pic>
      <p:pic>
        <p:nvPicPr>
          <p:cNvPr id="27654" name="Picture 6" descr="http://im4-tub-ru.yandex.net/i?id=273621312-53-72&amp;n=21"/>
          <p:cNvPicPr>
            <a:picLocks noChangeAspect="1" noChangeArrowheads="1"/>
          </p:cNvPicPr>
          <p:nvPr/>
        </p:nvPicPr>
        <p:blipFill>
          <a:blip r:embed="rId4" cstate="print"/>
          <a:srcRect/>
          <a:stretch>
            <a:fillRect/>
          </a:stretch>
        </p:blipFill>
        <p:spPr bwMode="auto">
          <a:xfrm>
            <a:off x="6156176" y="5085184"/>
            <a:ext cx="1419225" cy="142875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700808"/>
            <a:ext cx="8229600" cy="4623792"/>
          </a:xfrm>
        </p:spPr>
        <p:txBody>
          <a:bodyPr/>
          <a:lstStyle/>
          <a:p>
            <a:r>
              <a:rPr lang="ru-RU" i="1" dirty="0"/>
              <a:t>Есть у ежика и елки </a:t>
            </a:r>
            <a:br>
              <a:rPr lang="ru-RU" i="1" dirty="0"/>
            </a:br>
            <a:r>
              <a:rPr lang="ru-RU" i="1" dirty="0"/>
              <a:t>Очень колкие иголки.</a:t>
            </a:r>
            <a:br>
              <a:rPr lang="ru-RU" i="1" dirty="0"/>
            </a:br>
            <a:r>
              <a:rPr lang="ru-RU" i="1" dirty="0"/>
              <a:t>В остальном на елку </a:t>
            </a:r>
            <a:r>
              <a:rPr lang="ru-RU" i="1" dirty="0" smtClean="0"/>
              <a:t>ёж</a:t>
            </a:r>
            <a:r>
              <a:rPr lang="ru-RU" i="1" dirty="0"/>
              <a:t> </a:t>
            </a:r>
            <a:br>
              <a:rPr lang="ru-RU" i="1" dirty="0"/>
            </a:br>
            <a:r>
              <a:rPr lang="ru-RU" i="1" dirty="0"/>
              <a:t>Совершенно не похож</a:t>
            </a:r>
            <a:r>
              <a:rPr lang="ru-RU" i="1" dirty="0" smtClean="0"/>
              <a:t>.</a:t>
            </a:r>
          </a:p>
          <a:p>
            <a:endParaRPr lang="ru-RU" i="1" dirty="0" smtClean="0"/>
          </a:p>
          <a:p>
            <a:pPr>
              <a:buNone/>
            </a:pPr>
            <a:endParaRPr lang="ru-RU" i="1" dirty="0"/>
          </a:p>
          <a:p>
            <a:r>
              <a:rPr lang="ru-RU" dirty="0"/>
              <a:t>Где живет </a:t>
            </a:r>
            <a:r>
              <a:rPr lang="ru-RU" dirty="0" smtClean="0"/>
              <a:t>ёж</a:t>
            </a:r>
            <a:r>
              <a:rPr lang="ru-RU" dirty="0"/>
              <a:t>? Для чего ему нужны иголки? </a:t>
            </a:r>
            <a:r>
              <a:rPr lang="ru-RU" dirty="0">
                <a:solidFill>
                  <a:schemeClr val="accent1">
                    <a:lumMod val="75000"/>
                  </a:schemeClr>
                </a:solidFill>
              </a:rPr>
              <a:t>(Защищаться.) </a:t>
            </a:r>
            <a:r>
              <a:rPr lang="ru-RU" dirty="0"/>
              <a:t>От кого еж защищается?</a:t>
            </a:r>
          </a:p>
        </p:txBody>
      </p:sp>
      <p:pic>
        <p:nvPicPr>
          <p:cNvPr id="26626" name="Picture 2" descr="http://im5-tub-ru.yandex.net/i?id=328783657-31-72&amp;n=21"/>
          <p:cNvPicPr>
            <a:picLocks noChangeAspect="1" noChangeArrowheads="1"/>
          </p:cNvPicPr>
          <p:nvPr/>
        </p:nvPicPr>
        <p:blipFill>
          <a:blip r:embed="rId2" cstate="print"/>
          <a:srcRect/>
          <a:stretch>
            <a:fillRect/>
          </a:stretch>
        </p:blipFill>
        <p:spPr bwMode="auto">
          <a:xfrm>
            <a:off x="5220072" y="764704"/>
            <a:ext cx="3672408" cy="3168352"/>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«Как сказать по-другому?»</a:t>
            </a:r>
            <a:br>
              <a:rPr lang="ru-RU"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ru-RU"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Содержимое 2"/>
          <p:cNvSpPr>
            <a:spLocks noGrp="1"/>
          </p:cNvSpPr>
          <p:nvPr>
            <p:ph idx="1"/>
          </p:nvPr>
        </p:nvSpPr>
        <p:spPr/>
        <p:txBody>
          <a:bodyPr/>
          <a:lstStyle/>
          <a:p>
            <a:r>
              <a:rPr lang="ru-RU" dirty="0"/>
              <a:t>— Скажи по-другому! Часы идут... </a:t>
            </a:r>
            <a:r>
              <a:rPr lang="ru-RU" dirty="0">
                <a:solidFill>
                  <a:schemeClr val="accent3">
                    <a:lumMod val="75000"/>
                  </a:schemeClr>
                </a:solidFill>
              </a:rPr>
              <a:t>(ходят). </a:t>
            </a:r>
            <a:r>
              <a:rPr lang="ru-RU" dirty="0"/>
              <a:t>Мальчик идет... (шагает). Снег идет... </a:t>
            </a:r>
            <a:r>
              <a:rPr lang="ru-RU" dirty="0">
                <a:solidFill>
                  <a:schemeClr val="accent3">
                    <a:lumMod val="75000"/>
                  </a:schemeClr>
                </a:solidFill>
              </a:rPr>
              <a:t>(падает). </a:t>
            </a:r>
            <a:r>
              <a:rPr lang="ru-RU" dirty="0"/>
              <a:t>Поезд идет... </a:t>
            </a:r>
            <a:r>
              <a:rPr lang="ru-RU" dirty="0">
                <a:solidFill>
                  <a:schemeClr val="accent3">
                    <a:lumMod val="75000"/>
                  </a:schemeClr>
                </a:solidFill>
              </a:rPr>
              <a:t>(едет, мчится). </a:t>
            </a:r>
            <a:r>
              <a:rPr lang="ru-RU" dirty="0"/>
              <a:t>Весна идет... </a:t>
            </a:r>
            <a:r>
              <a:rPr lang="ru-RU" dirty="0">
                <a:solidFill>
                  <a:schemeClr val="accent3">
                    <a:lumMod val="75000"/>
                  </a:schemeClr>
                </a:solidFill>
              </a:rPr>
              <a:t>(наступает). </a:t>
            </a:r>
            <a:r>
              <a:rPr lang="ru-RU" dirty="0"/>
              <a:t>Пароход идет... </a:t>
            </a:r>
            <a:r>
              <a:rPr lang="ru-RU" dirty="0">
                <a:solidFill>
                  <a:schemeClr val="accent3">
                    <a:lumMod val="75000"/>
                  </a:schemeClr>
                </a:solidFill>
              </a:rPr>
              <a:t>(плывет).</a:t>
            </a:r>
            <a:r>
              <a:rPr lang="ru-RU" dirty="0" smtClean="0"/>
              <a:t/>
            </a:r>
            <a:br>
              <a:rPr lang="ru-RU" dirty="0" smtClean="0"/>
            </a:br>
            <a:r>
              <a:rPr lang="ru-RU" dirty="0"/>
              <a:t>Закончи предложения. Мальчик пошел... Девочка ушла... Люди вышли... Я пришел... Саша идет медленно, а Вова идет... Можно сказать, что он не идет, а...</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12464100_hands"/>
          <p:cNvPicPr>
            <a:picLocks noChangeAspect="1" noChangeArrowheads="1"/>
          </p:cNvPicPr>
          <p:nvPr/>
        </p:nvPicPr>
        <p:blipFill>
          <a:blip r:embed="rId2" cstate="print"/>
          <a:srcRect/>
          <a:stretch>
            <a:fillRect/>
          </a:stretch>
        </p:blipFill>
        <p:spPr bwMode="auto">
          <a:xfrm>
            <a:off x="539552" y="476672"/>
            <a:ext cx="2087563" cy="1622425"/>
          </a:xfrm>
          <a:prstGeom prst="rect">
            <a:avLst/>
          </a:prstGeom>
          <a:noFill/>
          <a:ln w="9525">
            <a:noFill/>
            <a:miter lim="800000"/>
            <a:headEnd/>
            <a:tailEnd/>
          </a:ln>
        </p:spPr>
      </p:pic>
      <p:sp>
        <p:nvSpPr>
          <p:cNvPr id="5" name="Rectangle 2"/>
          <p:cNvSpPr>
            <a:spLocks noGrp="1" noChangeArrowheads="1"/>
          </p:cNvSpPr>
          <p:nvPr>
            <p:ph type="title"/>
          </p:nvPr>
        </p:nvSpPr>
        <p:spPr/>
        <p:txBody>
          <a:bodyPr/>
          <a:lstStyle/>
          <a:p>
            <a:pPr algn="ctr" eaLnBrk="1" hangingPunct="1"/>
            <a:r>
              <a:rPr lang="ru-RU" dirty="0" smtClean="0"/>
              <a:t>       </a:t>
            </a:r>
            <a:r>
              <a:rPr lang="ru-RU" dirty="0" smtClean="0">
                <a:solidFill>
                  <a:schemeClr val="hlink"/>
                </a:solidFill>
              </a:rPr>
              <a:t>Вспомни случай</a:t>
            </a:r>
          </a:p>
        </p:txBody>
      </p:sp>
      <p:sp>
        <p:nvSpPr>
          <p:cNvPr id="6" name="Rectangle 3"/>
          <p:cNvSpPr>
            <a:spLocks noGrp="1" noChangeArrowheads="1"/>
          </p:cNvSpPr>
          <p:nvPr>
            <p:ph idx="1"/>
          </p:nvPr>
        </p:nvSpPr>
        <p:spPr/>
        <p:txBody>
          <a:bodyPr/>
          <a:lstStyle/>
          <a:p>
            <a:pPr eaLnBrk="1" hangingPunct="1">
              <a:lnSpc>
                <a:spcPct val="80000"/>
              </a:lnSpc>
            </a:pPr>
            <a:endParaRPr lang="ru-RU" sz="2800" dirty="0" smtClean="0"/>
          </a:p>
          <a:p>
            <a:pPr eaLnBrk="1" hangingPunct="1">
              <a:lnSpc>
                <a:spcPct val="80000"/>
              </a:lnSpc>
            </a:pPr>
            <a:r>
              <a:rPr lang="ru-RU" sz="2800" b="1" dirty="0" smtClean="0"/>
              <a:t>Выберите с ребенком какое-то событие, в котором вы вместе недавно участвовали. Например, как вы гуляли по набережной и смотрели праздничный салют, встречали бабушку на вокзале, отмечали день рождения... По очереди рассказывайте друг другу, что видели, что делали. Припоминайте как можно больше деталей - до тех пор, пока уже не сможете ничего добавить к сказанному.</a:t>
            </a:r>
            <a:br>
              <a:rPr lang="ru-RU" sz="2800" b="1" dirty="0" smtClean="0"/>
            </a:br>
            <a:endParaRPr lang="ru-RU" sz="2800" b="1" dirty="0"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pPr eaLnBrk="1" hangingPunct="1"/>
            <a:r>
              <a:rPr lang="ru-RU" sz="4000" b="1" dirty="0" smtClean="0"/>
              <a:t>                   </a:t>
            </a:r>
            <a:r>
              <a:rPr lang="ru-RU" sz="4000" b="1" dirty="0" smtClean="0">
                <a:solidFill>
                  <a:schemeClr val="hlink"/>
                </a:solidFill>
              </a:rPr>
              <a:t>Говорим по-разному.</a:t>
            </a:r>
            <a:r>
              <a:rPr lang="ru-RU" sz="4000" dirty="0" smtClean="0"/>
              <a:t/>
            </a:r>
            <a:br>
              <a:rPr lang="ru-RU" sz="4000" dirty="0" smtClean="0"/>
            </a:br>
            <a:endParaRPr lang="ru-RU" sz="4000" dirty="0" smtClean="0"/>
          </a:p>
        </p:txBody>
      </p:sp>
      <p:sp>
        <p:nvSpPr>
          <p:cNvPr id="5" name="Rectangle 3"/>
          <p:cNvSpPr>
            <a:spLocks noGrp="1" noChangeArrowheads="1"/>
          </p:cNvSpPr>
          <p:nvPr>
            <p:ph idx="1"/>
          </p:nvPr>
        </p:nvSpPr>
        <p:spPr/>
        <p:txBody>
          <a:bodyPr/>
          <a:lstStyle/>
          <a:p>
            <a:pPr eaLnBrk="1" hangingPunct="1">
              <a:lnSpc>
                <a:spcPct val="90000"/>
              </a:lnSpc>
            </a:pPr>
            <a:endParaRPr lang="ru-RU" sz="2400" dirty="0" smtClean="0"/>
          </a:p>
          <a:p>
            <a:pPr eaLnBrk="1" hangingPunct="1">
              <a:lnSpc>
                <a:spcPct val="90000"/>
              </a:lnSpc>
            </a:pPr>
            <a:r>
              <a:rPr lang="ru-RU" sz="2400" b="1" dirty="0" smtClean="0"/>
              <a:t>Попробуйте один и тот же детский стишок прочитать сначала обычным голосом, потом очень быстро и очень медленно, басом и тоненьким голоском, делая ударение не на тех словах, на которых нужно. Изменив интонацию, можно безобидное стихотворение прочитать как страшную историю или как телевизионный репортаж. Если получится, попробуйте использовать иностранный акцент. Да мало ли что можно придумать!</a:t>
            </a:r>
            <a:br>
              <a:rPr lang="ru-RU" sz="2400" b="1" dirty="0" smtClean="0"/>
            </a:br>
            <a:endParaRPr lang="ru-RU" sz="2400" b="1" dirty="0" smtClean="0"/>
          </a:p>
        </p:txBody>
      </p:sp>
      <p:pic>
        <p:nvPicPr>
          <p:cNvPr id="24578" name="Picture 2" descr="http://im3-tub-ru.yandex.net/i?id=357069410-06-72&amp;n=21"/>
          <p:cNvPicPr>
            <a:picLocks noChangeAspect="1" noChangeArrowheads="1"/>
          </p:cNvPicPr>
          <p:nvPr/>
        </p:nvPicPr>
        <p:blipFill>
          <a:blip r:embed="rId2" cstate="print"/>
          <a:srcRect/>
          <a:stretch>
            <a:fillRect/>
          </a:stretch>
        </p:blipFill>
        <p:spPr bwMode="auto">
          <a:xfrm>
            <a:off x="467544" y="332656"/>
            <a:ext cx="1733550" cy="2016224"/>
          </a:xfrm>
          <a:prstGeom prst="rect">
            <a:avLst/>
          </a:prstGeom>
          <a:noFill/>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r" eaLnBrk="1" hangingPunct="1"/>
            <a:r>
              <a:rPr lang="ru-RU" dirty="0" smtClean="0"/>
              <a:t> </a:t>
            </a:r>
            <a:r>
              <a:rPr lang="ru-RU" dirty="0" smtClean="0">
                <a:solidFill>
                  <a:schemeClr val="hlink"/>
                </a:solidFill>
              </a:rPr>
              <a:t>Бюро путешествий.</a:t>
            </a:r>
          </a:p>
        </p:txBody>
      </p:sp>
      <p:sp>
        <p:nvSpPr>
          <p:cNvPr id="4" name="Rectangle 3"/>
          <p:cNvSpPr>
            <a:spLocks noGrp="1" noChangeArrowheads="1"/>
          </p:cNvSpPr>
          <p:nvPr>
            <p:ph idx="1"/>
          </p:nvPr>
        </p:nvSpPr>
        <p:spPr/>
        <p:txBody>
          <a:bodyPr>
            <a:normAutofit/>
          </a:bodyPr>
          <a:lstStyle/>
          <a:p>
            <a:pPr eaLnBrk="1" hangingPunct="1">
              <a:lnSpc>
                <a:spcPct val="80000"/>
              </a:lnSpc>
              <a:buNone/>
            </a:pPr>
            <a:endParaRPr lang="ru-RU" sz="2400" b="1" dirty="0" smtClean="0"/>
          </a:p>
          <a:p>
            <a:pPr eaLnBrk="1" hangingPunct="1">
              <a:lnSpc>
                <a:spcPct val="80000"/>
              </a:lnSpc>
            </a:pPr>
            <a:r>
              <a:rPr lang="ru-RU" sz="2400" b="1" dirty="0" smtClean="0"/>
              <a:t>Каждый день вы с ребенком отправляетесь по обычному маршруту - в магазин или детский сад. А что, если попробовать разнообразить свои будни? Представьте, что вы отбываете в увлекательное путешествие. Обсудите вместе с малышом, на каком виде транспорта будете путешествовать, что нужно взять с собой, что за опасности вы встретите по дороге, какие достопримечательности увидите... Путешествуя, делитесь впечатлениями.</a:t>
            </a:r>
            <a:br>
              <a:rPr lang="ru-RU" sz="2400" b="1" dirty="0" smtClean="0"/>
            </a:br>
            <a:r>
              <a:rPr lang="ru-RU" sz="2400" dirty="0" smtClean="0"/>
              <a:t/>
            </a:r>
            <a:br>
              <a:rPr lang="ru-RU" sz="2400" dirty="0" smtClean="0"/>
            </a:br>
            <a:endParaRPr lang="ru-RU" sz="2400" dirty="0" smtClean="0"/>
          </a:p>
        </p:txBody>
      </p:sp>
      <p:pic>
        <p:nvPicPr>
          <p:cNvPr id="23554" name="Picture 2" descr="http://im1-tub-ru.yandex.net/i?id=262263756-51-72&amp;n=21"/>
          <p:cNvPicPr>
            <a:picLocks noChangeAspect="1" noChangeArrowheads="1"/>
          </p:cNvPicPr>
          <p:nvPr/>
        </p:nvPicPr>
        <p:blipFill>
          <a:blip r:embed="rId2" cstate="print"/>
          <a:srcRect/>
          <a:stretch>
            <a:fillRect/>
          </a:stretch>
        </p:blipFill>
        <p:spPr bwMode="auto">
          <a:xfrm>
            <a:off x="539552" y="548680"/>
            <a:ext cx="2520280" cy="1644774"/>
          </a:xfrm>
          <a:prstGeom prst="rect">
            <a:avLst/>
          </a:prstGeom>
          <a:noFill/>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im3-tub-ru.yandex.net/i?id=13123823-14-72&amp;n=21"/>
          <p:cNvPicPr>
            <a:picLocks noChangeAspect="1" noChangeArrowheads="1"/>
          </p:cNvPicPr>
          <p:nvPr/>
        </p:nvPicPr>
        <p:blipFill>
          <a:blip r:embed="rId2" cstate="print"/>
          <a:srcRect/>
          <a:stretch>
            <a:fillRect/>
          </a:stretch>
        </p:blipFill>
        <p:spPr bwMode="auto">
          <a:xfrm>
            <a:off x="323528" y="476672"/>
            <a:ext cx="2592288" cy="2016224"/>
          </a:xfrm>
          <a:prstGeom prst="rect">
            <a:avLst/>
          </a:prstGeom>
          <a:noFill/>
        </p:spPr>
      </p:pic>
      <p:sp>
        <p:nvSpPr>
          <p:cNvPr id="4" name="Rectangle 2"/>
          <p:cNvSpPr>
            <a:spLocks noGrp="1" noChangeArrowheads="1"/>
          </p:cNvSpPr>
          <p:nvPr>
            <p:ph type="title"/>
          </p:nvPr>
        </p:nvSpPr>
        <p:spPr/>
        <p:txBody>
          <a:bodyPr/>
          <a:lstStyle/>
          <a:p>
            <a:pPr algn="ctr" eaLnBrk="1" hangingPunct="1"/>
            <a:r>
              <a:rPr lang="ru-RU" dirty="0" smtClean="0"/>
              <a:t>    </a:t>
            </a:r>
            <a:r>
              <a:rPr lang="ru-RU" dirty="0" smtClean="0">
                <a:solidFill>
                  <a:schemeClr val="hlink"/>
                </a:solidFill>
              </a:rPr>
              <a:t>Лучший друг.</a:t>
            </a:r>
          </a:p>
        </p:txBody>
      </p:sp>
      <p:sp>
        <p:nvSpPr>
          <p:cNvPr id="5" name="Rectangle 3"/>
          <p:cNvSpPr>
            <a:spLocks noGrp="1" noChangeArrowheads="1"/>
          </p:cNvSpPr>
          <p:nvPr>
            <p:ph idx="1"/>
          </p:nvPr>
        </p:nvSpPr>
        <p:spPr>
          <a:xfrm>
            <a:off x="457200" y="2420888"/>
            <a:ext cx="8229600" cy="3903712"/>
          </a:xfrm>
        </p:spPr>
        <p:txBody>
          <a:bodyPr/>
          <a:lstStyle/>
          <a:p>
            <a:pPr eaLnBrk="1" hangingPunct="1">
              <a:lnSpc>
                <a:spcPct val="80000"/>
              </a:lnSpc>
            </a:pPr>
            <a:r>
              <a:rPr lang="ru-RU" sz="2800" b="1" dirty="0" smtClean="0"/>
              <a:t>Если вы ждете в помещении, где разложены журналы, можете поиграть в "рассказы о лучшем друге". Пусть ребенок выберет картинку, которая ему нравится. Это может быть какой-то человек - большой или маленький - или животное. Попросите его рассказать о своем "лучшем друге". Где он живет? В какие игры любит играть? Он спокойный или любит побегать? Что еще можно о нем рассказать?</a:t>
            </a:r>
            <a:br>
              <a:rPr lang="ru-RU" sz="2800" b="1" dirty="0" smtClean="0"/>
            </a:br>
            <a:endParaRPr lang="ru-RU" sz="2800" b="1"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p:txBody>
          <a:bodyPr/>
          <a:lstStyle/>
          <a:p>
            <a:pPr algn="r" eaLnBrk="1" hangingPunct="1"/>
            <a:r>
              <a:rPr lang="ru-RU" sz="4000" b="1" dirty="0" smtClean="0">
                <a:solidFill>
                  <a:schemeClr val="hlink"/>
                </a:solidFill>
              </a:rPr>
              <a:t>Рассказы по картинкам</a:t>
            </a:r>
            <a:r>
              <a:rPr lang="ru-RU" sz="4000" dirty="0" smtClean="0"/>
              <a:t> </a:t>
            </a:r>
          </a:p>
        </p:txBody>
      </p:sp>
      <p:sp>
        <p:nvSpPr>
          <p:cNvPr id="5" name="Rectangle 5"/>
          <p:cNvSpPr>
            <a:spLocks noGrp="1" noChangeArrowheads="1"/>
          </p:cNvSpPr>
          <p:nvPr>
            <p:ph idx="1"/>
          </p:nvPr>
        </p:nvSpPr>
        <p:spPr/>
        <p:txBody>
          <a:bodyPr/>
          <a:lstStyle/>
          <a:p>
            <a:pPr eaLnBrk="1" hangingPunct="1">
              <a:lnSpc>
                <a:spcPct val="80000"/>
              </a:lnSpc>
            </a:pPr>
            <a:endParaRPr lang="ru-RU" sz="2400" b="1" dirty="0" smtClean="0"/>
          </a:p>
          <a:p>
            <a:pPr eaLnBrk="1" hangingPunct="1">
              <a:lnSpc>
                <a:spcPct val="80000"/>
              </a:lnSpc>
            </a:pPr>
            <a:r>
              <a:rPr lang="ru-RU" sz="2400" b="1" dirty="0" smtClean="0"/>
              <a:t>Хорошо, если вы сможете подобрать несколько картинок, связанных общим сюжетом. Например, из детского журнала (вроде "Веселых картинок"). Сначала смешайте эти картинки и предложите малышу восстановить порядок, чтобы можно было по ним составить рассказ. Если ребенку трудно на первых порах, задайте несколько вопросов. Не окажется под рукой такого набора сюжетных картинок - возьмите просто открытку. Спросите ребенка, что на ней изображено, что происходит сейчас, что могло происходить до этого, а что будет потом</a:t>
            </a:r>
            <a:r>
              <a:rPr lang="ru-RU" sz="2400" dirty="0" smtClean="0"/>
              <a:t>.</a:t>
            </a:r>
            <a:br>
              <a:rPr lang="ru-RU" sz="2400" dirty="0" smtClean="0"/>
            </a:br>
            <a:endParaRPr lang="ru-RU" sz="2400" dirty="0" smtClean="0"/>
          </a:p>
          <a:p>
            <a:pPr eaLnBrk="1" hangingPunct="1">
              <a:lnSpc>
                <a:spcPct val="80000"/>
              </a:lnSpc>
            </a:pPr>
            <a:endParaRPr lang="ru-RU" sz="2400" dirty="0" smtClean="0"/>
          </a:p>
        </p:txBody>
      </p:sp>
      <p:pic>
        <p:nvPicPr>
          <p:cNvPr id="6" name="Picture 9" descr="ANd9GcT-Gy6o_O5eOIUguchabGoJhqzN_M9NRAZE6y2rWuTLWTsthnc&amp;t=1&amp;h=169&amp;w=219&amp;usg=__l6L34o2tR_mf9LvuVj0BFU_x7hM="/>
          <p:cNvPicPr>
            <a:picLocks noChangeAspect="1" noChangeArrowheads="1"/>
          </p:cNvPicPr>
          <p:nvPr/>
        </p:nvPicPr>
        <p:blipFill>
          <a:blip r:embed="rId2" cstate="print"/>
          <a:srcRect/>
          <a:stretch>
            <a:fillRect/>
          </a:stretch>
        </p:blipFill>
        <p:spPr bwMode="auto">
          <a:xfrm>
            <a:off x="0" y="0"/>
            <a:ext cx="3240360" cy="227588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5"/>
          <p:cNvSpPr txBox="1">
            <a:spLocks/>
          </p:cNvSpPr>
          <p:nvPr/>
        </p:nvSpPr>
        <p:spPr>
          <a:xfrm>
            <a:off x="323528" y="253115"/>
            <a:ext cx="4104456" cy="660488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Для детей </a:t>
            </a:r>
            <a:r>
              <a:rPr kumimoji="0" lang="ru-RU" sz="2000" b="1"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младшего и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1"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среднего </a:t>
            </a: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дошкольного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возраста   необходимо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давать цветные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a:t>
            </a:r>
            <a:r>
              <a:rPr kumimoji="0" lang="ru-RU" sz="2000" b="0" i="0" u="none" strike="noStrike" kern="1200" cap="none" spc="0" normalizeH="0" baseline="0" noProof="0" dirty="0" err="1" smtClean="0">
                <a:ln>
                  <a:noFill/>
                </a:ln>
                <a:solidFill>
                  <a:srgbClr val="000099"/>
                </a:solidFill>
                <a:effectLst/>
                <a:uLnTx/>
                <a:uFillTx/>
                <a:latin typeface="Times New Roman" pitchFamily="18" charset="0"/>
                <a:ea typeface="+mn-ea"/>
                <a:cs typeface="Times New Roman" pitchFamily="18" charset="0"/>
              </a:rPr>
              <a:t>мнемотаблицы</a:t>
            </a: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так как в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памяти у детей  быстрее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остаются отдельные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образы: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400" i="0" u="none" strike="noStrike" kern="1200" normalizeH="0" baseline="0" noProof="0" dirty="0" smtClean="0">
                <a:ln w="10160">
                  <a:solidFill>
                    <a:schemeClr val="accent1"/>
                  </a:solidFill>
                  <a:prstDash val="solid"/>
                </a:ln>
                <a:solidFill>
                  <a:srgbClr val="FFFFFF"/>
                </a:solidFill>
                <a:effectLst>
                  <a:outerShdw blurRad="38100" dist="32000" dir="5400000" algn="tl">
                    <a:srgbClr val="000000">
                      <a:alpha val="30000"/>
                    </a:srgbClr>
                  </a:outerShdw>
                </a:effectLst>
                <a:uLnTx/>
                <a:uFillTx/>
                <a:latin typeface="Times New Roman" pitchFamily="18" charset="0"/>
                <a:ea typeface="+mn-ea"/>
                <a:cs typeface="Times New Roman" pitchFamily="18" charset="0"/>
              </a:rPr>
              <a:t>   лиса- рыжая</a:t>
            </a:r>
            <a:r>
              <a:rPr kumimoji="0" lang="ru-RU" sz="24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400" b="1" i="0" u="none" strike="noStrike" kern="1200" normalizeH="0" baseline="0" noProof="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uLnTx/>
                <a:uFillTx/>
                <a:latin typeface="Times New Roman" pitchFamily="18" charset="0"/>
                <a:ea typeface="+mn-ea"/>
                <a:cs typeface="Times New Roman" pitchFamily="18" charset="0"/>
              </a:rPr>
              <a:t>   мышка-  серая,</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rPr>
              <a:t>   </a:t>
            </a:r>
            <a:r>
              <a:rPr kumimoji="0" lang="ru-RU"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ёлочка- зелёная.</a:t>
            </a:r>
            <a:endParaRPr kumimoji="0" lang="ru-RU" sz="2400" b="0" i="0" u="none" strike="noStrike" kern="1200" cap="none" spc="0" normalizeH="0" baseline="0" noProof="0" dirty="0" smtClean="0">
              <a:ln>
                <a:noFill/>
              </a:ln>
              <a:solidFill>
                <a:srgbClr val="000099"/>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000" b="0" i="0" u="none" strike="noStrike" kern="120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000" b="0" i="0" u="none" strike="noStrike" kern="120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smtClean="0">
              <a:ln>
                <a:noFill/>
              </a:ln>
              <a:solidFill>
                <a:srgbClr val="000099"/>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dk1"/>
              </a:solidFill>
              <a:effectLst/>
              <a:uLnTx/>
              <a:uFillTx/>
              <a:latin typeface="+mn-lt"/>
              <a:ea typeface="+mn-ea"/>
              <a:cs typeface="+mn-cs"/>
            </a:endParaRPr>
          </a:p>
        </p:txBody>
      </p:sp>
      <p:sp>
        <p:nvSpPr>
          <p:cNvPr id="2" name="Заголовок 1"/>
          <p:cNvSpPr>
            <a:spLocks noGrp="1"/>
          </p:cNvSpPr>
          <p:nvPr>
            <p:ph type="title"/>
          </p:nvPr>
        </p:nvSpPr>
        <p:spPr/>
        <p:txBody>
          <a:bodyPr/>
          <a:lstStyle/>
          <a:p>
            <a:endParaRPr lang="ru-RU" dirty="0"/>
          </a:p>
        </p:txBody>
      </p:sp>
      <p:pic>
        <p:nvPicPr>
          <p:cNvPr id="4" name="Содержимое 4" descr="C:\Users\Александр\Desktop\к занятию\105390197.jpg"/>
          <p:cNvPicPr>
            <a:picLocks noGrp="1"/>
          </p:cNvPicPr>
          <p:nvPr>
            <p:ph idx="1"/>
          </p:nvPr>
        </p:nvPicPr>
        <p:blipFill>
          <a:blip r:embed="rId2" cstate="print"/>
          <a:stretch>
            <a:fillRect/>
          </a:stretch>
        </p:blipFill>
        <p:spPr>
          <a:xfrm>
            <a:off x="4644008" y="836712"/>
            <a:ext cx="4187523" cy="5181525"/>
          </a:xfrm>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64418"/>
            <a:ext cx="8229600" cy="3308598"/>
          </a:xfrm>
        </p:spPr>
        <p:txBody>
          <a:bodyPr wrap="square">
            <a:spAutoFit/>
          </a:bodyPr>
          <a:lstStyle/>
          <a:p>
            <a:pPr algn="ctr"/>
            <a:r>
              <a:rPr lang="ru-RU" sz="2400" i="1" dirty="0" smtClean="0">
                <a:solidFill>
                  <a:srgbClr val="000099"/>
                </a:solidFill>
              </a:rPr>
              <a:t>Составление рассказа о зиме.</a:t>
            </a:r>
            <a:br>
              <a:rPr lang="ru-RU" sz="2400" i="1" dirty="0" smtClean="0">
                <a:solidFill>
                  <a:srgbClr val="000099"/>
                </a:solidFill>
              </a:rPr>
            </a:br>
            <a:r>
              <a:rPr lang="ru-RU" sz="2400" i="1" dirty="0" smtClean="0">
                <a:solidFill>
                  <a:srgbClr val="000099"/>
                </a:solidFill>
              </a:rPr>
              <a:t>Зимой повсюду лежит снег. Деревья словно в белые шубки нарядились. Солнце светит, но не греет. Морозно! В домах топят печи. Люди зимой подкармливают птиц, заботятся о домашних животных. Детям нравятся зимние развлечения: катание на санках, лыжах, коньках, игры в хоккей, снежки. Очень любят дети лепить снеговиков, строить снежные крепости.</a:t>
            </a:r>
            <a:r>
              <a:rPr lang="ru-RU" sz="2000" dirty="0" smtClean="0"/>
              <a:t/>
            </a:r>
            <a:br>
              <a:rPr lang="ru-RU" sz="2000" dirty="0" smtClean="0"/>
            </a:br>
            <a:endParaRPr lang="ru-RU" sz="2000" dirty="0" smtClean="0"/>
          </a:p>
        </p:txBody>
      </p:sp>
      <p:pic>
        <p:nvPicPr>
          <p:cNvPr id="4" name="Содержимое 3" descr="http://do.gendocs.ru/pars_docs/tw_refs/78/77315/77315_html_13a784ec.jpg"/>
          <p:cNvPicPr>
            <a:picLocks noGrp="1"/>
          </p:cNvPicPr>
          <p:nvPr>
            <p:ph idx="1"/>
          </p:nvPr>
        </p:nvPicPr>
        <p:blipFill>
          <a:blip r:embed="rId2" cstate="print"/>
          <a:stretch>
            <a:fillRect/>
          </a:stretch>
        </p:blipFill>
        <p:spPr>
          <a:xfrm>
            <a:off x="3995936" y="3284984"/>
            <a:ext cx="5148064" cy="3573016"/>
          </a:xfr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noGrp="1"/>
          </p:cNvSpPr>
          <p:nvPr>
            <p:ph type="title"/>
          </p:nvPr>
        </p:nvSpPr>
        <p:spPr>
          <a:xfrm>
            <a:off x="457200" y="260648"/>
            <a:ext cx="8229600" cy="1586440"/>
          </a:xfrm>
          <a:prstGeom prst="ribbon">
            <a:avLst/>
          </a:prstGeom>
          <a:ln/>
        </p:spPr>
        <p:style>
          <a:lnRef idx="2">
            <a:schemeClr val="accent3">
              <a:shade val="50000"/>
            </a:schemeClr>
          </a:lnRef>
          <a:fillRef idx="1">
            <a:schemeClr val="accent3"/>
          </a:fillRef>
          <a:effectRef idx="0">
            <a:schemeClr val="accent3"/>
          </a:effectRef>
          <a:fontRef idx="minor">
            <a:schemeClr val="lt1"/>
          </a:fontRef>
        </p:style>
        <p:txBody>
          <a:bodyPr anchor="ctr">
            <a:normAutofit/>
          </a:bodyPr>
          <a:lstStyle/>
          <a:p>
            <a:pPr algn="ctr">
              <a:defRPr/>
            </a:pP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Проблемы речи </a:t>
            </a:r>
          </a:p>
          <a:p>
            <a:pPr algn="ctr">
              <a:defRPr/>
            </a:pP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детей дошкольного возраста:</a:t>
            </a:r>
          </a:p>
        </p:txBody>
      </p:sp>
      <p:sp>
        <p:nvSpPr>
          <p:cNvPr id="5" name="Содержимое 4"/>
          <p:cNvSpPr>
            <a:spLocks noGrp="1"/>
          </p:cNvSpPr>
          <p:nvPr>
            <p:ph idx="1"/>
          </p:nvPr>
        </p:nvSpPr>
        <p:spPr>
          <a:xfrm>
            <a:off x="457200" y="2175658"/>
            <a:ext cx="8229600" cy="3908762"/>
          </a:xfrm>
          <a:prstGeom prst="rect">
            <a:avLst/>
          </a:prstGeom>
        </p:spPr>
        <p:style>
          <a:lnRef idx="2">
            <a:schemeClr val="accent3"/>
          </a:lnRef>
          <a:fillRef idx="1">
            <a:schemeClr val="lt1"/>
          </a:fillRef>
          <a:effectRef idx="0">
            <a:schemeClr val="accent3"/>
          </a:effectRef>
          <a:fontRef idx="minor">
            <a:schemeClr val="dk1"/>
          </a:fontRef>
        </p:style>
        <p:txBody>
          <a:bodyPr anchor="ctr">
            <a:spAutoFit/>
          </a:bodyPr>
          <a:lstStyle/>
          <a:p>
            <a:pPr>
              <a:lnSpc>
                <a:spcPct val="80000"/>
              </a:lnSpc>
              <a:buFont typeface="Wingdings" pitchFamily="2" charset="2"/>
              <a:buChar char="Ø"/>
              <a:defRPr/>
            </a:pPr>
            <a:r>
              <a:rPr lang="ru-RU" sz="2000" dirty="0">
                <a:solidFill>
                  <a:srgbClr val="000099"/>
                </a:solidFill>
              </a:rPr>
              <a:t> </a:t>
            </a:r>
            <a:r>
              <a:rPr lang="ru-RU" sz="2000" dirty="0" smtClean="0">
                <a:solidFill>
                  <a:srgbClr val="000099"/>
                </a:solidFill>
              </a:rPr>
              <a:t>Речь </a:t>
            </a:r>
            <a:r>
              <a:rPr lang="ru-RU" sz="2000" dirty="0" smtClean="0">
                <a:solidFill>
                  <a:srgbClr val="000099"/>
                </a:solidFill>
                <a:latin typeface="Times New Roman" pitchFamily="18" charset="0"/>
                <a:cs typeface="Times New Roman" pitchFamily="18" charset="0"/>
              </a:rPr>
              <a:t>односложная</a:t>
            </a:r>
            <a:r>
              <a:rPr lang="ru-RU" sz="2000" dirty="0">
                <a:solidFill>
                  <a:srgbClr val="000099"/>
                </a:solidFill>
                <a:latin typeface="Times New Roman" pitchFamily="18" charset="0"/>
                <a:cs typeface="Times New Roman" pitchFamily="18" charset="0"/>
              </a:rPr>
              <a:t>, состоящая лишь из простых предложений </a:t>
            </a:r>
            <a:r>
              <a:rPr lang="ru-RU" sz="2000" dirty="0" smtClean="0">
                <a:solidFill>
                  <a:srgbClr val="000099"/>
                </a:solidFill>
                <a:latin typeface="Times New Roman" pitchFamily="18" charset="0"/>
                <a:cs typeface="Times New Roman" pitchFamily="18" charset="0"/>
              </a:rPr>
              <a:t>. </a:t>
            </a:r>
            <a:endParaRPr lang="ru-RU" sz="2000" dirty="0">
              <a:solidFill>
                <a:srgbClr val="000099"/>
              </a:solidFill>
              <a:latin typeface="Times New Roman" pitchFamily="18" charset="0"/>
              <a:cs typeface="Times New Roman" pitchFamily="18" charset="0"/>
            </a:endParaRPr>
          </a:p>
          <a:p>
            <a:pPr>
              <a:lnSpc>
                <a:spcPct val="80000"/>
              </a:lnSpc>
              <a:defRPr/>
            </a:pPr>
            <a:r>
              <a:rPr lang="ru-RU" sz="2000" dirty="0">
                <a:solidFill>
                  <a:srgbClr val="000099"/>
                </a:solidFill>
                <a:latin typeface="Times New Roman" pitchFamily="18" charset="0"/>
                <a:cs typeface="Times New Roman" pitchFamily="18" charset="0"/>
              </a:rPr>
              <a:t> </a:t>
            </a:r>
            <a:r>
              <a:rPr lang="ru-RU" sz="2000" dirty="0" smtClean="0">
                <a:solidFill>
                  <a:srgbClr val="000099"/>
                </a:solidFill>
                <a:latin typeface="Times New Roman" pitchFamily="18" charset="0"/>
                <a:cs typeface="Times New Roman" pitchFamily="18" charset="0"/>
              </a:rPr>
              <a:t> </a:t>
            </a:r>
            <a:r>
              <a:rPr lang="ru-RU" sz="2000" dirty="0">
                <a:solidFill>
                  <a:srgbClr val="000099"/>
                </a:solidFill>
                <a:latin typeface="Times New Roman" pitchFamily="18" charset="0"/>
                <a:cs typeface="Times New Roman" pitchFamily="18" charset="0"/>
              </a:rPr>
              <a:t>Неспособность грамматически правильно построить предложение.</a:t>
            </a: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Бедность речи. Недостаточный словарный запас</a:t>
            </a:r>
            <a:r>
              <a:rPr lang="ru-RU" sz="2000" dirty="0" smtClean="0">
                <a:solidFill>
                  <a:srgbClr val="000099"/>
                </a:solidFill>
                <a:latin typeface="Times New Roman" pitchFamily="18" charset="0"/>
                <a:cs typeface="Times New Roman" pitchFamily="18" charset="0"/>
              </a:rPr>
              <a:t>.</a:t>
            </a:r>
            <a:endParaRPr lang="ru-RU" sz="2000" dirty="0">
              <a:solidFill>
                <a:srgbClr val="000099"/>
              </a:solidFill>
              <a:latin typeface="Times New Roman" pitchFamily="18" charset="0"/>
              <a:cs typeface="Times New Roman" pitchFamily="18" charset="0"/>
            </a:endParaRP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Бедная диалогическая речь: неспособность грамотно и   доступно  сформулировать вопрос, построить краткий или развёрнутый   ответ.</a:t>
            </a: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Неспособность построить монолог: например, сюжетный или   </a:t>
            </a:r>
          </a:p>
          <a:p>
            <a:pPr>
              <a:lnSpc>
                <a:spcPct val="80000"/>
              </a:lnSpc>
              <a:defRPr/>
            </a:pPr>
            <a:r>
              <a:rPr lang="ru-RU" sz="2000" dirty="0" smtClean="0">
                <a:solidFill>
                  <a:srgbClr val="000099"/>
                </a:solidFill>
                <a:latin typeface="Times New Roman" pitchFamily="18" charset="0"/>
                <a:cs typeface="Times New Roman" pitchFamily="18" charset="0"/>
              </a:rPr>
              <a:t> </a:t>
            </a:r>
            <a:r>
              <a:rPr lang="ru-RU" sz="2000" dirty="0">
                <a:solidFill>
                  <a:srgbClr val="000099"/>
                </a:solidFill>
                <a:latin typeface="Times New Roman" pitchFamily="18" charset="0"/>
                <a:cs typeface="Times New Roman" pitchFamily="18" charset="0"/>
              </a:rPr>
              <a:t>описательный  рассказ на предложенную тему, пересказ текста  своими словами.</a:t>
            </a: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Отсутствие логического обоснования своих утверждений и  </a:t>
            </a:r>
          </a:p>
          <a:p>
            <a:pPr>
              <a:lnSpc>
                <a:spcPct val="80000"/>
              </a:lnSpc>
              <a:defRPr/>
            </a:pPr>
            <a:r>
              <a:rPr lang="ru-RU" sz="2000" dirty="0">
                <a:solidFill>
                  <a:srgbClr val="000099"/>
                </a:solidFill>
                <a:latin typeface="Times New Roman" pitchFamily="18" charset="0"/>
                <a:cs typeface="Times New Roman" pitchFamily="18" charset="0"/>
              </a:rPr>
              <a:t> </a:t>
            </a:r>
            <a:r>
              <a:rPr lang="ru-RU" sz="2000" dirty="0" smtClean="0">
                <a:solidFill>
                  <a:srgbClr val="000099"/>
                </a:solidFill>
                <a:latin typeface="Times New Roman" pitchFamily="18" charset="0"/>
                <a:cs typeface="Times New Roman" pitchFamily="18" charset="0"/>
              </a:rPr>
              <a:t>  </a:t>
            </a:r>
            <a:r>
              <a:rPr lang="ru-RU" sz="2000" dirty="0">
                <a:solidFill>
                  <a:srgbClr val="000099"/>
                </a:solidFill>
                <a:latin typeface="Times New Roman" pitchFamily="18" charset="0"/>
                <a:cs typeface="Times New Roman" pitchFamily="18" charset="0"/>
              </a:rPr>
              <a:t>выводов.</a:t>
            </a: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Отсутствие навыков культуры речи: неумение использовать  </a:t>
            </a:r>
          </a:p>
          <a:p>
            <a:pPr>
              <a:lnSpc>
                <a:spcPct val="80000"/>
              </a:lnSpc>
              <a:defRPr/>
            </a:pPr>
            <a:r>
              <a:rPr lang="ru-RU" sz="2000" dirty="0">
                <a:solidFill>
                  <a:srgbClr val="000099"/>
                </a:solidFill>
                <a:latin typeface="Times New Roman" pitchFamily="18" charset="0"/>
                <a:cs typeface="Times New Roman" pitchFamily="18" charset="0"/>
              </a:rPr>
              <a:t>  </a:t>
            </a:r>
            <a:r>
              <a:rPr lang="ru-RU" sz="2000" dirty="0" smtClean="0">
                <a:solidFill>
                  <a:srgbClr val="000099"/>
                </a:solidFill>
                <a:latin typeface="Times New Roman" pitchFamily="18" charset="0"/>
                <a:cs typeface="Times New Roman" pitchFamily="18" charset="0"/>
              </a:rPr>
              <a:t>интонацию</a:t>
            </a:r>
            <a:r>
              <a:rPr lang="ru-RU" sz="2000" dirty="0">
                <a:solidFill>
                  <a:srgbClr val="000099"/>
                </a:solidFill>
                <a:latin typeface="Times New Roman" pitchFamily="18" charset="0"/>
                <a:cs typeface="Times New Roman" pitchFamily="18" charset="0"/>
              </a:rPr>
              <a:t>, регулировать громкость голоса и темп речи и т. д.</a:t>
            </a:r>
          </a:p>
          <a:p>
            <a:pPr>
              <a:lnSpc>
                <a:spcPct val="80000"/>
              </a:lnSpc>
              <a:buFont typeface="Wingdings" pitchFamily="2" charset="2"/>
              <a:buChar char="Ø"/>
              <a:defRPr/>
            </a:pPr>
            <a:r>
              <a:rPr lang="ru-RU" sz="2000" dirty="0">
                <a:solidFill>
                  <a:srgbClr val="000099"/>
                </a:solidFill>
                <a:latin typeface="Times New Roman" pitchFamily="18" charset="0"/>
                <a:cs typeface="Times New Roman" pitchFamily="18" charset="0"/>
              </a:rPr>
              <a:t>  Плохая дикция.</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500"/>
                                        <p:tgtEl>
                                          <p:spTgt spid="5">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500"/>
                                        <p:tgtEl>
                                          <p:spTgt spid="5">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fade">
                                      <p:cBhvr>
                                        <p:cTn id="34" dur="500"/>
                                        <p:tgtEl>
                                          <p:spTgt spid="5">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10" end="10"/>
                                            </p:txEl>
                                          </p:spTgt>
                                        </p:tgtEl>
                                        <p:attrNameLst>
                                          <p:attrName>style.visibility</p:attrName>
                                        </p:attrNameLst>
                                      </p:cBhvr>
                                      <p:to>
                                        <p:strVal val="visible"/>
                                      </p:to>
                                    </p:set>
                                    <p:animEffect transition="in" filter="fade">
                                      <p:cBhvr>
                                        <p:cTn id="40"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p:txBody>
          <a:bodyPr>
            <a:normAutofit fontScale="90000"/>
          </a:bodyPr>
          <a:lstStyle/>
          <a:p>
            <a:pPr algn="ctr" eaLnBrk="1" hangingPunct="1"/>
            <a:r>
              <a:rPr lang="ru-RU" sz="4000" b="1" dirty="0" smtClean="0">
                <a:solidFill>
                  <a:schemeClr val="hlink"/>
                </a:solidFill>
              </a:rPr>
              <a:t>Истории из жизни</a:t>
            </a:r>
            <a:r>
              <a:rPr lang="ru-RU" sz="4000" dirty="0" smtClean="0">
                <a:solidFill>
                  <a:schemeClr val="hlink"/>
                </a:solidFill>
              </a:rPr>
              <a:t/>
            </a:r>
            <a:br>
              <a:rPr lang="ru-RU" sz="4000" dirty="0" smtClean="0">
                <a:solidFill>
                  <a:schemeClr val="hlink"/>
                </a:solidFill>
              </a:rPr>
            </a:br>
            <a:endParaRPr lang="ru-RU" sz="4000" dirty="0" smtClean="0">
              <a:solidFill>
                <a:schemeClr val="hlink"/>
              </a:solidFill>
            </a:endParaRPr>
          </a:p>
        </p:txBody>
      </p:sp>
      <p:sp>
        <p:nvSpPr>
          <p:cNvPr id="5" name="Rectangle 7"/>
          <p:cNvSpPr>
            <a:spLocks noGrp="1" noChangeArrowheads="1"/>
          </p:cNvSpPr>
          <p:nvPr>
            <p:ph idx="1"/>
          </p:nvPr>
        </p:nvSpPr>
        <p:spPr/>
        <p:txBody>
          <a:bodyPr/>
          <a:lstStyle/>
          <a:p>
            <a:pPr eaLnBrk="1" hangingPunct="1">
              <a:lnSpc>
                <a:spcPct val="80000"/>
              </a:lnSpc>
            </a:pPr>
            <a:r>
              <a:rPr lang="ru-RU" sz="2400" b="1" dirty="0" smtClean="0"/>
              <a:t>Дети с удовольствием слушают рассказы о том, что происходило, когда они были совсем маленькими или когда их вовсе не было на свете. Можно рассказывать эти истории вечером перед сном, а можно на кухне, когда ваши руки заняты, а мысли свободны. О чем рассказывать? Например, как малыш пинался ножками у вас в животе, когда еще не родился. Или как вы учились кататься на велосипеде. Или как папа первый раз летал самолетом... Некоторые истории вам придется рассказывать даже не один раз. Просите и других членов семьи подключиться к игре.</a:t>
            </a:r>
            <a:br>
              <a:rPr lang="ru-RU" sz="2400" b="1" dirty="0" smtClean="0"/>
            </a:br>
            <a:r>
              <a:rPr lang="ru-RU" sz="2400" b="1" dirty="0" smtClean="0"/>
              <a:t/>
            </a:r>
            <a:br>
              <a:rPr lang="ru-RU" sz="2400" b="1" dirty="0" smtClean="0"/>
            </a:br>
            <a:endParaRPr lang="ru-RU" sz="2400" b="1" dirty="0" smtClean="0"/>
          </a:p>
        </p:txBody>
      </p:sp>
      <p:pic>
        <p:nvPicPr>
          <p:cNvPr id="18434" name="Picture 2" descr="http://im3-tub-ru.yandex.net/i?id=90717494-70-72&amp;n=21"/>
          <p:cNvPicPr>
            <a:picLocks noChangeAspect="1" noChangeArrowheads="1"/>
          </p:cNvPicPr>
          <p:nvPr/>
        </p:nvPicPr>
        <p:blipFill>
          <a:blip r:embed="rId2" cstate="print"/>
          <a:srcRect/>
          <a:stretch>
            <a:fillRect/>
          </a:stretch>
        </p:blipFill>
        <p:spPr bwMode="auto">
          <a:xfrm>
            <a:off x="467544" y="548680"/>
            <a:ext cx="2047875" cy="1428750"/>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idx="1"/>
          </p:nvPr>
        </p:nvSpPr>
        <p:spPr>
          <a:xfrm>
            <a:off x="457200" y="1268760"/>
            <a:ext cx="8229600" cy="4392489"/>
          </a:xfrm>
        </p:spPr>
        <p:txBody>
          <a:bodyPr>
            <a:normAutofit/>
          </a:bodyPr>
          <a:lstStyle/>
          <a:p>
            <a:pPr eaLnBrk="1" hangingPunct="1">
              <a:lnSpc>
                <a:spcPct val="90000"/>
              </a:lnSpc>
            </a:pPr>
            <a:endParaRPr lang="ru-RU" sz="2400" dirty="0" smtClean="0"/>
          </a:p>
          <a:p>
            <a:pPr eaLnBrk="1" hangingPunct="1">
              <a:lnSpc>
                <a:spcPct val="90000"/>
              </a:lnSpc>
            </a:pPr>
            <a:r>
              <a:rPr lang="ru-RU" sz="2400" b="1" dirty="0" smtClean="0"/>
              <a:t>Одним из способов развития связной речи может стать просмотр мультфильмов. Начните вместе с малышом смотреть интересный мультфильм, а на самом захватывающем месте "вспомните" про неотложное дело, которое вы должны сделать именно сейчас, но попросите ребенка рассказать вам позже, что произойдет дальше в мультфильме и чем он закончится. Не забудьте поблагодарить вашего рассказчика!</a:t>
            </a:r>
            <a:br>
              <a:rPr lang="ru-RU" sz="2400" b="1" dirty="0" smtClean="0"/>
            </a:br>
            <a:endParaRPr lang="ru-RU" sz="2400" b="1" dirty="0" smtClean="0"/>
          </a:p>
        </p:txBody>
      </p:sp>
      <p:pic>
        <p:nvPicPr>
          <p:cNvPr id="6" name="Picture 10" descr="ANd9GcQW9dNGT6kVh6qzymS2DVfWmzqaczc4BCzr_q7WlGUC5HpHthQ&amp;t=1&amp;usg=__J161gvfV6Zu8SqmboWYiBDXzO4A="/>
          <p:cNvPicPr>
            <a:picLocks noChangeAspect="1" noChangeArrowheads="1"/>
          </p:cNvPicPr>
          <p:nvPr/>
        </p:nvPicPr>
        <p:blipFill>
          <a:blip r:embed="rId2" cstate="print"/>
          <a:srcRect/>
          <a:stretch>
            <a:fillRect/>
          </a:stretch>
        </p:blipFill>
        <p:spPr bwMode="auto">
          <a:xfrm>
            <a:off x="6516216" y="4365104"/>
            <a:ext cx="2627784" cy="2492896"/>
          </a:xfrm>
          <a:prstGeom prst="rect">
            <a:avLst/>
          </a:prstGeom>
          <a:noFill/>
          <a:ln w="9525">
            <a:noFill/>
            <a:miter lim="800000"/>
            <a:headEnd/>
            <a:tailEnd/>
          </a:ln>
        </p:spPr>
      </p:pic>
      <p:sp>
        <p:nvSpPr>
          <p:cNvPr id="4" name="Rectangle 4"/>
          <p:cNvSpPr>
            <a:spLocks noGrp="1" noChangeArrowheads="1"/>
          </p:cNvSpPr>
          <p:nvPr>
            <p:ph type="title"/>
          </p:nvPr>
        </p:nvSpPr>
        <p:spPr/>
        <p:txBody>
          <a:bodyPr>
            <a:normAutofit fontScale="90000"/>
          </a:bodyPr>
          <a:lstStyle/>
          <a:p>
            <a:pPr algn="ctr" eaLnBrk="1" hangingPunct="1"/>
            <a:r>
              <a:rPr lang="ru-RU" sz="4000" b="1" dirty="0" smtClean="0"/>
              <a:t/>
            </a:r>
            <a:br>
              <a:rPr lang="ru-RU" sz="4000" b="1" dirty="0" smtClean="0"/>
            </a:br>
            <a:r>
              <a:rPr lang="ru-RU" sz="4000" b="1" dirty="0" smtClean="0">
                <a:solidFill>
                  <a:schemeClr val="hlink"/>
                </a:solidFill>
              </a:rPr>
              <a:t>Чем закончилось?</a:t>
            </a:r>
            <a:r>
              <a:rPr lang="ru-RU" sz="4000" dirty="0" smtClean="0"/>
              <a:t/>
            </a:r>
            <a:br>
              <a:rPr lang="ru-RU" sz="4000" dirty="0" smtClean="0"/>
            </a:br>
            <a:endParaRPr lang="ru-RU" sz="4000"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404664"/>
            <a:ext cx="8229600" cy="5721499"/>
          </a:xfrm>
        </p:spPr>
        <p:txBody>
          <a:bodyPr>
            <a:normAutofit fontScale="85000" lnSpcReduction="10000"/>
          </a:bodyPr>
          <a:lstStyle/>
          <a:p>
            <a:r>
              <a:rPr lang="ru-RU" b="1" i="1" dirty="0" smtClean="0"/>
              <a:t>Видите, вовсе не обязательно бросать все дела и устраивать специальные "сеансы" общения. Ведь говорить о чем-то важном можно и за обедом, и по дороге в детский сад, и на прогулке, и перед сном. Для этого не нужно много времени, но нужно внимание к маленькому человеку, уважение его интересов, понимание его переживаний. Многие наши обвинения и требования возникают в результате того, что мы, родители, плохо представляем психологию малыша и думаем, что у дошкольника должны быть те же взгляды на жизнь, те же возможности и потребности, что и у взрослых. Но это далеко не так. </a:t>
            </a:r>
            <a:r>
              <a:rPr lang="ru-RU" b="1" i="1" dirty="0" smtClean="0">
                <a:solidFill>
                  <a:schemeClr val="hlink"/>
                </a:solidFill>
              </a:rPr>
              <a:t>Развивая общение, взрослый не просто учит ребенка новым видам взаимодействия с другими людьми, не просто облегчает его контакты с окружающими, но и способствует становлению его духовной жизни, открывает ему новые грани внешнего и внутреннего мира, формирует его личность. </a:t>
            </a:r>
          </a:p>
          <a:p>
            <a:endParaRPr lang="ru-RU"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764704"/>
            <a:ext cx="8229600" cy="5559896"/>
          </a:xfrm>
        </p:spPr>
        <p:txBody>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Ты  самый  любимый!</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Ты очень многое  можешь!</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Что бы мы без тебя  делали?!</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Иди ко мне!</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Садись  с  нами!</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Я  помогу  тебе.</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Я радуюсь  твоим  успехам.</a:t>
            </a:r>
          </a:p>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Расскажи  мне, что  с  тобой.</a:t>
            </a:r>
          </a:p>
          <a:p>
            <a:endPar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buNone/>
            </a:pPr>
            <a:r>
              <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Любите  своих   детей, помогайте  им.</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6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Спасибо за внимание.</a:t>
            </a:r>
            <a:endParaRPr lang="ru-RU"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5" name="Picture 2" descr="http://www.promsteklo.com/netcat_files/det-tem/big/7.jpg"/>
          <p:cNvPicPr>
            <a:picLocks noChangeAspect="1" noChangeArrowheads="1"/>
          </p:cNvPicPr>
          <p:nvPr/>
        </p:nvPicPr>
        <p:blipFill>
          <a:blip r:embed="rId2" cstate="print"/>
          <a:srcRect/>
          <a:stretch>
            <a:fillRect/>
          </a:stretch>
        </p:blipFill>
        <p:spPr bwMode="auto">
          <a:xfrm>
            <a:off x="395536" y="2060848"/>
            <a:ext cx="2879725" cy="4608512"/>
          </a:xfrm>
          <a:prstGeom prst="rect">
            <a:avLst/>
          </a:prstGeom>
          <a:noFill/>
          <a:ln w="9525">
            <a:noFill/>
            <a:miter lim="800000"/>
            <a:headEnd/>
            <a:tailEnd/>
          </a:ln>
        </p:spPr>
      </p:pic>
      <p:sp>
        <p:nvSpPr>
          <p:cNvPr id="8" name="Содержимое 7"/>
          <p:cNvSpPr>
            <a:spLocks noGrp="1"/>
          </p:cNvSpPr>
          <p:nvPr>
            <p:ph idx="1"/>
          </p:nvPr>
        </p:nvSpPr>
        <p:spPr/>
        <p:txBody>
          <a:bodyPr/>
          <a:lstStyle/>
          <a:p>
            <a:endParaRPr lang="ru-RU"/>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457200" y="404664"/>
            <a:ext cx="8229600" cy="1442424"/>
          </a:xfrm>
        </p:spPr>
        <p:txBody>
          <a:bodyPr>
            <a:normAutofit/>
          </a:bodyPr>
          <a:lstStyle/>
          <a:p>
            <a:pPr algn="ctr" eaLnBrk="1" hangingPunct="1"/>
            <a:r>
              <a:rPr lang="ru-RU"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Как сделать общение занимательным?</a:t>
            </a:r>
          </a:p>
        </p:txBody>
      </p:sp>
      <p:sp>
        <p:nvSpPr>
          <p:cNvPr id="5" name="Rectangle 7"/>
          <p:cNvSpPr>
            <a:spLocks noGrp="1" noChangeArrowheads="1"/>
          </p:cNvSpPr>
          <p:nvPr>
            <p:ph idx="1"/>
          </p:nvPr>
        </p:nvSpPr>
        <p:spPr/>
        <p:txBody>
          <a:bodyPr/>
          <a:lstStyle/>
          <a:p>
            <a:pPr eaLnBrk="1" hangingPunct="1">
              <a:lnSpc>
                <a:spcPct val="90000"/>
              </a:lnSpc>
              <a:buFontTx/>
              <a:buNone/>
            </a:pPr>
            <a:r>
              <a:rPr lang="ru-RU" sz="2800" b="1" dirty="0" smtClean="0"/>
              <a:t>Очень важно, проводя развивающую работу с детьми 6-7 лет, стимулировать их </a:t>
            </a:r>
            <a:r>
              <a:rPr lang="ru-RU" sz="2800" b="1" u="sng" dirty="0" smtClean="0"/>
              <a:t>речевую активность</a:t>
            </a:r>
            <a:r>
              <a:rPr lang="ru-RU" sz="2800" b="1" dirty="0" smtClean="0"/>
              <a:t>, </a:t>
            </a:r>
            <a:r>
              <a:rPr lang="ru-RU" sz="2800" b="1" u="sng" dirty="0" smtClean="0"/>
              <a:t>выразительность речи</a:t>
            </a:r>
            <a:r>
              <a:rPr lang="ru-RU" sz="2800" b="1" dirty="0" smtClean="0"/>
              <a:t>, </a:t>
            </a:r>
            <a:r>
              <a:rPr lang="ru-RU" sz="2800" b="1" u="sng" dirty="0" smtClean="0"/>
              <a:t>расширять словарный запас</a:t>
            </a:r>
            <a:r>
              <a:rPr lang="ru-RU" sz="2800" b="1" dirty="0" smtClean="0"/>
              <a:t>, </a:t>
            </a:r>
            <a:r>
              <a:rPr lang="ru-RU" sz="2800" b="1" u="sng" dirty="0" smtClean="0"/>
              <a:t>вырабатывать способность к связному рассказу</a:t>
            </a:r>
            <a:r>
              <a:rPr lang="ru-RU" sz="2800" b="1" dirty="0" smtClean="0"/>
              <a:t>, </a:t>
            </a:r>
            <a:r>
              <a:rPr lang="ru-RU" sz="2800" b="1" u="sng" dirty="0" smtClean="0"/>
              <a:t>изложению своих впечатлений</a:t>
            </a:r>
            <a:r>
              <a:rPr lang="ru-RU" sz="2800" b="1" dirty="0" smtClean="0"/>
              <a:t> и т. д. Но для этого вовсе не обязательны нудные каждодневные занятия. Лучше развивать речевые навыки в свободном общении с ребенком и в творческих играх.</a:t>
            </a:r>
            <a:br>
              <a:rPr lang="ru-RU" sz="2800" b="1" dirty="0" smtClean="0"/>
            </a:br>
            <a:endParaRPr lang="ru-RU" sz="2800"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204864"/>
          </a:xfrm>
        </p:spPr>
        <p:txBody>
          <a:bodyPr>
            <a:noAutofit/>
          </a:bodyPr>
          <a:lstStyle/>
          <a:p>
            <a:pPr algn="ctr"/>
            <a: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r>
            <a:b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r>
            <a:b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r>
            <a:b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t>
            </a:r>
            <a:r>
              <a:rPr lang="ru-RU" sz="54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Чей это голос?»</a:t>
            </a:r>
            <a:br>
              <a:rPr lang="ru-RU" sz="54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endParaRPr lang="ru-RU"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Содержимое 2"/>
          <p:cNvSpPr>
            <a:spLocks noGrp="1"/>
          </p:cNvSpPr>
          <p:nvPr>
            <p:ph idx="1"/>
          </p:nvPr>
        </p:nvSpPr>
        <p:spPr/>
        <p:txBody>
          <a:bodyPr>
            <a:normAutofit lnSpcReduction="10000"/>
          </a:bodyPr>
          <a:lstStyle/>
          <a:p>
            <a:r>
              <a:rPr lang="ru-RU" dirty="0"/>
              <a:t>— Мяу— </a:t>
            </a:r>
            <a:r>
              <a:rPr lang="ru-RU" dirty="0" err="1"/>
              <a:t>мяу</a:t>
            </a:r>
            <a:r>
              <a:rPr lang="ru-RU" dirty="0"/>
              <a:t>. Кто это мяукает?</a:t>
            </a:r>
            <a:r>
              <a:rPr lang="ru-RU" dirty="0">
                <a:solidFill>
                  <a:srgbClr val="FF0000"/>
                </a:solidFill>
              </a:rPr>
              <a:t> (Кошка.) </a:t>
            </a:r>
            <a:r>
              <a:rPr lang="ru-RU" dirty="0"/>
              <a:t>А тонким голосом кто мяукает? </a:t>
            </a:r>
            <a:r>
              <a:rPr lang="ru-RU" dirty="0">
                <a:solidFill>
                  <a:srgbClr val="FF0000"/>
                </a:solidFill>
              </a:rPr>
              <a:t>(Котенок.) </a:t>
            </a:r>
            <a:r>
              <a:rPr lang="ru-RU" dirty="0"/>
              <a:t>У мамы-кошки есть детеныш. Он мяукает как? </a:t>
            </a:r>
            <a:r>
              <a:rPr lang="ru-RU" dirty="0">
                <a:solidFill>
                  <a:srgbClr val="FF0000"/>
                </a:solidFill>
              </a:rPr>
              <a:t>(Мяу-мяу.)</a:t>
            </a:r>
            <a:r>
              <a:rPr lang="ru-RU" dirty="0" smtClean="0"/>
              <a:t/>
            </a:r>
            <a:br>
              <a:rPr lang="ru-RU" dirty="0" smtClean="0"/>
            </a:br>
            <a:r>
              <a:rPr lang="ru-RU" dirty="0"/>
              <a:t>— </a:t>
            </a:r>
            <a:r>
              <a:rPr lang="ru-RU" dirty="0" err="1"/>
              <a:t>Му-у-у</a:t>
            </a:r>
            <a:r>
              <a:rPr lang="ru-RU" dirty="0"/>
              <a:t> — кто так мычит? </a:t>
            </a:r>
            <a:r>
              <a:rPr lang="ru-RU" dirty="0">
                <a:solidFill>
                  <a:srgbClr val="FF0000"/>
                </a:solidFill>
              </a:rPr>
              <a:t>(Корова.) </a:t>
            </a:r>
            <a:r>
              <a:rPr lang="ru-RU" dirty="0"/>
              <a:t>А кто у нее детеныш? </a:t>
            </a:r>
            <a:r>
              <a:rPr lang="ru-RU" dirty="0">
                <a:solidFill>
                  <a:srgbClr val="FF0000"/>
                </a:solidFill>
              </a:rPr>
              <a:t>(Теленок.) </a:t>
            </a:r>
            <a:r>
              <a:rPr lang="ru-RU" dirty="0"/>
              <a:t>Каким голосом он мычит? </a:t>
            </a:r>
            <a:r>
              <a:rPr lang="ru-RU" dirty="0">
                <a:solidFill>
                  <a:srgbClr val="FF0000"/>
                </a:solidFill>
              </a:rPr>
              <a:t>(Тоненьким.) </a:t>
            </a:r>
            <a:r>
              <a:rPr lang="ru-RU" dirty="0"/>
              <a:t>Теперь еще раз послушай и угадай, кто это мычит — корова или теленок.</a:t>
            </a:r>
            <a:r>
              <a:rPr lang="ru-RU" dirty="0" smtClean="0"/>
              <a:t/>
            </a:r>
            <a:br>
              <a:rPr lang="ru-RU" dirty="0" smtClean="0"/>
            </a:br>
            <a:r>
              <a:rPr lang="ru-RU" dirty="0"/>
              <a:t>— Ква-ква — чей это грубый голос? </a:t>
            </a:r>
            <a:r>
              <a:rPr lang="ru-RU" dirty="0">
                <a:solidFill>
                  <a:srgbClr val="FF0000"/>
                </a:solidFill>
              </a:rPr>
              <a:t>(Лягушки.) </a:t>
            </a:r>
            <a:r>
              <a:rPr lang="ru-RU" dirty="0"/>
              <a:t>А кто квакает тоненько? </a:t>
            </a:r>
            <a:r>
              <a:rPr lang="ru-RU" dirty="0">
                <a:solidFill>
                  <a:srgbClr val="FF0000"/>
                </a:solidFill>
              </a:rPr>
              <a:t>(Лягушонок.) </a:t>
            </a:r>
            <a:r>
              <a:rPr lang="ru-RU" dirty="0"/>
              <a:t>Лягушка большая и квакает грубым голосом, а ее детеныш квакает тоненько. Кто детеныш у лягушки?</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284752"/>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«Сравни разных зверят»</a:t>
            </a:r>
            <a:br>
              <a:rPr lang="ru-RU"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Содержимое 2"/>
          <p:cNvSpPr>
            <a:spLocks noGrp="1"/>
          </p:cNvSpPr>
          <p:nvPr>
            <p:ph idx="1"/>
          </p:nvPr>
        </p:nvSpPr>
        <p:spPr/>
        <p:txBody>
          <a:bodyPr>
            <a:normAutofit/>
          </a:bodyPr>
          <a:lstStyle/>
          <a:p>
            <a:r>
              <a:rPr lang="ru-RU" dirty="0"/>
              <a:t>Мишка большой, а мышка... </a:t>
            </a:r>
            <a:r>
              <a:rPr lang="ru-RU" dirty="0">
                <a:solidFill>
                  <a:schemeClr val="accent5">
                    <a:lumMod val="75000"/>
                  </a:schemeClr>
                </a:solidFill>
              </a:rPr>
              <a:t>(маленькая). </a:t>
            </a:r>
            <a:r>
              <a:rPr lang="ru-RU" dirty="0"/>
              <a:t>Еще какой Мишка… </a:t>
            </a:r>
            <a:r>
              <a:rPr lang="ru-RU" dirty="0">
                <a:solidFill>
                  <a:schemeClr val="accent5">
                    <a:lumMod val="75000"/>
                  </a:schemeClr>
                </a:solidFill>
              </a:rPr>
              <a:t>(толстый</a:t>
            </a:r>
            <a:r>
              <a:rPr lang="ru-RU" dirty="0" smtClean="0">
                <a:solidFill>
                  <a:schemeClr val="accent5">
                    <a:lumMod val="75000"/>
                  </a:schemeClr>
                </a:solidFill>
              </a:rPr>
              <a:t>, </a:t>
            </a:r>
            <a:r>
              <a:rPr lang="ru-RU" dirty="0">
                <a:solidFill>
                  <a:schemeClr val="accent5">
                    <a:lumMod val="75000"/>
                  </a:schemeClr>
                </a:solidFill>
              </a:rPr>
              <a:t>косолапый)</a:t>
            </a:r>
            <a:r>
              <a:rPr lang="ru-RU" dirty="0"/>
              <a:t>? А мышка какая… </a:t>
            </a:r>
            <a:r>
              <a:rPr lang="ru-RU" dirty="0">
                <a:solidFill>
                  <a:schemeClr val="accent5">
                    <a:lumMod val="75000"/>
                  </a:schemeClr>
                </a:solidFill>
              </a:rPr>
              <a:t>(маленькая, серенькая, быстрая, ловкая)</a:t>
            </a:r>
            <a:r>
              <a:rPr lang="ru-RU" dirty="0"/>
              <a:t>? Что любит Мишка… </a:t>
            </a:r>
            <a:r>
              <a:rPr lang="ru-RU" dirty="0">
                <a:solidFill>
                  <a:schemeClr val="accent5">
                    <a:lumMod val="75000"/>
                  </a:schemeClr>
                </a:solidFill>
              </a:rPr>
              <a:t>(мед, малину)</a:t>
            </a:r>
            <a:r>
              <a:rPr lang="ru-RU" dirty="0"/>
              <a:t>,</a:t>
            </a:r>
            <a:r>
              <a:rPr lang="ru-RU" dirty="0">
                <a:solidFill>
                  <a:schemeClr val="accent5">
                    <a:lumMod val="75000"/>
                  </a:schemeClr>
                </a:solidFill>
              </a:rPr>
              <a:t> </a:t>
            </a:r>
            <a:r>
              <a:rPr lang="ru-RU" dirty="0"/>
              <a:t>а мышка любит... </a:t>
            </a:r>
            <a:r>
              <a:rPr lang="ru-RU" dirty="0">
                <a:solidFill>
                  <a:schemeClr val="accent5">
                    <a:lumMod val="75000"/>
                  </a:schemeClr>
                </a:solidFill>
              </a:rPr>
              <a:t>(сыр, сухарики)</a:t>
            </a:r>
            <a:r>
              <a:rPr lang="ru-RU" dirty="0"/>
              <a:t>. </a:t>
            </a:r>
            <a:r>
              <a:rPr lang="ru-RU" dirty="0" smtClean="0"/>
              <a:t/>
            </a:r>
            <a:br>
              <a:rPr lang="ru-RU" dirty="0" smtClean="0"/>
            </a:br>
            <a:r>
              <a:rPr lang="ru-RU" dirty="0"/>
              <a:t>— Лапы у Мишки толстые, а у мышки... </a:t>
            </a:r>
            <a:r>
              <a:rPr lang="ru-RU" dirty="0">
                <a:solidFill>
                  <a:schemeClr val="accent5">
                    <a:lumMod val="75000"/>
                  </a:schemeClr>
                </a:solidFill>
              </a:rPr>
              <a:t>(тоненькие)</a:t>
            </a:r>
            <a:r>
              <a:rPr lang="ru-RU" dirty="0"/>
              <a:t>. Мишка кричит громким, грубым голосом, а мышка... </a:t>
            </a:r>
            <a:r>
              <a:rPr lang="ru-RU" dirty="0">
                <a:solidFill>
                  <a:schemeClr val="accent5">
                    <a:lumMod val="75000"/>
                  </a:schemeClr>
                </a:solidFill>
              </a:rPr>
              <a:t>(тоненьким)</a:t>
            </a:r>
            <a:r>
              <a:rPr lang="ru-RU" dirty="0"/>
              <a:t>.</a:t>
            </a:r>
            <a:r>
              <a:rPr lang="ru-RU" dirty="0">
                <a:solidFill>
                  <a:schemeClr val="accent5">
                    <a:lumMod val="75000"/>
                  </a:schemeClr>
                </a:solidFill>
              </a:rPr>
              <a:t> </a:t>
            </a:r>
            <a:r>
              <a:rPr lang="ru-RU" dirty="0"/>
              <a:t>А у кого хвост длиннее? У мышки хвост длинный, а у Мишки... </a:t>
            </a:r>
            <a:r>
              <a:rPr lang="ru-RU" dirty="0">
                <a:solidFill>
                  <a:schemeClr val="accent5">
                    <a:lumMod val="75000"/>
                  </a:schemeClr>
                </a:solidFill>
              </a:rPr>
              <a:t>(короткий)</a:t>
            </a:r>
            <a:r>
              <a:rPr lang="ru-RU" dirty="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35676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«Профессии»</a:t>
            </a:r>
            <a:b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p:txBody>
          <a:bodyPr/>
          <a:lstStyle/>
          <a:p>
            <a:r>
              <a:rPr lang="ru-RU" dirty="0"/>
              <a:t>— Пашет, сеет, хлеб убирает, кто? </a:t>
            </a:r>
            <a:r>
              <a:rPr lang="ru-RU" dirty="0">
                <a:solidFill>
                  <a:srgbClr val="0070C0"/>
                </a:solidFill>
              </a:rPr>
              <a:t>(Хлебороб.)</a:t>
            </a:r>
            <a:r>
              <a:rPr lang="ru-RU" dirty="0" smtClean="0">
                <a:solidFill>
                  <a:srgbClr val="0070C0"/>
                </a:solidFill>
              </a:rPr>
              <a:t/>
            </a:r>
            <a:br>
              <a:rPr lang="ru-RU" dirty="0" smtClean="0">
                <a:solidFill>
                  <a:srgbClr val="0070C0"/>
                </a:solidFill>
              </a:rPr>
            </a:br>
            <a:r>
              <a:rPr lang="ru-RU" dirty="0"/>
              <a:t>— А кто хлеб выпекает? </a:t>
            </a:r>
            <a:r>
              <a:rPr lang="ru-RU" dirty="0">
                <a:solidFill>
                  <a:srgbClr val="0070C0"/>
                </a:solidFill>
              </a:rPr>
              <a:t>(Пекарь.)</a:t>
            </a:r>
            <a:r>
              <a:rPr lang="ru-RU" dirty="0" smtClean="0"/>
              <a:t/>
            </a:r>
            <a:br>
              <a:rPr lang="ru-RU" dirty="0" smtClean="0"/>
            </a:br>
            <a:r>
              <a:rPr lang="ru-RU" dirty="0"/>
              <a:t>— Кто лекарства отпускает? </a:t>
            </a:r>
            <a:r>
              <a:rPr lang="ru-RU" dirty="0">
                <a:solidFill>
                  <a:srgbClr val="0070C0"/>
                </a:solidFill>
              </a:rPr>
              <a:t>(Аптекарь.)</a:t>
            </a:r>
            <a:r>
              <a:rPr lang="ru-RU" dirty="0" smtClean="0"/>
              <a:t/>
            </a:r>
            <a:br>
              <a:rPr lang="ru-RU" dirty="0" smtClean="0"/>
            </a:br>
            <a:r>
              <a:rPr lang="ru-RU" dirty="0"/>
              <a:t>— Кто одежду шьет нам на стужу и зной? </a:t>
            </a:r>
            <a:r>
              <a:rPr lang="ru-RU" dirty="0">
                <a:solidFill>
                  <a:srgbClr val="0070C0"/>
                </a:solidFill>
              </a:rPr>
              <a:t>(Портной.)</a:t>
            </a:r>
            <a:r>
              <a:rPr lang="ru-RU" dirty="0" smtClean="0"/>
              <a:t/>
            </a:r>
            <a:br>
              <a:rPr lang="ru-RU" dirty="0" smtClean="0"/>
            </a:br>
            <a:r>
              <a:rPr lang="ru-RU" dirty="0"/>
              <a:t>— Кто ее продает, наконец? </a:t>
            </a:r>
            <a:r>
              <a:rPr lang="ru-RU" dirty="0">
                <a:solidFill>
                  <a:srgbClr val="0070C0"/>
                </a:solidFill>
              </a:rPr>
              <a:t>(Продавец.)</a:t>
            </a:r>
            <a:r>
              <a:rPr lang="ru-RU" dirty="0" smtClean="0"/>
              <a:t/>
            </a:r>
            <a:br>
              <a:rPr lang="ru-RU" dirty="0" smtClean="0"/>
            </a:br>
            <a:r>
              <a:rPr lang="ru-RU" dirty="0"/>
              <a:t>— К нам приходит с письмом </a:t>
            </a:r>
            <a:r>
              <a:rPr lang="ru-RU" dirty="0" smtClean="0"/>
              <a:t/>
            </a:r>
            <a:br>
              <a:rPr lang="ru-RU" dirty="0" smtClean="0"/>
            </a:br>
            <a:r>
              <a:rPr lang="ru-RU" dirty="0"/>
              <a:t>Прямо в дом. Кто же он? </a:t>
            </a:r>
            <a:r>
              <a:rPr lang="ru-RU" dirty="0">
                <a:solidFill>
                  <a:srgbClr val="0070C0"/>
                </a:solidFill>
              </a:rPr>
              <a:t>(Почтальон.)</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im2-tub-ru.yandex.net/i?id=173698886-09-72&amp;n=21"/>
          <p:cNvPicPr>
            <a:picLocks noChangeAspect="1" noChangeArrowheads="1"/>
          </p:cNvPicPr>
          <p:nvPr/>
        </p:nvPicPr>
        <p:blipFill>
          <a:blip r:embed="rId2" cstate="print"/>
          <a:srcRect/>
          <a:stretch>
            <a:fillRect/>
          </a:stretch>
        </p:blipFill>
        <p:spPr bwMode="auto">
          <a:xfrm>
            <a:off x="6948264" y="3861048"/>
            <a:ext cx="1872208" cy="2664296"/>
          </a:xfrm>
          <a:prstGeom prst="rect">
            <a:avLst/>
          </a:prstGeom>
          <a:noFill/>
        </p:spPr>
      </p:pic>
      <p:sp>
        <p:nvSpPr>
          <p:cNvPr id="2" name="Заголовок 1"/>
          <p:cNvSpPr>
            <a:spLocks noGrp="1"/>
          </p:cNvSpPr>
          <p:nvPr>
            <p:ph type="title"/>
          </p:nvPr>
        </p:nvSpPr>
        <p:spPr>
          <a:xfrm>
            <a:off x="457200" y="704088"/>
            <a:ext cx="8229600" cy="1428768"/>
          </a:xfrm>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«Добавь слово»</a:t>
            </a:r>
            <a:br>
              <a:rPr lang="ru-RU"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ru-RU"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Содержимое 2"/>
          <p:cNvSpPr>
            <a:spLocks noGrp="1"/>
          </p:cNvSpPr>
          <p:nvPr>
            <p:ph idx="1"/>
          </p:nvPr>
        </p:nvSpPr>
        <p:spPr/>
        <p:txBody>
          <a:bodyPr/>
          <a:lstStyle/>
          <a:p>
            <a:pPr>
              <a:buNone/>
            </a:pPr>
            <a:r>
              <a:rPr lang="ru-RU" dirty="0" smtClean="0"/>
              <a:t>   — </a:t>
            </a:r>
            <a:r>
              <a:rPr lang="ru-RU" dirty="0"/>
              <a:t>Оля проснулась и... </a:t>
            </a:r>
            <a:r>
              <a:rPr lang="ru-RU" dirty="0">
                <a:solidFill>
                  <a:srgbClr val="00B050"/>
                </a:solidFill>
              </a:rPr>
              <a:t>(стала умываться)</a:t>
            </a:r>
            <a:r>
              <a:rPr lang="ru-RU" dirty="0"/>
              <a:t>.</a:t>
            </a:r>
            <a:r>
              <a:rPr lang="ru-RU" dirty="0" smtClean="0"/>
              <a:t/>
            </a:r>
            <a:br>
              <a:rPr lang="ru-RU" dirty="0" smtClean="0"/>
            </a:br>
            <a:r>
              <a:rPr lang="ru-RU" dirty="0"/>
              <a:t>— Коля оделся и... </a:t>
            </a:r>
            <a:r>
              <a:rPr lang="ru-RU" dirty="0">
                <a:solidFill>
                  <a:srgbClr val="00B050"/>
                </a:solidFill>
              </a:rPr>
              <a:t>(побежал гулять)</a:t>
            </a:r>
            <a:r>
              <a:rPr lang="ru-RU" dirty="0"/>
              <a:t>.</a:t>
            </a:r>
            <a:r>
              <a:rPr lang="ru-RU" dirty="0" smtClean="0"/>
              <a:t/>
            </a:r>
            <a:br>
              <a:rPr lang="ru-RU" dirty="0" smtClean="0"/>
            </a:br>
            <a:r>
              <a:rPr lang="ru-RU" dirty="0"/>
              <a:t>— Он замерз и... </a:t>
            </a:r>
            <a:r>
              <a:rPr lang="ru-RU" dirty="0">
                <a:solidFill>
                  <a:srgbClr val="00B050"/>
                </a:solidFill>
              </a:rPr>
              <a:t>(пошел домой)</a:t>
            </a:r>
            <a:r>
              <a:rPr lang="ru-RU" dirty="0"/>
              <a:t>.</a:t>
            </a:r>
            <a:r>
              <a:rPr lang="ru-RU" dirty="0" smtClean="0"/>
              <a:t/>
            </a:r>
            <a:br>
              <a:rPr lang="ru-RU" dirty="0" smtClean="0"/>
            </a:br>
            <a:r>
              <a:rPr lang="ru-RU" dirty="0"/>
              <a:t>— Стали они играть... </a:t>
            </a:r>
            <a:r>
              <a:rPr lang="ru-RU" dirty="0">
                <a:solidFill>
                  <a:srgbClr val="00B050"/>
                </a:solidFill>
              </a:rPr>
              <a:t>(с зайчиком)</a:t>
            </a:r>
            <a:r>
              <a:rPr lang="ru-RU" dirty="0"/>
              <a:t>.</a:t>
            </a:r>
            <a:r>
              <a:rPr lang="ru-RU" dirty="0" smtClean="0"/>
              <a:t/>
            </a:r>
            <a:br>
              <a:rPr lang="ru-RU" dirty="0" smtClean="0"/>
            </a:br>
            <a:r>
              <a:rPr lang="ru-RU" dirty="0"/>
              <a:t>— Зайчик испугался... и </a:t>
            </a:r>
            <a:r>
              <a:rPr lang="ru-RU" dirty="0">
                <a:solidFill>
                  <a:srgbClr val="00B050"/>
                </a:solidFill>
              </a:rPr>
              <a:t>(побежал, спрятался</a:t>
            </a:r>
            <a:r>
              <a:rPr lang="ru-RU" dirty="0" smtClean="0">
                <a:solidFill>
                  <a:srgbClr val="00B050"/>
                </a:solidFill>
              </a:rPr>
              <a:t>)</a:t>
            </a:r>
            <a:r>
              <a:rPr lang="ru-RU" dirty="0" smtClean="0"/>
              <a:t>.</a:t>
            </a:r>
            <a:r>
              <a:rPr lang="ru-RU" dirty="0" smtClean="0">
                <a:solidFill>
                  <a:srgbClr val="00B050"/>
                </a:solidFill>
              </a:rPr>
              <a:t/>
            </a:r>
            <a:br>
              <a:rPr lang="ru-RU" dirty="0" smtClean="0">
                <a:solidFill>
                  <a:srgbClr val="00B050"/>
                </a:solidFill>
              </a:rPr>
            </a:br>
            <a:r>
              <a:rPr lang="ru-RU" dirty="0"/>
              <a:t>— Девочка обиделась и... </a:t>
            </a:r>
            <a:r>
              <a:rPr lang="ru-RU" dirty="0">
                <a:solidFill>
                  <a:srgbClr val="00B050"/>
                </a:solidFill>
              </a:rPr>
              <a:t>(ушла, заплакала)</a:t>
            </a:r>
            <a:r>
              <a:rPr lang="ru-RU" dirty="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1656184"/>
          </a:xfrm>
        </p:spPr>
        <p:txBody>
          <a:bodyPr>
            <a:normAutofit/>
          </a:bodyPr>
          <a:lstStyle/>
          <a:p>
            <a:pPr algn="ctr"/>
            <a:r>
              <a:rPr lang="ru-RU"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«Громко — шепотом»</a:t>
            </a:r>
            <a:br>
              <a:rPr lang="ru-RU"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idx="1"/>
          </p:nvPr>
        </p:nvSpPr>
        <p:spPr/>
        <p:txBody>
          <a:bodyPr/>
          <a:lstStyle/>
          <a:p>
            <a:r>
              <a:rPr lang="ru-RU" dirty="0" smtClean="0"/>
              <a:t>-  </a:t>
            </a:r>
            <a:r>
              <a:rPr lang="ru-RU" dirty="0" err="1" smtClean="0"/>
              <a:t>Са-са-са</a:t>
            </a:r>
            <a:r>
              <a:rPr lang="ru-RU" dirty="0" smtClean="0"/>
              <a:t> </a:t>
            </a:r>
            <a:r>
              <a:rPr lang="ru-RU" dirty="0"/>
              <a:t>— прилетела к нам </a:t>
            </a:r>
            <a:r>
              <a:rPr lang="ru-RU" dirty="0" smtClean="0"/>
              <a:t>оса,</a:t>
            </a:r>
          </a:p>
          <a:p>
            <a:r>
              <a:rPr lang="ru-RU" dirty="0"/>
              <a:t>— Су-су-су — кот прогнал осу </a:t>
            </a:r>
            <a:r>
              <a:rPr lang="ru-RU" dirty="0" smtClean="0"/>
              <a:t>.</a:t>
            </a:r>
          </a:p>
          <a:p>
            <a:r>
              <a:rPr lang="ru-RU" dirty="0"/>
              <a:t> </a:t>
            </a:r>
            <a:r>
              <a:rPr lang="ru-RU" dirty="0" err="1" smtClean="0"/>
              <a:t>Са-са-са</a:t>
            </a:r>
            <a:r>
              <a:rPr lang="ru-RU" dirty="0"/>
              <a:t>... </a:t>
            </a:r>
            <a:r>
              <a:rPr lang="ru-RU" dirty="0">
                <a:solidFill>
                  <a:srgbClr val="FF0000"/>
                </a:solidFill>
              </a:rPr>
              <a:t>(там летит оса), </a:t>
            </a:r>
            <a:endParaRPr lang="ru-RU" dirty="0" smtClean="0">
              <a:solidFill>
                <a:srgbClr val="FF0000"/>
              </a:solidFill>
            </a:endParaRPr>
          </a:p>
          <a:p>
            <a:r>
              <a:rPr lang="ru-RU" dirty="0" smtClean="0"/>
              <a:t>Су-су-су... </a:t>
            </a:r>
            <a:r>
              <a:rPr lang="ru-RU" dirty="0" smtClean="0">
                <a:solidFill>
                  <a:srgbClr val="FF0000"/>
                </a:solidFill>
              </a:rPr>
              <a:t> </a:t>
            </a:r>
            <a:r>
              <a:rPr lang="ru-RU" dirty="0">
                <a:solidFill>
                  <a:srgbClr val="FF0000"/>
                </a:solidFill>
              </a:rPr>
              <a:t>(я боюсь осу).</a:t>
            </a:r>
          </a:p>
        </p:txBody>
      </p:sp>
      <p:pic>
        <p:nvPicPr>
          <p:cNvPr id="28674" name="Picture 2" descr="http://img01.chitalnya.ru/upload/281/24912727577611.jpg"/>
          <p:cNvPicPr>
            <a:picLocks noChangeAspect="1" noChangeArrowheads="1"/>
          </p:cNvPicPr>
          <p:nvPr/>
        </p:nvPicPr>
        <p:blipFill>
          <a:blip r:embed="rId2" cstate="print"/>
          <a:srcRect/>
          <a:stretch>
            <a:fillRect/>
          </a:stretch>
        </p:blipFill>
        <p:spPr bwMode="auto">
          <a:xfrm>
            <a:off x="5292080" y="3602506"/>
            <a:ext cx="3851920" cy="3255494"/>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50077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«Найди звук»</a:t>
            </a:r>
            <a:br>
              <a:rPr lang="ru-RU"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p:txBody>
          <a:bodyPr>
            <a:normAutofit fontScale="85000" lnSpcReduction="10000"/>
          </a:bodyPr>
          <a:lstStyle/>
          <a:p>
            <a:r>
              <a:rPr lang="ru-RU" dirty="0"/>
              <a:t>— Найди слова с одним и двумя слогами. Сколько слогов в слове </a:t>
            </a:r>
            <a:r>
              <a:rPr lang="ru-RU" dirty="0" smtClean="0"/>
              <a:t>«</a:t>
            </a:r>
            <a:r>
              <a:rPr lang="ru-RU" b="1" dirty="0" smtClean="0"/>
              <a:t>цыпленок</a:t>
            </a:r>
            <a:r>
              <a:rPr lang="ru-RU" dirty="0" smtClean="0"/>
              <a:t>»? (</a:t>
            </a:r>
            <a:r>
              <a:rPr lang="ru-RU" dirty="0"/>
              <a:t>Слово «</a:t>
            </a:r>
            <a:r>
              <a:rPr lang="ru-RU" b="1" dirty="0"/>
              <a:t>жук</a:t>
            </a:r>
            <a:r>
              <a:rPr lang="ru-RU" dirty="0"/>
              <a:t>» состоит из одного слога, «</a:t>
            </a:r>
            <a:r>
              <a:rPr lang="ru-RU" b="1" dirty="0"/>
              <a:t>шуба</a:t>
            </a:r>
            <a:r>
              <a:rPr lang="ru-RU" dirty="0"/>
              <a:t>», «</a:t>
            </a:r>
            <a:r>
              <a:rPr lang="ru-RU" b="1" dirty="0"/>
              <a:t>шапка»</a:t>
            </a:r>
            <a:r>
              <a:rPr lang="ru-RU" dirty="0"/>
              <a:t>, </a:t>
            </a:r>
            <a:r>
              <a:rPr lang="ru-RU" dirty="0" smtClean="0"/>
              <a:t>«</a:t>
            </a:r>
            <a:r>
              <a:rPr lang="ru-RU" b="1" dirty="0" smtClean="0"/>
              <a:t>жаба</a:t>
            </a:r>
            <a:r>
              <a:rPr lang="ru-RU" dirty="0"/>
              <a:t>», «</a:t>
            </a:r>
            <a:r>
              <a:rPr lang="ru-RU" b="1" dirty="0"/>
              <a:t>забор</a:t>
            </a:r>
            <a:r>
              <a:rPr lang="ru-RU" dirty="0"/>
              <a:t>», «</a:t>
            </a:r>
            <a:r>
              <a:rPr lang="ru-RU" b="1" dirty="0"/>
              <a:t>цапля</a:t>
            </a:r>
            <a:r>
              <a:rPr lang="ru-RU" dirty="0"/>
              <a:t>» — из двух, «</a:t>
            </a:r>
            <a:r>
              <a:rPr lang="ru-RU" b="1" dirty="0"/>
              <a:t>цыпленок</a:t>
            </a:r>
            <a:r>
              <a:rPr lang="ru-RU" dirty="0"/>
              <a:t>» — из трех.)</a:t>
            </a:r>
            <a:br>
              <a:rPr lang="ru-RU" dirty="0"/>
            </a:br>
            <a:r>
              <a:rPr lang="ru-RU" dirty="0"/>
              <a:t>— Какие слова начинаются с одинакового звука? Назови эти звуки.</a:t>
            </a:r>
            <a:br>
              <a:rPr lang="ru-RU" dirty="0"/>
            </a:br>
            <a:r>
              <a:rPr lang="ru-RU" dirty="0"/>
              <a:t>(Слова «</a:t>
            </a:r>
            <a:r>
              <a:rPr lang="ru-RU" b="1" dirty="0"/>
              <a:t>шапка</a:t>
            </a:r>
            <a:r>
              <a:rPr lang="ru-RU" dirty="0"/>
              <a:t>» и «</a:t>
            </a:r>
            <a:r>
              <a:rPr lang="ru-RU" b="1" dirty="0"/>
              <a:t>шуба</a:t>
            </a:r>
            <a:r>
              <a:rPr lang="ru-RU" dirty="0"/>
              <a:t>» начинаются со звука «</a:t>
            </a:r>
            <a:r>
              <a:rPr lang="ru-RU" b="1" dirty="0">
                <a:solidFill>
                  <a:srgbClr val="FF0000"/>
                </a:solidFill>
              </a:rPr>
              <a:t>Ш</a:t>
            </a:r>
            <a:r>
              <a:rPr lang="ru-RU" dirty="0"/>
              <a:t>», слова «</a:t>
            </a:r>
            <a:r>
              <a:rPr lang="ru-RU" b="1" dirty="0"/>
              <a:t>жук</a:t>
            </a:r>
            <a:r>
              <a:rPr lang="ru-RU" dirty="0"/>
              <a:t>» и «</a:t>
            </a:r>
            <a:r>
              <a:rPr lang="ru-RU" b="1" dirty="0"/>
              <a:t>жаба</a:t>
            </a:r>
            <a:r>
              <a:rPr lang="ru-RU" dirty="0"/>
              <a:t>» — со звука «</a:t>
            </a:r>
            <a:r>
              <a:rPr lang="ru-RU" b="1" dirty="0">
                <a:solidFill>
                  <a:srgbClr val="FF0000"/>
                </a:solidFill>
              </a:rPr>
              <a:t>Ж</a:t>
            </a:r>
            <a:r>
              <a:rPr lang="ru-RU" dirty="0"/>
              <a:t>», слова «</a:t>
            </a:r>
            <a:r>
              <a:rPr lang="ru-RU" b="1" dirty="0"/>
              <a:t>забор</a:t>
            </a:r>
            <a:r>
              <a:rPr lang="ru-RU" dirty="0"/>
              <a:t>», «</a:t>
            </a:r>
            <a:r>
              <a:rPr lang="ru-RU" b="1" dirty="0"/>
              <a:t>замок</a:t>
            </a:r>
            <a:r>
              <a:rPr lang="ru-RU" dirty="0"/>
              <a:t>» — со звука «</a:t>
            </a:r>
            <a:r>
              <a:rPr lang="ru-RU" b="1" dirty="0">
                <a:solidFill>
                  <a:srgbClr val="FF0000"/>
                </a:solidFill>
              </a:rPr>
              <a:t>З</a:t>
            </a:r>
            <a:r>
              <a:rPr lang="ru-RU" dirty="0"/>
              <a:t>», слова «</a:t>
            </a:r>
            <a:r>
              <a:rPr lang="ru-RU" b="1" dirty="0"/>
              <a:t>цыпленок</a:t>
            </a:r>
            <a:r>
              <a:rPr lang="ru-RU" dirty="0"/>
              <a:t>», «</a:t>
            </a:r>
            <a:r>
              <a:rPr lang="ru-RU" b="1" dirty="0"/>
              <a:t>цапля</a:t>
            </a:r>
            <a:r>
              <a:rPr lang="ru-RU" dirty="0"/>
              <a:t>» — со звука «</a:t>
            </a:r>
            <a:r>
              <a:rPr lang="ru-RU" b="1" dirty="0">
                <a:solidFill>
                  <a:srgbClr val="FF0000"/>
                </a:solidFill>
              </a:rPr>
              <a:t>Ц</a:t>
            </a:r>
            <a:r>
              <a:rPr lang="ru-RU" dirty="0"/>
              <a:t>».)</a:t>
            </a:r>
            <a:br>
              <a:rPr lang="ru-RU" dirty="0"/>
            </a:br>
            <a:r>
              <a:rPr lang="ru-RU" dirty="0"/>
              <a:t>— Назови овощи, фрукты и ягоды со звуками «</a:t>
            </a:r>
            <a:r>
              <a:rPr lang="ru-RU" b="1" dirty="0">
                <a:solidFill>
                  <a:srgbClr val="FF0000"/>
                </a:solidFill>
              </a:rPr>
              <a:t>Р</a:t>
            </a:r>
            <a:r>
              <a:rPr lang="ru-RU" dirty="0"/>
              <a:t>» (</a:t>
            </a:r>
            <a:r>
              <a:rPr lang="ru-RU" b="1" dirty="0"/>
              <a:t>морковь</a:t>
            </a:r>
            <a:r>
              <a:rPr lang="ru-RU" dirty="0"/>
              <a:t>, </a:t>
            </a:r>
            <a:r>
              <a:rPr lang="ru-RU" b="1" dirty="0"/>
              <a:t>виноград, груша, персик, гранат, смородина</a:t>
            </a:r>
            <a:r>
              <a:rPr lang="ru-RU" dirty="0"/>
              <a:t>), «</a:t>
            </a:r>
            <a:r>
              <a:rPr lang="ru-RU" b="1" dirty="0">
                <a:solidFill>
                  <a:srgbClr val="FF0000"/>
                </a:solidFill>
              </a:rPr>
              <a:t>РЬ</a:t>
            </a:r>
            <a:r>
              <a:rPr lang="ru-RU" dirty="0"/>
              <a:t>» </a:t>
            </a:r>
            <a:r>
              <a:rPr lang="ru-RU" b="1" dirty="0"/>
              <a:t>(перец, репа, редька, мандарин, черешня, абрикос)</a:t>
            </a:r>
            <a:r>
              <a:rPr lang="ru-RU" dirty="0"/>
              <a:t>, «</a:t>
            </a:r>
            <a:r>
              <a:rPr lang="ru-RU" b="1" dirty="0">
                <a:solidFill>
                  <a:srgbClr val="FF0000"/>
                </a:solidFill>
              </a:rPr>
              <a:t>Л</a:t>
            </a:r>
            <a:r>
              <a:rPr lang="ru-RU" dirty="0"/>
              <a:t>» (</a:t>
            </a:r>
            <a:r>
              <a:rPr lang="ru-RU" b="1" dirty="0"/>
              <a:t>баклажан, яблоко, кизил</a:t>
            </a:r>
            <a:r>
              <a:rPr lang="ru-RU" dirty="0"/>
              <a:t>), «</a:t>
            </a:r>
            <a:r>
              <a:rPr lang="ru-RU" b="1" dirty="0">
                <a:solidFill>
                  <a:srgbClr val="FF0000"/>
                </a:solidFill>
              </a:rPr>
              <a:t>ЛЬ</a:t>
            </a:r>
            <a:r>
              <a:rPr lang="ru-RU" dirty="0"/>
              <a:t>» (</a:t>
            </a:r>
            <a:r>
              <a:rPr lang="ru-RU" b="1" dirty="0"/>
              <a:t>малина, лимон, апельсин, слива).</a:t>
            </a:r>
          </a:p>
          <a:p>
            <a:endParaRPr lang="ru-R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267</TotalTime>
  <Words>1244</Words>
  <Application>Microsoft Office PowerPoint</Application>
  <PresentationFormat>Экран (4:3)</PresentationFormat>
  <Paragraphs>85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Поток</vt:lpstr>
      <vt:lpstr>Развитие связной речи у дошкольников.  Советы  родителям. </vt:lpstr>
      <vt:lpstr>Проблемы речи  детей дошкольного возраста:</vt:lpstr>
      <vt:lpstr>Как сделать общение занимательным?</vt:lpstr>
      <vt:lpstr>   «Чей это голос?» </vt:lpstr>
      <vt:lpstr>«Сравни разных зверят» </vt:lpstr>
      <vt:lpstr>«Профессии» </vt:lpstr>
      <vt:lpstr>«Добавь слово» </vt:lpstr>
      <vt:lpstr>«Громко — шепотом» </vt:lpstr>
      <vt:lpstr>«Найди звук» </vt:lpstr>
      <vt:lpstr>«Какие бывают иголки» </vt:lpstr>
      <vt:lpstr>Слайд 11</vt:lpstr>
      <vt:lpstr>«Как сказать по-другому?» </vt:lpstr>
      <vt:lpstr>       Вспомни случай</vt:lpstr>
      <vt:lpstr>                   Говорим по-разному. </vt:lpstr>
      <vt:lpstr> Бюро путешествий.</vt:lpstr>
      <vt:lpstr>    Лучший друг.</vt:lpstr>
      <vt:lpstr>Рассказы по картинкам </vt:lpstr>
      <vt:lpstr>Слайд 18</vt:lpstr>
      <vt:lpstr>Составление рассказа о зиме. Зимой повсюду лежит снег. Деревья словно в белые шубки нарядились. Солнце светит, но не греет. Морозно! В домах топят печи. Люди зимой подкармливают птиц, заботятся о домашних животных. Детям нравятся зимние развлечения: катание на санках, лыжах, коньках, игры в хоккей, снежки. Очень любят дети лепить снеговиков, строить снежные крепости. </vt:lpstr>
      <vt:lpstr>Истории из жизни </vt:lpstr>
      <vt:lpstr> Чем закончилось? </vt:lpstr>
      <vt:lpstr>Слайд 22</vt:lpstr>
      <vt:lpstr>Слайд 23</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связной речи у дошкольников. Советы  родителям.</dc:title>
  <dc:creator>Galina</dc:creator>
  <cp:lastModifiedBy>mou</cp:lastModifiedBy>
  <cp:revision>45</cp:revision>
  <dcterms:created xsi:type="dcterms:W3CDTF">2014-01-21T14:42:43Z</dcterms:created>
  <dcterms:modified xsi:type="dcterms:W3CDTF">2014-01-24T11:45:03Z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305355</vt:lpwstr>
  </property>
  <property fmtid="{D5CDD505-2E9C-101B-9397-08002B2CF9AE}" name="NXPowerLiteSettings" pid="3">
    <vt:lpwstr>F6000400038000</vt:lpwstr>
  </property>
  <property fmtid="{D5CDD505-2E9C-101B-9397-08002B2CF9AE}" name="NXPowerLiteVersion" pid="4">
    <vt:lpwstr>D4.3.1</vt:lpwstr>
  </property>
</Properties>
</file>