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  <p:sldMasterId id="2147483863" r:id="rId2"/>
  </p:sldMasterIdLst>
  <p:sldIdLst>
    <p:sldId id="256" r:id="rId3"/>
    <p:sldId id="299" r:id="rId4"/>
    <p:sldId id="275" r:id="rId5"/>
    <p:sldId id="300" r:id="rId6"/>
    <p:sldId id="258" r:id="rId7"/>
    <p:sldId id="302" r:id="rId8"/>
    <p:sldId id="303" r:id="rId9"/>
    <p:sldId id="304" r:id="rId10"/>
    <p:sldId id="307" r:id="rId11"/>
    <p:sldId id="309" r:id="rId12"/>
    <p:sldId id="310" r:id="rId13"/>
    <p:sldId id="311" r:id="rId14"/>
    <p:sldId id="314" r:id="rId15"/>
    <p:sldId id="315" r:id="rId16"/>
    <p:sldId id="318" r:id="rId17"/>
    <p:sldId id="316" r:id="rId18"/>
    <p:sldId id="317" r:id="rId19"/>
    <p:sldId id="298" r:id="rId20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58" autoAdjust="0"/>
    <p:restoredTop sz="94707" autoAdjust="0"/>
  </p:normalViewPr>
  <p:slideViewPr>
    <p:cSldViewPr snapToGrid="0">
      <p:cViewPr varScale="1">
        <p:scale>
          <a:sx n="62" d="100"/>
          <a:sy n="62" d="100"/>
        </p:scale>
        <p:origin x="-732" y="-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8C3DCF-9FFF-4102-B2CE-0F5AD3ACFB7A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7FEF93A-B2C5-4090-BE5B-B59DFE355B35}">
      <dgm:prSet phldrT="[Текст]"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 sz="3300" dirty="0"/>
        </a:p>
        <a:p>
          <a:endParaRPr lang="ru-RU" sz="3300" dirty="0"/>
        </a:p>
        <a:p>
          <a:endParaRPr lang="ru-RU" sz="1600" b="1" dirty="0"/>
        </a:p>
        <a:p>
          <a:endParaRPr lang="ru-RU" sz="1600" dirty="0">
            <a:solidFill>
              <a:schemeClr val="accent1"/>
            </a:solidFill>
          </a:endParaRPr>
        </a:p>
        <a:p>
          <a:endParaRPr lang="ru-RU" sz="1600" dirty="0">
            <a:solidFill>
              <a:schemeClr val="accent1"/>
            </a:solidFill>
          </a:endParaRPr>
        </a:p>
        <a:p>
          <a:endParaRPr lang="ru-RU" sz="1600" dirty="0">
            <a:solidFill>
              <a:schemeClr val="accent1"/>
            </a:solidFill>
          </a:endParaRPr>
        </a:p>
        <a:p>
          <a:endParaRPr lang="ru-RU" sz="1600" dirty="0">
            <a:solidFill>
              <a:schemeClr val="accent1"/>
            </a:solidFill>
          </a:endParaRPr>
        </a:p>
        <a:p>
          <a:r>
            <a:rPr lang="ru-RU" sz="1600" b="1" dirty="0">
              <a:solidFill>
                <a:schemeClr val="accent1"/>
              </a:solidFill>
            </a:rPr>
            <a:t>Т.В.Кудрявцев</a:t>
          </a:r>
        </a:p>
      </dgm:t>
    </dgm:pt>
    <dgm:pt modelId="{28B81B42-AD20-4F29-97D8-AC1CB6BC5F3A}" type="parTrans" cxnId="{5E18D966-9B56-4BDA-BC56-37B570495279}">
      <dgm:prSet/>
      <dgm:spPr/>
      <dgm:t>
        <a:bodyPr/>
        <a:lstStyle/>
        <a:p>
          <a:endParaRPr lang="ru-RU"/>
        </a:p>
      </dgm:t>
    </dgm:pt>
    <dgm:pt modelId="{3D92AE26-96AF-42A3-B3F7-81B0749DED94}" type="sibTrans" cxnId="{5E18D966-9B56-4BDA-BC56-37B570495279}">
      <dgm:prSet/>
      <dgm:spPr/>
      <dgm:t>
        <a:bodyPr/>
        <a:lstStyle/>
        <a:p>
          <a:endParaRPr lang="ru-RU"/>
        </a:p>
      </dgm:t>
    </dgm:pt>
    <dgm:pt modelId="{FF5D3737-49D9-45BB-B058-41A2AE97BBE5}">
      <dgm:prSet phldrT="[Текст]" custT="1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 sz="1600" dirty="0"/>
        </a:p>
        <a:p>
          <a:endParaRPr lang="ru-RU" sz="1600" dirty="0"/>
        </a:p>
        <a:p>
          <a:endParaRPr lang="ru-RU" sz="1600" dirty="0"/>
        </a:p>
        <a:p>
          <a:endParaRPr lang="ru-RU" sz="1600" dirty="0"/>
        </a:p>
        <a:p>
          <a:endParaRPr lang="ru-RU" sz="1600" dirty="0"/>
        </a:p>
        <a:p>
          <a:endParaRPr lang="ru-RU" sz="1600" b="1" dirty="0">
            <a:solidFill>
              <a:schemeClr val="accent1"/>
            </a:solidFill>
          </a:endParaRPr>
        </a:p>
        <a:p>
          <a:endParaRPr lang="ru-RU" sz="1600" b="1" dirty="0">
            <a:solidFill>
              <a:schemeClr val="accent1"/>
            </a:solidFill>
          </a:endParaRPr>
        </a:p>
        <a:p>
          <a:endParaRPr lang="ru-RU" sz="1600" b="1" dirty="0">
            <a:solidFill>
              <a:schemeClr val="accent1"/>
            </a:solidFill>
          </a:endParaRPr>
        </a:p>
        <a:p>
          <a:endParaRPr lang="ru-RU" sz="1600" b="1" dirty="0">
            <a:solidFill>
              <a:schemeClr val="accent1"/>
            </a:solidFill>
          </a:endParaRPr>
        </a:p>
        <a:p>
          <a:r>
            <a:rPr lang="ru-RU" sz="1600" b="1" dirty="0">
              <a:solidFill>
                <a:schemeClr val="accent1"/>
              </a:solidFill>
            </a:rPr>
            <a:t>И.Я. </a:t>
          </a:r>
          <a:r>
            <a:rPr lang="ru-RU" sz="1600" b="1" dirty="0" err="1">
              <a:solidFill>
                <a:schemeClr val="accent1"/>
              </a:solidFill>
            </a:rPr>
            <a:t>Лернер</a:t>
          </a:r>
          <a:endParaRPr lang="ru-RU" sz="1600" b="1" dirty="0">
            <a:solidFill>
              <a:schemeClr val="accent1"/>
            </a:solidFill>
          </a:endParaRPr>
        </a:p>
      </dgm:t>
    </dgm:pt>
    <dgm:pt modelId="{D5E9B05F-660B-4A9F-8560-32741DD49CBB}" type="parTrans" cxnId="{7461BE89-F96B-4439-A48A-D7B5843E396F}">
      <dgm:prSet/>
      <dgm:spPr/>
      <dgm:t>
        <a:bodyPr/>
        <a:lstStyle/>
        <a:p>
          <a:endParaRPr lang="ru-RU"/>
        </a:p>
      </dgm:t>
    </dgm:pt>
    <dgm:pt modelId="{BC6D3AC9-8BD3-484A-BAC5-484AEA1B7FDD}" type="sibTrans" cxnId="{7461BE89-F96B-4439-A48A-D7B5843E396F}">
      <dgm:prSet/>
      <dgm:spPr/>
      <dgm:t>
        <a:bodyPr/>
        <a:lstStyle/>
        <a:p>
          <a:endParaRPr lang="ru-RU"/>
        </a:p>
      </dgm:t>
    </dgm:pt>
    <dgm:pt modelId="{36D14634-203E-4A89-8F26-2EC1DA464728}">
      <dgm:prSet phldrT="[Текст]" custT="1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ru-RU" sz="1600" dirty="0"/>
        </a:p>
        <a:p>
          <a:endParaRPr lang="ru-RU" sz="1600" dirty="0"/>
        </a:p>
        <a:p>
          <a:endParaRPr lang="ru-RU" sz="1600" dirty="0"/>
        </a:p>
        <a:p>
          <a:endParaRPr lang="ru-RU" sz="1600" dirty="0"/>
        </a:p>
        <a:p>
          <a:endParaRPr lang="ru-RU" sz="1600" dirty="0"/>
        </a:p>
        <a:p>
          <a:endParaRPr lang="ru-RU" sz="1600" dirty="0"/>
        </a:p>
        <a:p>
          <a:endParaRPr lang="ru-RU" sz="1600" dirty="0">
            <a:solidFill>
              <a:schemeClr val="accent1"/>
            </a:solidFill>
          </a:endParaRPr>
        </a:p>
        <a:p>
          <a:endParaRPr lang="ru-RU" sz="1600" dirty="0">
            <a:solidFill>
              <a:schemeClr val="accent1"/>
            </a:solidFill>
          </a:endParaRPr>
        </a:p>
        <a:p>
          <a:endParaRPr lang="ru-RU" sz="1600" dirty="0">
            <a:solidFill>
              <a:schemeClr val="accent1"/>
            </a:solidFill>
          </a:endParaRPr>
        </a:p>
        <a:p>
          <a:r>
            <a:rPr lang="ru-RU" sz="1600" b="1" dirty="0">
              <a:solidFill>
                <a:schemeClr val="accent1"/>
              </a:solidFill>
            </a:rPr>
            <a:t>А.М.    Матюшкин</a:t>
          </a:r>
        </a:p>
      </dgm:t>
    </dgm:pt>
    <dgm:pt modelId="{51ECDCBE-F7D5-423D-AB1E-82C3B804242D}" type="parTrans" cxnId="{D3514D4F-3ABE-4CBA-84D4-E9B8E47C94FD}">
      <dgm:prSet/>
      <dgm:spPr/>
      <dgm:t>
        <a:bodyPr/>
        <a:lstStyle/>
        <a:p>
          <a:endParaRPr lang="ru-RU"/>
        </a:p>
      </dgm:t>
    </dgm:pt>
    <dgm:pt modelId="{9E6B5EC4-37E6-4C05-B9BB-359299C1AF88}" type="sibTrans" cxnId="{D3514D4F-3ABE-4CBA-84D4-E9B8E47C94FD}">
      <dgm:prSet/>
      <dgm:spPr/>
      <dgm:t>
        <a:bodyPr/>
        <a:lstStyle/>
        <a:p>
          <a:endParaRPr lang="ru-RU"/>
        </a:p>
      </dgm:t>
    </dgm:pt>
    <dgm:pt modelId="{7CF27341-019E-4823-9F42-99931D1FD869}">
      <dgm:prSet phldrT="[Текст]" custT="1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endParaRPr lang="ru-RU" sz="1600" dirty="0">
            <a:solidFill>
              <a:schemeClr val="accent1"/>
            </a:solidFill>
          </a:endParaRPr>
        </a:p>
        <a:p>
          <a:endParaRPr lang="ru-RU" sz="1600" dirty="0">
            <a:solidFill>
              <a:schemeClr val="accent1"/>
            </a:solidFill>
          </a:endParaRPr>
        </a:p>
        <a:p>
          <a:endParaRPr lang="ru-RU" sz="1600" dirty="0">
            <a:solidFill>
              <a:schemeClr val="accent1"/>
            </a:solidFill>
          </a:endParaRPr>
        </a:p>
        <a:p>
          <a:endParaRPr lang="ru-RU" sz="1600" dirty="0">
            <a:solidFill>
              <a:schemeClr val="accent1"/>
            </a:solidFill>
          </a:endParaRPr>
        </a:p>
        <a:p>
          <a:endParaRPr lang="ru-RU" sz="1600" dirty="0">
            <a:solidFill>
              <a:schemeClr val="accent1"/>
            </a:solidFill>
          </a:endParaRPr>
        </a:p>
        <a:p>
          <a:endParaRPr lang="ru-RU" sz="1600" dirty="0">
            <a:solidFill>
              <a:schemeClr val="accent1"/>
            </a:solidFill>
          </a:endParaRPr>
        </a:p>
        <a:p>
          <a:endParaRPr lang="ru-RU" sz="1600" dirty="0">
            <a:solidFill>
              <a:schemeClr val="accent1"/>
            </a:solidFill>
          </a:endParaRPr>
        </a:p>
        <a:p>
          <a:endParaRPr lang="ru-RU" sz="1600" dirty="0">
            <a:solidFill>
              <a:schemeClr val="accent1"/>
            </a:solidFill>
          </a:endParaRPr>
        </a:p>
        <a:p>
          <a:r>
            <a:rPr lang="ru-RU" sz="1400" b="1" dirty="0" err="1">
              <a:solidFill>
                <a:schemeClr val="accent1"/>
              </a:solidFill>
            </a:rPr>
            <a:t>М.И.Махмутов</a:t>
          </a:r>
          <a:r>
            <a:rPr lang="ru-RU" sz="1400" b="1" dirty="0">
              <a:solidFill>
                <a:schemeClr val="accent1"/>
              </a:solidFill>
            </a:rPr>
            <a:t> </a:t>
          </a:r>
        </a:p>
      </dgm:t>
    </dgm:pt>
    <dgm:pt modelId="{CC475413-5748-46E7-9983-BF513022096B}" type="parTrans" cxnId="{D3F05118-97DA-40C2-A4B3-0491AF84695E}">
      <dgm:prSet/>
      <dgm:spPr/>
      <dgm:t>
        <a:bodyPr/>
        <a:lstStyle/>
        <a:p>
          <a:endParaRPr lang="ru-RU"/>
        </a:p>
      </dgm:t>
    </dgm:pt>
    <dgm:pt modelId="{7EAE0AB3-889B-48F2-A31E-9E468036B792}" type="sibTrans" cxnId="{D3F05118-97DA-40C2-A4B3-0491AF84695E}">
      <dgm:prSet/>
      <dgm:spPr/>
      <dgm:t>
        <a:bodyPr/>
        <a:lstStyle/>
        <a:p>
          <a:endParaRPr lang="ru-RU"/>
        </a:p>
      </dgm:t>
    </dgm:pt>
    <dgm:pt modelId="{7BC92CAB-B1A3-4260-8225-2932B4ACBBC5}">
      <dgm:prSet phldrT="[Текст]" custT="1"/>
      <dgm:spPr>
        <a:blipFill rotWithShape="0">
          <a:blip xmlns:r="http://schemas.openxmlformats.org/officeDocument/2006/relationships" r:embed="rId5"/>
          <a:stretch>
            <a:fillRect/>
          </a:stretch>
        </a:blipFill>
      </dgm:spPr>
      <dgm:t>
        <a:bodyPr/>
        <a:lstStyle/>
        <a:p>
          <a:endParaRPr lang="ru-RU" sz="1600" dirty="0">
            <a:solidFill>
              <a:schemeClr val="accent1"/>
            </a:solidFill>
          </a:endParaRPr>
        </a:p>
        <a:p>
          <a:endParaRPr lang="ru-RU" sz="1600" dirty="0">
            <a:solidFill>
              <a:schemeClr val="accent1"/>
            </a:solidFill>
          </a:endParaRPr>
        </a:p>
        <a:p>
          <a:endParaRPr lang="ru-RU" sz="1600" dirty="0">
            <a:solidFill>
              <a:schemeClr val="accent1"/>
            </a:solidFill>
          </a:endParaRPr>
        </a:p>
        <a:p>
          <a:endParaRPr lang="ru-RU" sz="1600" dirty="0">
            <a:solidFill>
              <a:schemeClr val="accent1"/>
            </a:solidFill>
          </a:endParaRPr>
        </a:p>
        <a:p>
          <a:endParaRPr lang="ru-RU" sz="1600" dirty="0">
            <a:solidFill>
              <a:schemeClr val="accent1"/>
            </a:solidFill>
          </a:endParaRPr>
        </a:p>
        <a:p>
          <a:endParaRPr lang="ru-RU" sz="1600" dirty="0">
            <a:solidFill>
              <a:schemeClr val="accent1"/>
            </a:solidFill>
          </a:endParaRPr>
        </a:p>
        <a:p>
          <a:endParaRPr lang="ru-RU" sz="1600" dirty="0">
            <a:solidFill>
              <a:schemeClr val="accent1"/>
            </a:solidFill>
          </a:endParaRPr>
        </a:p>
        <a:p>
          <a:endParaRPr lang="ru-RU" sz="1600" dirty="0">
            <a:solidFill>
              <a:schemeClr val="accent1"/>
            </a:solidFill>
          </a:endParaRPr>
        </a:p>
        <a:p>
          <a:r>
            <a:rPr lang="ru-RU" sz="1400" b="1" dirty="0" err="1">
              <a:solidFill>
                <a:schemeClr val="accent1"/>
              </a:solidFill>
            </a:rPr>
            <a:t>М.Н.Скаткин</a:t>
          </a:r>
          <a:endParaRPr lang="ru-RU" sz="1400" b="1" dirty="0">
            <a:solidFill>
              <a:schemeClr val="accent1"/>
            </a:solidFill>
          </a:endParaRPr>
        </a:p>
      </dgm:t>
    </dgm:pt>
    <dgm:pt modelId="{E7342DD0-54F7-4C1B-B4B4-A58FB29EF3C3}" type="parTrans" cxnId="{F6EBCABE-54EA-4B99-8576-CCE8BBEDCC85}">
      <dgm:prSet/>
      <dgm:spPr/>
      <dgm:t>
        <a:bodyPr/>
        <a:lstStyle/>
        <a:p>
          <a:endParaRPr lang="ru-RU"/>
        </a:p>
      </dgm:t>
    </dgm:pt>
    <dgm:pt modelId="{613FDBEB-C497-4364-BD5A-4DB0759778E2}" type="sibTrans" cxnId="{F6EBCABE-54EA-4B99-8576-CCE8BBEDCC85}">
      <dgm:prSet/>
      <dgm:spPr/>
      <dgm:t>
        <a:bodyPr/>
        <a:lstStyle/>
        <a:p>
          <a:endParaRPr lang="ru-RU"/>
        </a:p>
      </dgm:t>
    </dgm:pt>
    <dgm:pt modelId="{06382D54-C5D7-437C-AADE-B76F72AD5499}" type="pres">
      <dgm:prSet presAssocID="{D38C3DCF-9FFF-4102-B2CE-0F5AD3ACFB7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A4CA262-754B-4E6B-B419-A98DDEA74A8A}" type="pres">
      <dgm:prSet presAssocID="{77FEF93A-B2C5-4090-BE5B-B59DFE355B35}" presName="node" presStyleLbl="node1" presStyleIdx="0" presStyleCnt="5" custScaleX="74703" custScaleY="150462" custLinFactX="7334" custLinFactNeighborX="100000" custLinFactNeighborY="94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A9B498-F29F-4C2C-A2D4-B9A6B2ED188D}" type="pres">
      <dgm:prSet presAssocID="{3D92AE26-96AF-42A3-B3F7-81B0749DED94}" presName="sibTrans" presStyleCnt="0"/>
      <dgm:spPr/>
    </dgm:pt>
    <dgm:pt modelId="{4B00808F-255D-455D-A752-0D5D06A24773}" type="pres">
      <dgm:prSet presAssocID="{FF5D3737-49D9-45BB-B058-41A2AE97BBE5}" presName="node" presStyleLbl="node1" presStyleIdx="1" presStyleCnt="5" custScaleX="66659" custScaleY="150760" custLinFactNeighborX="-94009" custLinFactNeighborY="157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7DA6A6-AB7C-4ADD-9563-A7CBC5529AF3}" type="pres">
      <dgm:prSet presAssocID="{BC6D3AC9-8BD3-484A-BAC5-484AEA1B7FDD}" presName="sibTrans" presStyleCnt="0"/>
      <dgm:spPr/>
    </dgm:pt>
    <dgm:pt modelId="{219FF280-6EED-402C-B666-83AAF6B1BF76}" type="pres">
      <dgm:prSet presAssocID="{36D14634-203E-4A89-8F26-2EC1DA464728}" presName="node" presStyleLbl="node1" presStyleIdx="2" presStyleCnt="5" custScaleX="61722" custScaleY="148764" custLinFactNeighborX="74735" custLinFactNeighborY="49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257CD7-30E0-4736-A75D-F5231632869A}" type="pres">
      <dgm:prSet presAssocID="{9E6B5EC4-37E6-4C05-B9BB-359299C1AF88}" presName="sibTrans" presStyleCnt="0"/>
      <dgm:spPr/>
    </dgm:pt>
    <dgm:pt modelId="{433AA247-E885-494F-9F87-0FE17594B1CC}" type="pres">
      <dgm:prSet presAssocID="{7CF27341-019E-4823-9F42-99931D1FD869}" presName="node" presStyleLbl="node1" presStyleIdx="3" presStyleCnt="5" custScaleX="52233" custScaleY="116335" custLinFactX="-80789" custLinFactY="45466" custLinFactNeighborX="-10000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E39033-778D-4A5A-A5A2-5B71FFC75157}" type="pres">
      <dgm:prSet presAssocID="{7EAE0AB3-889B-48F2-A31E-9E468036B792}" presName="sibTrans" presStyleCnt="0"/>
      <dgm:spPr/>
    </dgm:pt>
    <dgm:pt modelId="{49AA7A38-BC65-4FC8-8072-BBDD9350BDD3}" type="pres">
      <dgm:prSet presAssocID="{7BC92CAB-B1A3-4260-8225-2932B4ACBBC5}" presName="node" presStyleLbl="node1" presStyleIdx="4" presStyleCnt="5" custScaleX="61079" custScaleY="113919" custLinFactNeighborX="68502" custLinFactNeighborY="13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A15A6B2-C5CD-4D45-B3F0-7DD345662805}" type="presOf" srcId="{36D14634-203E-4A89-8F26-2EC1DA464728}" destId="{219FF280-6EED-402C-B666-83AAF6B1BF76}" srcOrd="0" destOrd="0" presId="urn:microsoft.com/office/officeart/2005/8/layout/default#1"/>
    <dgm:cxn modelId="{8AE189BC-CBBE-4393-ABA8-DEBFF4F11F05}" type="presOf" srcId="{D38C3DCF-9FFF-4102-B2CE-0F5AD3ACFB7A}" destId="{06382D54-C5D7-437C-AADE-B76F72AD5499}" srcOrd="0" destOrd="0" presId="urn:microsoft.com/office/officeart/2005/8/layout/default#1"/>
    <dgm:cxn modelId="{5A63AFFB-27C8-4305-A685-6100133E1463}" type="presOf" srcId="{FF5D3737-49D9-45BB-B058-41A2AE97BBE5}" destId="{4B00808F-255D-455D-A752-0D5D06A24773}" srcOrd="0" destOrd="0" presId="urn:microsoft.com/office/officeart/2005/8/layout/default#1"/>
    <dgm:cxn modelId="{D3F05118-97DA-40C2-A4B3-0491AF84695E}" srcId="{D38C3DCF-9FFF-4102-B2CE-0F5AD3ACFB7A}" destId="{7CF27341-019E-4823-9F42-99931D1FD869}" srcOrd="3" destOrd="0" parTransId="{CC475413-5748-46E7-9983-BF513022096B}" sibTransId="{7EAE0AB3-889B-48F2-A31E-9E468036B792}"/>
    <dgm:cxn modelId="{F6EBCABE-54EA-4B99-8576-CCE8BBEDCC85}" srcId="{D38C3DCF-9FFF-4102-B2CE-0F5AD3ACFB7A}" destId="{7BC92CAB-B1A3-4260-8225-2932B4ACBBC5}" srcOrd="4" destOrd="0" parTransId="{E7342DD0-54F7-4C1B-B4B4-A58FB29EF3C3}" sibTransId="{613FDBEB-C497-4364-BD5A-4DB0759778E2}"/>
    <dgm:cxn modelId="{5E18D966-9B56-4BDA-BC56-37B570495279}" srcId="{D38C3DCF-9FFF-4102-B2CE-0F5AD3ACFB7A}" destId="{77FEF93A-B2C5-4090-BE5B-B59DFE355B35}" srcOrd="0" destOrd="0" parTransId="{28B81B42-AD20-4F29-97D8-AC1CB6BC5F3A}" sibTransId="{3D92AE26-96AF-42A3-B3F7-81B0749DED94}"/>
    <dgm:cxn modelId="{B8CCE03B-2C47-4B99-ACF2-7C5F301A0F64}" type="presOf" srcId="{7BC92CAB-B1A3-4260-8225-2932B4ACBBC5}" destId="{49AA7A38-BC65-4FC8-8072-BBDD9350BDD3}" srcOrd="0" destOrd="0" presId="urn:microsoft.com/office/officeart/2005/8/layout/default#1"/>
    <dgm:cxn modelId="{C6BB11FA-1479-4A93-91ED-988EBD67B609}" type="presOf" srcId="{77FEF93A-B2C5-4090-BE5B-B59DFE355B35}" destId="{BA4CA262-754B-4E6B-B419-A98DDEA74A8A}" srcOrd="0" destOrd="0" presId="urn:microsoft.com/office/officeart/2005/8/layout/default#1"/>
    <dgm:cxn modelId="{A5843901-0580-456F-BE8E-6AEBD9AA9166}" type="presOf" srcId="{7CF27341-019E-4823-9F42-99931D1FD869}" destId="{433AA247-E885-494F-9F87-0FE17594B1CC}" srcOrd="0" destOrd="0" presId="urn:microsoft.com/office/officeart/2005/8/layout/default#1"/>
    <dgm:cxn modelId="{7461BE89-F96B-4439-A48A-D7B5843E396F}" srcId="{D38C3DCF-9FFF-4102-B2CE-0F5AD3ACFB7A}" destId="{FF5D3737-49D9-45BB-B058-41A2AE97BBE5}" srcOrd="1" destOrd="0" parTransId="{D5E9B05F-660B-4A9F-8560-32741DD49CBB}" sibTransId="{BC6D3AC9-8BD3-484A-BAC5-484AEA1B7FDD}"/>
    <dgm:cxn modelId="{D3514D4F-3ABE-4CBA-84D4-E9B8E47C94FD}" srcId="{D38C3DCF-9FFF-4102-B2CE-0F5AD3ACFB7A}" destId="{36D14634-203E-4A89-8F26-2EC1DA464728}" srcOrd="2" destOrd="0" parTransId="{51ECDCBE-F7D5-423D-AB1E-82C3B804242D}" sibTransId="{9E6B5EC4-37E6-4C05-B9BB-359299C1AF88}"/>
    <dgm:cxn modelId="{20C1486A-982D-4100-9BB5-B38BBEC88286}" type="presParOf" srcId="{06382D54-C5D7-437C-AADE-B76F72AD5499}" destId="{BA4CA262-754B-4E6B-B419-A98DDEA74A8A}" srcOrd="0" destOrd="0" presId="urn:microsoft.com/office/officeart/2005/8/layout/default#1"/>
    <dgm:cxn modelId="{0ACD3A91-C93D-42E6-BC03-4B4D7DBBD6E8}" type="presParOf" srcId="{06382D54-C5D7-437C-AADE-B76F72AD5499}" destId="{C6A9B498-F29F-4C2C-A2D4-B9A6B2ED188D}" srcOrd="1" destOrd="0" presId="urn:microsoft.com/office/officeart/2005/8/layout/default#1"/>
    <dgm:cxn modelId="{E298E2F9-0AF7-4E0A-B539-B9AE7E23AAE0}" type="presParOf" srcId="{06382D54-C5D7-437C-AADE-B76F72AD5499}" destId="{4B00808F-255D-455D-A752-0D5D06A24773}" srcOrd="2" destOrd="0" presId="urn:microsoft.com/office/officeart/2005/8/layout/default#1"/>
    <dgm:cxn modelId="{FF74029E-1C6B-4592-9C7B-AD348709F028}" type="presParOf" srcId="{06382D54-C5D7-437C-AADE-B76F72AD5499}" destId="{317DA6A6-AB7C-4ADD-9563-A7CBC5529AF3}" srcOrd="3" destOrd="0" presId="urn:microsoft.com/office/officeart/2005/8/layout/default#1"/>
    <dgm:cxn modelId="{A2C44AE5-3C0F-48DE-B517-D58CE63D4FE2}" type="presParOf" srcId="{06382D54-C5D7-437C-AADE-B76F72AD5499}" destId="{219FF280-6EED-402C-B666-83AAF6B1BF76}" srcOrd="4" destOrd="0" presId="urn:microsoft.com/office/officeart/2005/8/layout/default#1"/>
    <dgm:cxn modelId="{2E2AFECF-7683-487D-B3AD-6916321AFAE5}" type="presParOf" srcId="{06382D54-C5D7-437C-AADE-B76F72AD5499}" destId="{3F257CD7-30E0-4736-A75D-F5231632869A}" srcOrd="5" destOrd="0" presId="urn:microsoft.com/office/officeart/2005/8/layout/default#1"/>
    <dgm:cxn modelId="{6C6A7787-27B2-4296-A1F3-C5B3AD968B16}" type="presParOf" srcId="{06382D54-C5D7-437C-AADE-B76F72AD5499}" destId="{433AA247-E885-494F-9F87-0FE17594B1CC}" srcOrd="6" destOrd="0" presId="urn:microsoft.com/office/officeart/2005/8/layout/default#1"/>
    <dgm:cxn modelId="{4F52EA0B-8F60-4D40-A032-B102B47CCDDE}" type="presParOf" srcId="{06382D54-C5D7-437C-AADE-B76F72AD5499}" destId="{91E39033-778D-4A5A-A5A2-5B71FFC75157}" srcOrd="7" destOrd="0" presId="urn:microsoft.com/office/officeart/2005/8/layout/default#1"/>
    <dgm:cxn modelId="{D72E5AAC-E7D2-4A9F-A05D-0A6C89740BD7}" type="presParOf" srcId="{06382D54-C5D7-437C-AADE-B76F72AD5499}" destId="{49AA7A38-BC65-4FC8-8072-BBDD9350BDD3}" srcOrd="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A4CA262-754B-4E6B-B419-A98DDEA74A8A}">
      <dsp:nvSpPr>
        <dsp:cNvPr id="0" name=""/>
        <dsp:cNvSpPr/>
      </dsp:nvSpPr>
      <dsp:spPr>
        <a:xfrm>
          <a:off x="3899999" y="170124"/>
          <a:ext cx="2179846" cy="2634303"/>
        </a:xfrm>
        <a:prstGeom prst="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300" kern="1200" dirty="0"/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300" kern="1200" dirty="0"/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/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solidFill>
              <a:schemeClr val="accent1"/>
            </a:solidFill>
          </a:endParaRPr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solidFill>
              <a:schemeClr val="accent1"/>
            </a:solidFill>
          </a:endParaRPr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solidFill>
              <a:schemeClr val="accent1"/>
            </a:solidFill>
          </a:endParaRPr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solidFill>
              <a:schemeClr val="accent1"/>
            </a:solidFill>
          </a:endParaRPr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solidFill>
                <a:schemeClr val="accent1"/>
              </a:solidFill>
            </a:rPr>
            <a:t>Т.В.Кудрявцев</a:t>
          </a:r>
        </a:p>
      </dsp:txBody>
      <dsp:txXfrm>
        <a:off x="3899999" y="170124"/>
        <a:ext cx="2179846" cy="2634303"/>
      </dsp:txXfrm>
    </dsp:sp>
    <dsp:sp modelId="{4B00808F-255D-455D-A752-0D5D06A24773}">
      <dsp:nvSpPr>
        <dsp:cNvPr id="0" name=""/>
        <dsp:cNvSpPr/>
      </dsp:nvSpPr>
      <dsp:spPr>
        <a:xfrm>
          <a:off x="496424" y="278149"/>
          <a:ext cx="1945120" cy="2639521"/>
        </a:xfrm>
        <a:prstGeom prst="rect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>
            <a:solidFill>
              <a:schemeClr val="accent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>
            <a:solidFill>
              <a:schemeClr val="accent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>
            <a:solidFill>
              <a:schemeClr val="accent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>
            <a:solidFill>
              <a:schemeClr val="accent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solidFill>
                <a:schemeClr val="accent1"/>
              </a:solidFill>
            </a:rPr>
            <a:t>И.Я. </a:t>
          </a:r>
          <a:r>
            <a:rPr lang="ru-RU" sz="1600" b="1" kern="1200" dirty="0" err="1">
              <a:solidFill>
                <a:schemeClr val="accent1"/>
              </a:solidFill>
            </a:rPr>
            <a:t>Лернер</a:t>
          </a:r>
          <a:endParaRPr lang="ru-RU" sz="1600" b="1" kern="1200" dirty="0">
            <a:solidFill>
              <a:schemeClr val="accent1"/>
            </a:solidFill>
          </a:endParaRPr>
        </a:p>
      </dsp:txBody>
      <dsp:txXfrm>
        <a:off x="496424" y="278149"/>
        <a:ext cx="1945120" cy="2639521"/>
      </dsp:txXfrm>
    </dsp:sp>
    <dsp:sp modelId="{219FF280-6EED-402C-B666-83AAF6B1BF76}">
      <dsp:nvSpPr>
        <dsp:cNvPr id="0" name=""/>
        <dsp:cNvSpPr/>
      </dsp:nvSpPr>
      <dsp:spPr>
        <a:xfrm>
          <a:off x="7657325" y="106325"/>
          <a:ext cx="1801058" cy="2604575"/>
        </a:xfrm>
        <a:prstGeom prst="rect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solidFill>
              <a:schemeClr val="accent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solidFill>
              <a:schemeClr val="accent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solidFill>
              <a:schemeClr val="accent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solidFill>
                <a:schemeClr val="accent1"/>
              </a:solidFill>
            </a:rPr>
            <a:t>А.М.    Матюшкин</a:t>
          </a:r>
        </a:p>
      </dsp:txBody>
      <dsp:txXfrm>
        <a:off x="7657325" y="106325"/>
        <a:ext cx="1801058" cy="2604575"/>
      </dsp:txXfrm>
    </dsp:sp>
    <dsp:sp modelId="{433AA247-E885-494F-9F87-0FE17594B1CC}">
      <dsp:nvSpPr>
        <dsp:cNvPr id="0" name=""/>
        <dsp:cNvSpPr/>
      </dsp:nvSpPr>
      <dsp:spPr>
        <a:xfrm>
          <a:off x="2293952" y="2849888"/>
          <a:ext cx="1524167" cy="2036805"/>
        </a:xfrm>
        <a:prstGeom prst="rect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solidFill>
              <a:schemeClr val="accent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solidFill>
              <a:schemeClr val="accent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solidFill>
              <a:schemeClr val="accent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solidFill>
              <a:schemeClr val="accent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solidFill>
              <a:schemeClr val="accent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solidFill>
              <a:schemeClr val="accent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solidFill>
              <a:schemeClr val="accent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solidFill>
              <a:schemeClr val="accent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err="1">
              <a:solidFill>
                <a:schemeClr val="accent1"/>
              </a:solidFill>
            </a:rPr>
            <a:t>М.И.Махмутов</a:t>
          </a:r>
          <a:r>
            <a:rPr lang="ru-RU" sz="1400" b="1" kern="1200" dirty="0">
              <a:solidFill>
                <a:schemeClr val="accent1"/>
              </a:solidFill>
            </a:rPr>
            <a:t> </a:t>
          </a:r>
        </a:p>
      </dsp:txBody>
      <dsp:txXfrm>
        <a:off x="2293952" y="2849888"/>
        <a:ext cx="1524167" cy="2036805"/>
      </dsp:txXfrm>
    </dsp:sp>
    <dsp:sp modelId="{49AA7A38-BC65-4FC8-8072-BBDD9350BDD3}">
      <dsp:nvSpPr>
        <dsp:cNvPr id="0" name=""/>
        <dsp:cNvSpPr/>
      </dsp:nvSpPr>
      <dsp:spPr>
        <a:xfrm>
          <a:off x="6038526" y="2934716"/>
          <a:ext cx="1782295" cy="1994505"/>
        </a:xfrm>
        <a:prstGeom prst="rect">
          <a:avLst/>
        </a:prstGeom>
        <a:blipFill rotWithShape="0">
          <a:blip xmlns:r="http://schemas.openxmlformats.org/officeDocument/2006/relationships" r:embed="rId5"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solidFill>
              <a:schemeClr val="accent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solidFill>
              <a:schemeClr val="accent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solidFill>
              <a:schemeClr val="accent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solidFill>
              <a:schemeClr val="accent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solidFill>
              <a:schemeClr val="accent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solidFill>
              <a:schemeClr val="accent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solidFill>
              <a:schemeClr val="accent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solidFill>
              <a:schemeClr val="accent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err="1">
              <a:solidFill>
                <a:schemeClr val="accent1"/>
              </a:solidFill>
            </a:rPr>
            <a:t>М.Н.Скаткин</a:t>
          </a:r>
          <a:endParaRPr lang="ru-RU" sz="1400" b="1" kern="1200" dirty="0">
            <a:solidFill>
              <a:schemeClr val="accent1"/>
            </a:solidFill>
          </a:endParaRPr>
        </a:p>
      </dsp:txBody>
      <dsp:txXfrm>
        <a:off x="6038526" y="2934716"/>
        <a:ext cx="1782295" cy="19945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1C253-70BC-412C-A8B7-AA8B35765712}" type="datetimeFigureOut">
              <a:rPr lang="ru-RU"/>
              <a:pPr>
                <a:defRPr/>
              </a:pPr>
              <a:t>05.12.2022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54249-3565-4BAE-884B-1ADAE27D33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95370-50FB-4AD5-9724-2F29D4D5C310}" type="datetimeFigureOut">
              <a:rPr lang="ru-RU"/>
              <a:pPr>
                <a:defRPr/>
              </a:pPr>
              <a:t>05.12.2022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F4A04-BCAF-4417-8E44-F8ABD20945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953AB-0399-4ACD-9ECE-088E3FEF7633}" type="datetimeFigureOut">
              <a:rPr lang="ru-RU"/>
              <a:pPr>
                <a:defRPr/>
              </a:pPr>
              <a:t>05.12.2022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7F15D-C7EF-41CA-92B6-99EEDEE8C8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5" name="Straight Connector 31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Isosceles Triangle 26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30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8"/>
            <p:cNvSpPr/>
            <p:nvPr/>
          </p:nvSpPr>
          <p:spPr>
            <a:xfrm rot="10800000">
              <a:off x="0" y="-528"/>
              <a:ext cx="842963" cy="5666225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8943BA-9B54-4612-8201-3B51B784A0D5}" type="datetimeFigureOut">
              <a:rPr lang="ru-RU"/>
              <a:pPr>
                <a:defRPr/>
              </a:pPr>
              <a:t>05.12.2022</a:t>
            </a:fld>
            <a:endParaRPr lang="ru-RU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E49C1-2690-42C9-B283-E07650A327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1F9FF-FCCB-45F0-A00F-9685AA7F1D3C}" type="datetimeFigureOut">
              <a:rPr lang="ru-RU"/>
              <a:pPr>
                <a:defRPr/>
              </a:pPr>
              <a:t>05.12.2022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C7DBF-D6C6-400A-A6D1-CF5E60B0FC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A4BB0-71BA-4A21-AECF-A6E2CC86AEA0}" type="datetimeFigureOut">
              <a:rPr lang="ru-RU"/>
              <a:pPr>
                <a:defRPr/>
              </a:pPr>
              <a:t>05.12.2022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69914-10A8-421B-B17B-1233D96E6F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CC35D-62BD-4416-A549-8C063E6BE13E}" type="datetimeFigureOut">
              <a:rPr lang="ru-RU"/>
              <a:pPr>
                <a:defRPr/>
              </a:pPr>
              <a:t>05.12.2022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D615E-2C82-42D5-8A61-1551023FA0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C6264-4075-4DA3-BC59-CA65BE13561B}" type="datetimeFigureOut">
              <a:rPr lang="ru-RU"/>
              <a:pPr>
                <a:defRPr/>
              </a:pPr>
              <a:t>05.12.2022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F41AD-0D75-44C0-9388-ABCD08353D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59849-8B17-43BB-83B1-558CD28BE96C}" type="datetimeFigureOut">
              <a:rPr lang="ru-RU"/>
              <a:pPr>
                <a:defRPr/>
              </a:pPr>
              <a:t>05.12.2022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CF820-0ADA-4161-9575-5538A9272F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26163-2B21-432F-BB01-97BD537756FB}" type="datetimeFigureOut">
              <a:rPr lang="ru-RU"/>
              <a:pPr>
                <a:defRPr/>
              </a:pPr>
              <a:t>05.12.2022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46B7E-FE62-43FF-ADFF-264E6D599B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995C8-4D46-4C34-AC23-3F9C086A635A}" type="datetimeFigureOut">
              <a:rPr lang="ru-RU"/>
              <a:pPr>
                <a:defRPr/>
              </a:pPr>
              <a:t>05.12.2022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6A7FF-F1F0-452A-9967-67C446E58E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4368E-84CC-4ED6-BDBB-D5DC619DCE54}" type="datetimeFigureOut">
              <a:rPr lang="ru-RU"/>
              <a:pPr>
                <a:defRPr/>
              </a:pPr>
              <a:t>05.12.2022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9461D-EA69-42B0-B434-E75333CC3F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B5C71-ED0D-4D5E-9539-EFC79A2A7554}" type="datetimeFigureOut">
              <a:rPr lang="ru-RU"/>
              <a:pPr>
                <a:defRPr/>
              </a:pPr>
              <a:t>05.12.2022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7368A-0CFD-4B21-9B59-AE0BD96052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159A8-1597-46D9-A1CC-48960DA3BF99}" type="datetimeFigureOut">
              <a:rPr lang="ru-RU"/>
              <a:pPr>
                <a:defRPr/>
              </a:pPr>
              <a:t>05.12.2022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2619D-3306-49EC-B88B-9389D550C9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12760-8268-40DF-8D77-8BBD72BB9105}" type="datetimeFigureOut">
              <a:rPr lang="ru-RU"/>
              <a:pPr>
                <a:defRPr/>
              </a:pPr>
              <a:t>05.12.2022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DB8A2-DFAF-43A9-BA21-1E1E91CF7D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611E3-3980-489B-8805-EA6CFC480A45}" type="datetimeFigureOut">
              <a:rPr lang="ru-RU"/>
              <a:pPr>
                <a:defRPr/>
              </a:pPr>
              <a:t>05.12.2022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B902D-4490-471B-B7C1-2ADD63B08D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99F00-2313-4DEA-A736-D7499E3BF54B}" type="datetimeFigureOut">
              <a:rPr lang="ru-RU"/>
              <a:pPr>
                <a:defRPr/>
              </a:pPr>
              <a:t>05.12.2022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CC230-5C7E-4445-BCF5-EEB4D66545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D0896-9CD3-4A61-8FBE-E646D2ED3A20}" type="datetimeFigureOut">
              <a:rPr lang="ru-RU"/>
              <a:pPr>
                <a:defRPr/>
              </a:pPr>
              <a:t>05.12.2022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4AA4-FB13-49B6-97B8-7B7DF43BC1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2A2EA-8594-465D-9634-C3BD59DF62B4}" type="datetimeFigureOut">
              <a:rPr lang="ru-RU"/>
              <a:pPr>
                <a:defRPr/>
              </a:pPr>
              <a:t>05.12.2022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29DEA-A86E-4674-88E1-9019C921FB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D868F-72AB-4BF0-8FA4-539AD3DF1268}" type="datetimeFigureOut">
              <a:rPr lang="ru-RU"/>
              <a:pPr>
                <a:defRPr/>
              </a:pPr>
              <a:t>05.12.2022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C25EF-5FFE-4167-8CCD-1977B6A3BF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01AB3-E5F3-4448-B3F6-7D9DAFCDA57F}" type="datetimeFigureOut">
              <a:rPr lang="ru-RU"/>
              <a:pPr>
                <a:defRPr/>
              </a:pPr>
              <a:t>05.12.2022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3E235-EB7A-44EF-852E-5A5B0701F6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9CB4D-1E91-49E3-AA98-D21DD8304B3B}" type="datetimeFigureOut">
              <a:rPr lang="ru-RU"/>
              <a:pPr>
                <a:defRPr/>
              </a:pPr>
              <a:t>05.12.2022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1875C-06C4-4EFA-AF1B-D53F6D1510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B98A0-29A3-477D-90DD-48BC9FC18590}" type="datetimeFigureOut">
              <a:rPr lang="ru-RU"/>
              <a:pPr>
                <a:defRPr/>
              </a:pPr>
              <a:t>05.12.2022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EABE4-E532-42AD-88D8-F396903942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51A5E-FC1C-4946-980A-AB9BB3A8CA40}" type="datetimeFigureOut">
              <a:rPr lang="ru-RU"/>
              <a:pPr>
                <a:defRPr/>
              </a:pPr>
              <a:t>05.12.2022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D9060-0E49-49C5-B577-6E0A6747FD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E97FB-605C-4976-ADD4-A635EB7A6EC4}" type="datetimeFigureOut">
              <a:rPr lang="ru-RU"/>
              <a:pPr>
                <a:defRPr/>
              </a:pPr>
              <a:t>05.12.2022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FEA01-353E-43AB-902B-73FE536362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B904D-BD60-43CC-A244-3F9EF44871AD}" type="datetimeFigureOut">
              <a:rPr lang="ru-RU"/>
              <a:pPr>
                <a:defRPr/>
              </a:pPr>
              <a:t>05.12.2022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93992-386F-4830-9AF9-A9B6B56E94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5A143-EEFA-44E2-9D10-50F1E93ADD15}" type="datetimeFigureOut">
              <a:rPr lang="ru-RU"/>
              <a:pPr>
                <a:defRPr/>
              </a:pPr>
              <a:t>05.12.2022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B95BB-ECD6-4DBC-96E4-A468D4E06E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4455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44550" y="1828800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2B1756B-8618-4924-9E87-E6CC3A15FCF5}" type="datetimeFigureOut">
              <a:rPr lang="ru-RU"/>
              <a:pPr>
                <a:defRPr/>
              </a:pPr>
              <a:t>05.12.2022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695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AB572B9-9AEF-4B82-A373-28AAA08BD0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3" r:id="rId1"/>
    <p:sldLayoutId id="2147483884" r:id="rId2"/>
    <p:sldLayoutId id="2147483885" r:id="rId3"/>
    <p:sldLayoutId id="2147483886" r:id="rId4"/>
    <p:sldLayoutId id="2147483887" r:id="rId5"/>
    <p:sldLayoutId id="2147483888" r:id="rId6"/>
    <p:sldLayoutId id="2147483889" r:id="rId7"/>
    <p:sldLayoutId id="2147483890" r:id="rId8"/>
    <p:sldLayoutId id="2147483891" r:id="rId9"/>
    <p:sldLayoutId id="2147483892" r:id="rId10"/>
    <p:sldLayoutId id="2147483893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539BD7D-242E-461F-AF84-47D6AC4D561A}" type="datetimeFigureOut">
              <a:rPr lang="ru-RU"/>
              <a:pPr>
                <a:defRPr/>
              </a:pPr>
              <a:t>05.12.2022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B6F6D8C-61F3-44AC-8FAA-33A4D34817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8" r:id="rId11"/>
    <p:sldLayoutId id="2147483903" r:id="rId12"/>
    <p:sldLayoutId id="2147483909" r:id="rId13"/>
    <p:sldLayoutId id="2147483904" r:id="rId14"/>
    <p:sldLayoutId id="2147483905" r:id="rId15"/>
    <p:sldLayoutId id="2147483906" r:id="rId16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images.yandex.ru/yandsearch?source=wiz&amp;text=%D0%BA%D0%B0%D1%80%D1%82%D0%B8%D0%BD%D0%BA%D0%B0%20%D1%80%D0%B5%D0%B1%D1%91%D0%BD%D0%BE%D0%BA%20%D0%B8%20%D1%8F%D1%89%D0%B5%D1%80%D0%B8%D1%86%D0%B0&amp;noreask=1&amp;img_url=http://s07.radikal.ru/i180/1106/f7/b4b7907b30ff.jpg&amp;pos=27&amp;rpt=simage&amp;lr=9" TargetMode="Externa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9.jpeg"/><Relationship Id="rId4" Type="http://schemas.openxmlformats.org/officeDocument/2006/relationships/hyperlink" Target="http://images.yandex.ru/yandsearch?source=wiz&amp;text=%D0%BA%D0%B0%D1%80%D1%82%D0%B8%D0%BD%D0%BA%D0%B0%20%D1%80%D0%B5%D0%B1%D1%91%D0%BD%D0%BE%D0%BA%20%D0%B8%20%D1%8F%D1%89%D0%B5%D1%80%D0%B8%D1%86%D0%B0&amp;noreask=1&amp;img_url=http://www.symbolsbook.ru/images/Ya/Yascherica.jpg&amp;pos=4&amp;rpt=simage&amp;lr=9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profi-forex.org/system/news/M1-1_17.jpg" TargetMode="External"/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3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static1.babysfera.ru/8/7/f/0/41450004.m.jpeg" TargetMode="Externa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upload.wikimedia.org/wikipedia/commons/9/91/John_Dewey_in_1902.jpg" TargetMode="Externa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9999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0725" y="568325"/>
            <a:ext cx="8977313" cy="2378075"/>
          </a:xfrm>
        </p:spPr>
        <p:txBody>
          <a:bodyPr rtlCol="0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accent2">
                    <a:lumMod val="5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«ТЕХНОЛОГИЯ ПРОБЛЕМНОГО </a:t>
            </a:r>
            <a:br>
              <a:rPr lang="ru-RU" sz="4000" b="1" dirty="0">
                <a:solidFill>
                  <a:schemeClr val="accent2">
                    <a:lumMod val="5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>
                <a:solidFill>
                  <a:schemeClr val="accent2">
                    <a:lumMod val="5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>
                <a:solidFill>
                  <a:schemeClr val="accent2">
                    <a:lumMod val="5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>
                <a:solidFill>
                  <a:schemeClr val="accent2">
                    <a:lumMod val="5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ОБУЧЕНИЯ В ДЕТСКОМ САДУ»</a:t>
            </a: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Воспитатель: Абрамцова Е.В.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ЭТАПЫ ПРОБЛЕМНОГО ОБУЧЕНИЯ</a:t>
            </a:r>
            <a:br>
              <a:rPr lang="ru-RU" b="1" dirty="0">
                <a:solidFill>
                  <a:schemeClr val="accent2">
                    <a:lumMod val="5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862" y="1524000"/>
            <a:ext cx="10488901" cy="4518025"/>
          </a:xfrm>
        </p:spPr>
        <p:txBody>
          <a:bodyPr/>
          <a:lstStyle/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1) осознание общей проблемной ситуации;</a:t>
            </a:r>
          </a:p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2) анализ проблемной ситуации, формулировка конкретной проблемы;</a:t>
            </a:r>
          </a:p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3) решение проблемы (выдвижение, обоснование гипотез, последовательная их проверка);</a:t>
            </a:r>
          </a:p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4) проверка правильности решения проблемы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ФОРМЫ ОРГАНИЗАЦИИ ПРОБЛЕМНОГО ОБУЧЕНИЯ: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4400" b="1" i="1" dirty="0">
                <a:latin typeface="Times New Roman" pitchFamily="18" charset="0"/>
                <a:cs typeface="Times New Roman" pitchFamily="18" charset="0"/>
              </a:rPr>
              <a:t>Проблемный вопрос;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4400" b="1" i="1" dirty="0">
                <a:latin typeface="Times New Roman" pitchFamily="18" charset="0"/>
                <a:cs typeface="Times New Roman" pitchFamily="18" charset="0"/>
              </a:rPr>
              <a:t>Проблемная задача;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b="1" i="1" dirty="0">
                <a:latin typeface="Times New Roman" pitchFamily="18" charset="0"/>
                <a:cs typeface="Times New Roman" pitchFamily="18" charset="0"/>
              </a:rPr>
              <a:t>Проблемная ситуация;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6598" y="545805"/>
            <a:ext cx="8596312" cy="1320800"/>
          </a:xfrm>
        </p:spPr>
        <p:txBody>
          <a:bodyPr/>
          <a:lstStyle/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ПРОБЛЕМНЫЙ ВОПРОС  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35333" y="1385456"/>
            <a:ext cx="8596312" cy="5472544"/>
          </a:xfrm>
        </p:spPr>
        <p:txBody>
          <a:bodyPr/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это не просто воспроизведение знания, которое уже знакомо детям, а поиск ответа на основе рассуждения;</a:t>
            </a:r>
            <a:endParaRPr lang="ru-RU" sz="3600" dirty="0"/>
          </a:p>
          <a:p>
            <a:pPr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 Проблемные вопросы :«почему?», «зачем»?</a:t>
            </a:r>
            <a:endParaRPr lang="ru-RU" sz="3600" b="1" i="1" dirty="0">
              <a:solidFill>
                <a:schemeClr val="accent4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36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Пример: </a:t>
            </a:r>
          </a:p>
          <a:p>
            <a:pPr>
              <a:buNone/>
            </a:pPr>
            <a:r>
              <a:rPr lang="ru-RU" sz="36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«Как вы думаете, почему в природе можно встретить ящериц и зелёного цвета и желтовато-коричневого?</a:t>
            </a:r>
            <a:r>
              <a:rPr lang="ru-RU" sz="3200" dirty="0">
                <a:solidFill>
                  <a:schemeClr val="accent4">
                    <a:lumMod val="50000"/>
                  </a:schemeClr>
                </a:solidFill>
              </a:rPr>
              <a:t>»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4" descr="http://im5-tub-ru.yandex.net/i?id=151444197-01-72">
            <a:hlinkClick r:id="rId2"/>
          </p:cNvPr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620250" y="3707108"/>
            <a:ext cx="257175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Содержимое 5" descr="http://im6-tub-ru.yandex.net/i?id=153717046-60-72">
            <a:hlinkClick r:id="rId4"/>
          </p:cNvPr>
          <p:cNvPicPr>
            <a:picLocks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>
            <a:off x="9490887" y="325955"/>
            <a:ext cx="2357438" cy="2357437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863" y="637954"/>
            <a:ext cx="8596312" cy="1292446"/>
          </a:xfrm>
        </p:spPr>
        <p:txBody>
          <a:bodyPr/>
          <a:lstStyle/>
          <a:p>
            <a:r>
              <a:rPr lang="ru-RU" sz="4400" b="1" dirty="0">
                <a:solidFill>
                  <a:schemeClr val="accent2">
                    <a:lumMod val="5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ПРОБЛЕМНАЯ  ЗАДАЧА   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3094" y="2267308"/>
            <a:ext cx="4470413" cy="576262"/>
          </a:xfrm>
        </p:spPr>
        <p:txBody>
          <a:bodyPr/>
          <a:lstStyle/>
          <a:p>
            <a:r>
              <a:rPr lang="ru-RU" dirty="0"/>
              <a:t>                          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75745" y="3848986"/>
            <a:ext cx="8440546" cy="2192376"/>
          </a:xfrm>
        </p:spPr>
        <p:txBody>
          <a:bodyPr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Пример: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Буратино уронил ключ в воду, его надо достать. Но прыгнув в воду, Буратино всплывает.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Как ему помочь?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Равно 10"/>
          <p:cNvSpPr/>
          <p:nvPr/>
        </p:nvSpPr>
        <p:spPr>
          <a:xfrm>
            <a:off x="8527311" y="701749"/>
            <a:ext cx="616688" cy="765544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Блок-схема: альтернативный процесс 11"/>
          <p:cNvSpPr/>
          <p:nvPr/>
        </p:nvSpPr>
        <p:spPr>
          <a:xfrm>
            <a:off x="871870" y="1722474"/>
            <a:ext cx="3891516" cy="142476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УСЛОВИЕ</a:t>
            </a:r>
          </a:p>
        </p:txBody>
      </p:sp>
      <p:sp>
        <p:nvSpPr>
          <p:cNvPr id="13" name="Плюс 12"/>
          <p:cNvSpPr/>
          <p:nvPr/>
        </p:nvSpPr>
        <p:spPr>
          <a:xfrm>
            <a:off x="4959282" y="2119424"/>
            <a:ext cx="914400" cy="9144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Блок-схема: альтернативный процесс 13"/>
          <p:cNvSpPr/>
          <p:nvPr/>
        </p:nvSpPr>
        <p:spPr>
          <a:xfrm>
            <a:off x="5869172" y="1722475"/>
            <a:ext cx="3721395" cy="159488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ВОПРОС</a:t>
            </a:r>
          </a:p>
        </p:txBody>
      </p:sp>
      <p:pic>
        <p:nvPicPr>
          <p:cNvPr id="16" name="Содержимое 4" descr="http://www.profi-forex.org/system/news/M1-1_17.jpg">
            <a:hlinkClick r:id="rId2" tgtFrame="_blank"/>
          </p:cNvPr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809018" y="3435926"/>
            <a:ext cx="2382981" cy="342207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863" y="956930"/>
            <a:ext cx="8596312" cy="973470"/>
          </a:xfrm>
        </p:spPr>
        <p:txBody>
          <a:bodyPr/>
          <a:lstStyle/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ПРОБЛЕМНАЯ СИТУАЦИЯ   -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863" y="1850065"/>
            <a:ext cx="8596312" cy="4191960"/>
          </a:xfrm>
        </p:spPr>
        <p:txBody>
          <a:bodyPr/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это интеллектуальное затруднение человека, возникающее в случае, когда он не может достичь цели известным ему способом, что побуждает его новый способ объяснения или действия.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chemeClr val="accent2">
                    <a:lumMod val="5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ПРОБЛЕМНАЯ СИТУАЦИЯ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 </a:t>
            </a:r>
            <a:br>
              <a:rPr lang="ru-RU" sz="4000" dirty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Металлические предметы  в воде тонут, но корабль, построенный из металла, плавает. Возникает противоречие, неопределённость, почему?</a:t>
            </a:r>
            <a:endParaRPr lang="ru-RU" sz="4000" dirty="0"/>
          </a:p>
        </p:txBody>
      </p:sp>
      <p:pic>
        <p:nvPicPr>
          <p:cNvPr id="4" name="Picture 2" descr="C:\Users\1\Desktop\проблемное обучение\Pochemu-korabli-ne-tonut-200x20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52000" y="0"/>
            <a:ext cx="2540000" cy="2540000"/>
          </a:xfrm>
          <a:prstGeom prst="rect">
            <a:avLst/>
          </a:prstGeom>
          <a:noFill/>
        </p:spPr>
      </p:pic>
      <p:pic>
        <p:nvPicPr>
          <p:cNvPr id="2050" name="Picture 2" descr="C:\Users\1\Desktop\проблемное обучение\Pochemu-korabli-ne-tonut11-200x2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01125" y="4030921"/>
            <a:ext cx="2550633" cy="2550633"/>
          </a:xfrm>
          <a:prstGeom prst="rect">
            <a:avLst/>
          </a:prstGeom>
          <a:noFill/>
        </p:spPr>
      </p:pic>
      <p:pic>
        <p:nvPicPr>
          <p:cNvPr id="2051" name="Picture 3" descr="C:\Users\1\Desktop\проблемное обучение\Pochemu-korabli-ne-tonut15-200x20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35822" y="3996801"/>
            <a:ext cx="2574262" cy="25634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1\Desktop\проблемное обучение\nb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1629" y="0"/>
            <a:ext cx="1101533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863" y="2679406"/>
            <a:ext cx="8596312" cy="3362620"/>
          </a:xfrm>
        </p:spPr>
        <p:txBody>
          <a:bodyPr/>
          <a:lstStyle/>
          <a:p>
            <a:pPr marL="0" indent="449263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ru-RU" sz="3200" dirty="0">
                <a:solidFill>
                  <a:srgbClr val="4E854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Он взрослых изводил вопросом   «почему?»</a:t>
            </a:r>
          </a:p>
          <a:p>
            <a:pPr marL="0" indent="449263" eaLnBrk="0" hangingPunct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ru-RU" sz="3200" dirty="0">
                <a:solidFill>
                  <a:srgbClr val="4E854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Его прозвали «маленький философ».</a:t>
            </a:r>
            <a:endParaRPr lang="ru-RU" sz="3200" dirty="0">
              <a:solidFill>
                <a:srgbClr val="4E854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49263" eaLnBrk="0" hangingPunct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ru-RU" sz="3200" dirty="0">
                <a:solidFill>
                  <a:srgbClr val="4E854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 только вырос он, как начали ему</a:t>
            </a:r>
            <a:endParaRPr lang="ru-RU" sz="3200" dirty="0">
              <a:solidFill>
                <a:srgbClr val="4E854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49263" eaLnBrk="0" hangingPunct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ru-RU" sz="3200" dirty="0">
                <a:solidFill>
                  <a:srgbClr val="4E854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Преподносить ответы без вопросов.</a:t>
            </a:r>
            <a:endParaRPr lang="ru-RU" sz="3200" dirty="0">
              <a:solidFill>
                <a:srgbClr val="4E854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49263" eaLnBrk="0" hangingPunct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ru-RU" sz="3200" dirty="0">
                <a:solidFill>
                  <a:srgbClr val="4E854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с этих пор он больше никому</a:t>
            </a:r>
            <a:endParaRPr lang="ru-RU" sz="3200" dirty="0">
              <a:solidFill>
                <a:srgbClr val="4E854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49263" eaLnBrk="0" hangingPunct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ru-RU" sz="3200" dirty="0">
                <a:solidFill>
                  <a:srgbClr val="4E854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задает вопросов «почему?»</a:t>
            </a:r>
          </a:p>
          <a:p>
            <a:pPr marL="0" indent="449263" eaLnBrk="0" hangingPunct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ru-RU" sz="3200" dirty="0">
                <a:solidFill>
                  <a:srgbClr val="4E8542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(С.Я.Маршак)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static1.babysfera.ru/8/7/f/0/41450004.m.jpeg">
            <a:hlinkClick r:id="rId2" tgtFrame="_blank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71879" y="358672"/>
            <a:ext cx="2766842" cy="232254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2050" name="Picture 2" descr="C:\Users\1\Desktop\проблемное обучение\57c55f5763f98-sposobnosti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5444" y="304800"/>
            <a:ext cx="3694364" cy="25518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1" name="Picture 3" descr="L:\пдд\i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818880" y="4176168"/>
            <a:ext cx="3373120" cy="2247795"/>
          </a:xfrm>
          <a:prstGeom prst="rect">
            <a:avLst/>
          </a:prstGeom>
          <a:noFill/>
        </p:spPr>
      </p:pic>
      <p:pic>
        <p:nvPicPr>
          <p:cNvPr id="2052" name="Picture 4" descr="L:\пдд\shutterstock_120611212-kopiya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47151" y="0"/>
            <a:ext cx="3779089" cy="27228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6300" y="1758950"/>
            <a:ext cx="7648575" cy="3228975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6000" b="1" dirty="0">
                <a:solidFill>
                  <a:schemeClr val="accent2">
                    <a:lumMod val="5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</a:t>
            </a:r>
            <a:br>
              <a:rPr lang="ru-RU" sz="6000" b="1" dirty="0">
                <a:solidFill>
                  <a:schemeClr val="accent2">
                    <a:lumMod val="5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6000" b="1" dirty="0">
                <a:solidFill>
                  <a:schemeClr val="accent2">
                    <a:lumMod val="5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</a:t>
            </a:r>
            <a:br>
              <a:rPr lang="ru-RU" sz="6000" b="1" dirty="0">
                <a:solidFill>
                  <a:schemeClr val="accent2">
                    <a:lumMod val="5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6000" b="1" dirty="0">
                <a:solidFill>
                  <a:schemeClr val="accent2">
                    <a:lumMod val="5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ВНИМАНИЕ!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260096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2113" y="3976577"/>
            <a:ext cx="10228520" cy="2881424"/>
          </a:xfrm>
        </p:spPr>
        <p:txBody>
          <a:bodyPr/>
          <a:lstStyle/>
          <a:p>
            <a:pPr>
              <a:buNone/>
            </a:pPr>
            <a:endParaRPr lang="ru-RU" i="1" dirty="0"/>
          </a:p>
          <a:p>
            <a:pPr>
              <a:buNone/>
            </a:pP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200" b="1" dirty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Знания только тогда знания, когда они приобретаются усилиями своей мысли, а не одной лишь памятью.»</a:t>
            </a:r>
            <a:r>
              <a:rPr lang="ru-RU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</a:t>
            </a:r>
            <a:r>
              <a:rPr lang="ru-RU" sz="3200" b="1" dirty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Л.Н. Толстой </a:t>
            </a:r>
            <a:endParaRPr lang="ru-RU" sz="3200" b="1" i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Users\1\Desktop\проблемное обучение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6640" y="357664"/>
            <a:ext cx="5237834" cy="33956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9999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31788" y="220663"/>
            <a:ext cx="11528425" cy="1283017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ТЕХНОЛОГИЯ  ПРОБЛЕМНОГО  ОБУЧЕНИЯ -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543560" y="1788160"/>
            <a:ext cx="11114088" cy="4572000"/>
          </a:xfrm>
        </p:spPr>
        <p:txBody>
          <a:bodyPr rtlCol="0">
            <a:normAutofit/>
          </a:bodyPr>
          <a:lstStyle/>
          <a:p>
            <a:pPr marL="457200" indent="-457200" fontAlgn="auto">
              <a:spcAft>
                <a:spcPts val="0"/>
              </a:spcAft>
              <a:defRPr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    это организация продуктивной учебно-познавательной деятельности воспитанников по усвоению знаний и способов умственной деятельности путем восприятия учебного материала в условиях проблемной ситуации, самостоятельного анализа проблемных ситуаций, формулировки проблем и их решение посредством выдвижения гипотез, предположений, их обоснования, доказательства и проверки правильности решения.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2274" y="509890"/>
            <a:ext cx="8596668" cy="957403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ПРОБЛЕМНОЕ  ОБУЧЕНИЕ </a:t>
            </a:r>
            <a:r>
              <a:rPr lang="ru-RU" sz="4000" b="1" dirty="0">
                <a:solidFill>
                  <a:schemeClr val="accent2">
                    <a:lumMod val="5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1679944"/>
            <a:ext cx="8596668" cy="4802136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– это система методов и средств обучения, основой которого выступает моделирование реального творческого процесса за счет создания проблемной ситуации и управления поиском решения проблемы; это тип развивающего обучения, в котором сочетаются систематическая самостоятельная поисковая деятельность воспитанников с усвоением ими готовых выводов науки.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699128" y="673395"/>
            <a:ext cx="8596312" cy="1320800"/>
          </a:xfrm>
        </p:spPr>
        <p:txBody>
          <a:bodyPr/>
          <a:lstStyle/>
          <a:p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Джон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Дьюи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американск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ий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психолог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философ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педагог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(1859-1952).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Содержимое 4" descr="File:John Dewey in 1902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8559440" y="1463040"/>
            <a:ext cx="3388720" cy="5001555"/>
          </a:xfrm>
        </p:spPr>
      </p:pic>
      <p:sp>
        <p:nvSpPr>
          <p:cNvPr id="7" name="Прямоугольник 6"/>
          <p:cNvSpPr/>
          <p:nvPr/>
        </p:nvSpPr>
        <p:spPr>
          <a:xfrm>
            <a:off x="935665" y="2360428"/>
            <a:ext cx="759164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Один из четырёх педагогов, определивших по решению ЮНЕСКО 1988 года, способ педагогического мышления 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xx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века.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ru-RU" sz="24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32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«Человек, по-настоящему мыслящий, черпает из своих ошибок не меньше познания, чем из своих успехов.» (</a:t>
            </a:r>
            <a:r>
              <a:rPr lang="ru-RU" sz="3200" b="1" i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Д.Дьюи</a:t>
            </a:r>
            <a:r>
              <a:rPr lang="ru-RU" sz="32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51" y="274639"/>
            <a:ext cx="9525000" cy="1082675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Советские педагоги, основоположники                 проблемного обучения в нашей стране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857214" y="1500174"/>
          <a:ext cx="9861549" cy="4929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b="1" dirty="0">
                <a:solidFill>
                  <a:schemeClr val="accent2">
                    <a:lumMod val="5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Задачи проблемного обучения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863" y="1446028"/>
            <a:ext cx="8596312" cy="5411972"/>
          </a:xfrm>
        </p:spPr>
        <p:txBody>
          <a:bodyPr/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  развитие творческого, диалектического мышления и способностей воспитанников, их творческих умений;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 усвоение ими знаний, умений и навыков, добытых в ходе активного поиска и самостоятельного решения проблем; 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 воспитание активной творческой личности ребёнка, умеющего видеть, ставить и разрешать нестандартные проблемы.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863" y="0"/>
            <a:ext cx="8596312" cy="2339163"/>
          </a:xfrm>
        </p:spPr>
        <p:txBody>
          <a:bodyPr>
            <a:normAutofit fontScale="90000"/>
          </a:bodyPr>
          <a:lstStyle/>
          <a:p>
            <a:r>
              <a:rPr lang="ru-RU" sz="3100" b="1" dirty="0">
                <a:solidFill>
                  <a:schemeClr val="accent2">
                    <a:lumMod val="5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ПСИХОЛОГИЧЕСКИЕ УСЛОВИЯ ДЛЯ УСПЕШНОГО ПРИМЕНЕНИЯ ПРОБЛЕМНОГО ОБУЧЕНИЯ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862" y="1531088"/>
            <a:ext cx="11514137" cy="4510938"/>
          </a:xfrm>
        </p:spPr>
        <p:txBody>
          <a:bodyPr/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1. Проблемные ситуации должны отвечать целям формирования системы знаний.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2. Быть доступными для дошкольников.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3. Должны вызывать собственную познавательную деятельность и активность.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4. Задания должны быть таковыми, чтобы дошкольник не мог выполнить их, опираясь на уже имеющиеся знания, но достаточными для самостоятельного анализа проблемы и нахождения неизвестного.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ПРОБЛЕМНОЕ ОБУЧЕНИЕ</a:t>
            </a:r>
            <a:endParaRPr lang="ru-RU" dirty="0"/>
          </a:p>
        </p:txBody>
      </p: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675745" y="1274618"/>
            <a:ext cx="4185623" cy="692727"/>
          </a:xfrm>
        </p:spPr>
        <p:txBody>
          <a:bodyPr/>
          <a:lstStyle/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ДОСТОИНСТВА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675745" y="2078182"/>
            <a:ext cx="6057564" cy="4779817"/>
          </a:xfrm>
        </p:spPr>
        <p:txBody>
          <a:bodyPr>
            <a:normAutofit fontScale="85000" lnSpcReduction="20000"/>
          </a:bodyPr>
          <a:lstStyle/>
          <a:p>
            <a:r>
              <a:rPr lang="ru-RU" sz="4200" dirty="0">
                <a:latin typeface="Times New Roman" pitchFamily="18" charset="0"/>
                <a:cs typeface="Times New Roman" pitchFamily="18" charset="0"/>
              </a:rPr>
              <a:t>1. Высокая  самостоятельность дошкольников;</a:t>
            </a:r>
          </a:p>
          <a:p>
            <a:r>
              <a:rPr lang="ru-RU" sz="4200" dirty="0">
                <a:latin typeface="Times New Roman" pitchFamily="18" charset="0"/>
                <a:cs typeface="Times New Roman" pitchFamily="18" charset="0"/>
              </a:rPr>
              <a:t>2. Формирование познавательного интереса или личностной мотивации дошкольников;</a:t>
            </a:r>
          </a:p>
          <a:p>
            <a:r>
              <a:rPr lang="ru-RU" sz="4200" dirty="0">
                <a:latin typeface="Times New Roman" pitchFamily="18" charset="0"/>
                <a:cs typeface="Times New Roman" pitchFamily="18" charset="0"/>
              </a:rPr>
              <a:t>3. Развитие мыслительных способностей детей.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>
          <a:xfrm>
            <a:off x="6390710" y="1468583"/>
            <a:ext cx="4185618" cy="637308"/>
          </a:xfrm>
        </p:spPr>
        <p:txBody>
          <a:bodyPr/>
          <a:lstStyle/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НЕДОСТАТКИ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4"/>
          </p:nvPr>
        </p:nvSpPr>
        <p:spPr>
          <a:xfrm>
            <a:off x="7121236" y="2466109"/>
            <a:ext cx="5070763" cy="3575253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1. Требует больших затрат времени для усвоения одного и того же объема знаний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TM02900688[[fn=Аспект]]</Template>
  <TotalTime>2059</TotalTime>
  <Words>535</Words>
  <Application>Microsoft Office PowerPoint</Application>
  <PresentationFormat>Произвольный</PresentationFormat>
  <Paragraphs>108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18</vt:i4>
      </vt:variant>
    </vt:vector>
  </HeadingPairs>
  <TitlesOfParts>
    <vt:vector size="20" baseType="lpstr">
      <vt:lpstr>HDOfficeLightV0</vt:lpstr>
      <vt:lpstr>Грань</vt:lpstr>
      <vt:lpstr>«ТЕХНОЛОГИЯ ПРОБЛЕМНОГО    ОБУЧЕНИЯ В ДЕТСКОМ САДУ»</vt:lpstr>
      <vt:lpstr>Слайд 2</vt:lpstr>
      <vt:lpstr>ТЕХНОЛОГИЯ  ПРОБЛЕМНОГО  ОБУЧЕНИЯ -</vt:lpstr>
      <vt:lpstr>ПРОБЛЕМНОЕ  ОБУЧЕНИЕ -</vt:lpstr>
      <vt:lpstr>Джон Дьюи - американский психолог, философ и педагог (1859-1952). </vt:lpstr>
      <vt:lpstr>Советские педагоги, основоположники                 проблемного обучения в нашей стране</vt:lpstr>
      <vt:lpstr>Задачи проблемного обучения : </vt:lpstr>
      <vt:lpstr>ОСНОВНЫЕ ПСИХОЛОГИЧЕСКИЕ УСЛОВИЯ ДЛЯ УСПЕШНОГО ПРИМЕНЕНИЯ ПРОБЛЕМНОГО ОБУЧЕНИЯ : </vt:lpstr>
      <vt:lpstr>                ПРОБЛЕМНОЕ ОБУЧЕНИЕ</vt:lpstr>
      <vt:lpstr>ЭТАПЫ ПРОБЛЕМНОГО ОБУЧЕНИЯ </vt:lpstr>
      <vt:lpstr>ФОРМЫ ОРГАНИЗАЦИИ ПРОБЛЕМНОГО ОБУЧЕНИЯ:</vt:lpstr>
      <vt:lpstr>ПРОБЛЕМНЫЙ ВОПРОС  -</vt:lpstr>
      <vt:lpstr>      ПРОБЛЕМНАЯ  ЗАДАЧА   </vt:lpstr>
      <vt:lpstr> ПРОБЛЕМНАЯ СИТУАЦИЯ   - </vt:lpstr>
      <vt:lpstr>ПРОБЛЕМНАЯ СИТУАЦИЯ :     Металлические предметы  в воде тонут, но корабль, построенный из металла, плавает. Возникает противоречие, неопределённость, почему?</vt:lpstr>
      <vt:lpstr>Слайд 16</vt:lpstr>
      <vt:lpstr>Слайд 17</vt:lpstr>
      <vt:lpstr>СПАСИБО  ЗА  ВНИМАНИЕ!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</dc:creator>
  <cp:lastModifiedBy>Полина</cp:lastModifiedBy>
  <cp:revision>112</cp:revision>
  <dcterms:created xsi:type="dcterms:W3CDTF">2016-03-07T12:19:31Z</dcterms:created>
  <dcterms:modified xsi:type="dcterms:W3CDTF">2022-12-05T10:06:02Z</dcterms:modified>
</cp:coreProperties>
</file>