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3" r:id="rId4"/>
    <p:sldId id="266" r:id="rId5"/>
    <p:sldId id="267" r:id="rId6"/>
    <p:sldId id="268" r:id="rId7"/>
    <p:sldId id="259" r:id="rId8"/>
    <p:sldId id="261" r:id="rId9"/>
    <p:sldId id="262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883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6762B-F0D4-4CC3-A87C-0A4CB8211FD8}" type="datetimeFigureOut">
              <a:rPr lang="ru-RU" smtClean="0"/>
              <a:pPr/>
              <a:t>07.12.2022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BC9AA-7477-438E-AEDC-4FA9559B72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6062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6762B-F0D4-4CC3-A87C-0A4CB8211FD8}" type="datetimeFigureOut">
              <a:rPr lang="ru-RU" smtClean="0"/>
              <a:pPr/>
              <a:t>07.12.2022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BC9AA-7477-438E-AEDC-4FA9559B72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4613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6762B-F0D4-4CC3-A87C-0A4CB8211FD8}" type="datetimeFigureOut">
              <a:rPr lang="ru-RU" smtClean="0"/>
              <a:pPr/>
              <a:t>07.12.2022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BC9AA-7477-438E-AEDC-4FA9559B72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77678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6762B-F0D4-4CC3-A87C-0A4CB8211FD8}" type="datetimeFigureOut">
              <a:rPr lang="ru-RU" smtClean="0"/>
              <a:pPr/>
              <a:t>07.12.2022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BC9AA-7477-438E-AEDC-4FA9559B72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506396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6762B-F0D4-4CC3-A87C-0A4CB8211FD8}" type="datetimeFigureOut">
              <a:rPr lang="ru-RU" smtClean="0"/>
              <a:pPr/>
              <a:t>07.12.2022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BC9AA-7477-438E-AEDC-4FA9559B72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04899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6762B-F0D4-4CC3-A87C-0A4CB8211FD8}" type="datetimeFigureOut">
              <a:rPr lang="ru-RU" smtClean="0"/>
              <a:pPr/>
              <a:t>07.12.2022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BC9AA-7477-438E-AEDC-4FA9559B72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996359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6762B-F0D4-4CC3-A87C-0A4CB8211FD8}" type="datetimeFigureOut">
              <a:rPr lang="ru-RU" smtClean="0"/>
              <a:pPr/>
              <a:t>07.12.2022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BC9AA-7477-438E-AEDC-4FA9559B72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38746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6762B-F0D4-4CC3-A87C-0A4CB8211FD8}" type="datetimeFigureOut">
              <a:rPr lang="ru-RU" smtClean="0"/>
              <a:pPr/>
              <a:t>07.12.2022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BC9AA-7477-438E-AEDC-4FA9559B72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3543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6762B-F0D4-4CC3-A87C-0A4CB8211FD8}" type="datetimeFigureOut">
              <a:rPr lang="ru-RU" smtClean="0"/>
              <a:pPr/>
              <a:t>07.12.2022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BC9AA-7477-438E-AEDC-4FA9559B72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3340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6762B-F0D4-4CC3-A87C-0A4CB8211FD8}" type="datetimeFigureOut">
              <a:rPr lang="ru-RU" smtClean="0"/>
              <a:pPr/>
              <a:t>07.12.2022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BC9AA-7477-438E-AEDC-4FA9559B72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8581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6762B-F0D4-4CC3-A87C-0A4CB8211FD8}" type="datetimeFigureOut">
              <a:rPr lang="ru-RU" smtClean="0"/>
              <a:pPr/>
              <a:t>07.12.2022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BC9AA-7477-438E-AEDC-4FA9559B72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8333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6762B-F0D4-4CC3-A87C-0A4CB8211FD8}" type="datetimeFigureOut">
              <a:rPr lang="ru-RU" smtClean="0"/>
              <a:pPr/>
              <a:t>07.12.2022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BC9AA-7477-438E-AEDC-4FA9559B72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2407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6762B-F0D4-4CC3-A87C-0A4CB8211FD8}" type="datetimeFigureOut">
              <a:rPr lang="ru-RU" smtClean="0"/>
              <a:pPr/>
              <a:t>07.12.2022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BC9AA-7477-438E-AEDC-4FA9559B72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7771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6762B-F0D4-4CC3-A87C-0A4CB8211FD8}" type="datetimeFigureOut">
              <a:rPr lang="ru-RU" smtClean="0"/>
              <a:pPr/>
              <a:t>07.12.2022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BC9AA-7477-438E-AEDC-4FA9559B72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6554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6762B-F0D4-4CC3-A87C-0A4CB8211FD8}" type="datetimeFigureOut">
              <a:rPr lang="ru-RU" smtClean="0"/>
              <a:pPr/>
              <a:t>07.12.2022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BC9AA-7477-438E-AEDC-4FA9559B72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5260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6762B-F0D4-4CC3-A87C-0A4CB8211FD8}" type="datetimeFigureOut">
              <a:rPr lang="ru-RU" smtClean="0"/>
              <a:pPr/>
              <a:t>07.12.2022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BC9AA-7477-438E-AEDC-4FA9559B72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5246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6762B-F0D4-4CC3-A87C-0A4CB8211FD8}" type="datetimeFigureOut">
              <a:rPr lang="ru-RU" smtClean="0"/>
              <a:pPr/>
              <a:t>07.12.2022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BC9AA-7477-438E-AEDC-4FA9559B72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3410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2E76762B-F0D4-4CC3-A87C-0A4CB8211FD8}" type="datetimeFigureOut">
              <a:rPr lang="ru-RU" smtClean="0"/>
              <a:pPr/>
              <a:t>07.12.2022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93BC9AA-7477-438E-AEDC-4FA9559B72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82112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157985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Консультация </a:t>
            </a:r>
            <a:r>
              <a:rPr lang="ru-RU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для родителей (подготовительная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группа)  на тему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«Права ребенка»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11029252" cy="2858685"/>
          </a:xfrm>
        </p:spPr>
        <p:txBody>
          <a:bodyPr>
            <a:normAutofit/>
          </a:bodyPr>
          <a:lstStyle/>
          <a:p>
            <a:pPr algn="r"/>
            <a:endParaRPr lang="ru-RU" b="1" dirty="0">
              <a:solidFill>
                <a:srgbClr val="FF0000"/>
              </a:solidFill>
            </a:endParaRPr>
          </a:p>
          <a:p>
            <a:pPr algn="r"/>
            <a:endParaRPr lang="ru-RU" b="1" dirty="0">
              <a:solidFill>
                <a:srgbClr val="FF0000"/>
              </a:solidFill>
            </a:endParaRPr>
          </a:p>
          <a:p>
            <a:pPr algn="r"/>
            <a:endParaRPr lang="ru-RU" b="1" dirty="0">
              <a:solidFill>
                <a:srgbClr val="FF0000"/>
              </a:solidFill>
            </a:endParaRPr>
          </a:p>
          <a:p>
            <a:pPr algn="r"/>
            <a:r>
              <a:rPr lang="ru-RU" b="1" dirty="0">
                <a:solidFill>
                  <a:schemeClr val="tx1"/>
                </a:solidFill>
              </a:rPr>
              <a:t>Подготовила:</a:t>
            </a:r>
          </a:p>
          <a:p>
            <a:pPr algn="r"/>
            <a:r>
              <a:rPr lang="ru-RU" b="1" dirty="0">
                <a:solidFill>
                  <a:schemeClr val="tx1"/>
                </a:solidFill>
              </a:rPr>
              <a:t>Абрамцова Е.В.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04" y="2532888"/>
            <a:ext cx="7863840" cy="4169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509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9699" y="159512"/>
            <a:ext cx="8534401" cy="44399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Права ребёнка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684212" y="731520"/>
            <a:ext cx="10965243" cy="557784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ru-RU" dirty="0">
                <a:solidFill>
                  <a:srgbClr val="002060"/>
                </a:solidFill>
              </a:rPr>
              <a:t>Права ребёнка – это те права и свободы, которыми должен обладать каждый ребёнок вне зависимости от каких - либо различий: расы, пола, языка, религии, места рождения, национального и социального происхождения, имущественного, сословного или иного происхождения.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rgbClr val="002060"/>
                </a:solidFill>
              </a:rPr>
              <a:t>Основные  документы, регламентирующими права ребенка:</a:t>
            </a:r>
          </a:p>
          <a:p>
            <a:r>
              <a:rPr lang="ru-RU" dirty="0">
                <a:solidFill>
                  <a:srgbClr val="002060"/>
                </a:solidFill>
              </a:rPr>
              <a:t>Конвенция по правам ребёнка.</a:t>
            </a:r>
          </a:p>
          <a:p>
            <a:r>
              <a:rPr lang="ru-RU" dirty="0">
                <a:solidFill>
                  <a:srgbClr val="002060"/>
                </a:solidFill>
              </a:rPr>
              <a:t>Для настоящей Конвенции ребёнком является каждое человеческое существо до достижения 18-летнего возраста, если по закону, применимому к данному ребенку, он не достигает совершеннолетия ранее.</a:t>
            </a:r>
          </a:p>
          <a:p>
            <a:r>
              <a:rPr lang="ru-RU" dirty="0">
                <a:solidFill>
                  <a:srgbClr val="002060"/>
                </a:solidFill>
              </a:rPr>
              <a:t>Конвенция о правах ребенка утверждает ряд социально-правовых принципов, основными из которых являются:</a:t>
            </a:r>
          </a:p>
          <a:p>
            <a:r>
              <a:rPr lang="ru-RU" dirty="0">
                <a:solidFill>
                  <a:srgbClr val="002060"/>
                </a:solidFill>
              </a:rPr>
              <a:t>— признание ребенка самостоятельной, полноценной и полноправной личностью, обладающей всеми правами и свободами;</a:t>
            </a:r>
          </a:p>
          <a:p>
            <a:r>
              <a:rPr lang="ru-RU" dirty="0">
                <a:solidFill>
                  <a:srgbClr val="002060"/>
                </a:solidFill>
              </a:rPr>
              <a:t>— приоритет интересов ребенка перед потребностями государства, отечества, семьи, религии.</a:t>
            </a:r>
          </a:p>
          <a:p>
            <a:pPr>
              <a:lnSpc>
                <a:spcPct val="160000"/>
              </a:lnSpc>
            </a:pPr>
            <a:r>
              <a:rPr lang="ru-RU" b="1" dirty="0">
                <a:solidFill>
                  <a:srgbClr val="FF0000"/>
                </a:solidFill>
              </a:rPr>
              <a:t>Конвенция</a:t>
            </a:r>
            <a:r>
              <a:rPr lang="ru-RU" dirty="0">
                <a:solidFill>
                  <a:srgbClr val="002060"/>
                </a:solidFill>
              </a:rPr>
              <a:t> — это документ высокого социально-нравственного значения, основанный на признании любого ребенка частью человечества, на принятии общечеловеческих ценностей и гармоничного развития личности, на исключении дискриминации личности по любым мотивам и признакам. Она подчеркивает приоритет интересов детей, специально выделяет необходимость особой заботы любого государства и общества о сиротах, инвалидах, правонарушителях, беженцах.</a:t>
            </a:r>
          </a:p>
          <a:p>
            <a:pPr>
              <a:lnSpc>
                <a:spcPct val="160000"/>
              </a:lnSpc>
            </a:pP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1920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8339" y="237744"/>
            <a:ext cx="8534401" cy="334264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Ребёнок обладает личными правами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1208" y="493776"/>
            <a:ext cx="11411711" cy="6479032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>
                <a:solidFill>
                  <a:srgbClr val="002060"/>
                </a:solidFill>
              </a:rPr>
              <a:t>Неотъемлемое право на жизнь, выживание и здоровое развитие.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>
                <a:solidFill>
                  <a:srgbClr val="002060"/>
                </a:solidFill>
              </a:rPr>
              <a:t>На регистрацию с момента рождения, на имя, приобретение гражданства, знание родителей и на их заботу.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>
                <a:solidFill>
                  <a:srgbClr val="002060"/>
                </a:solidFill>
              </a:rPr>
              <a:t>На сохранение своей индивидуальности.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>
                <a:solidFill>
                  <a:srgbClr val="002060"/>
                </a:solidFill>
              </a:rPr>
              <a:t>На поддержание связей с родителями в случае разлучения с ними.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>
                <a:solidFill>
                  <a:srgbClr val="002060"/>
                </a:solidFill>
              </a:rPr>
              <a:t>На свободное выражение своих взглядов по всем вопросам, затрагивающим ребенка (если он способен их сформулировать) 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>
                <a:solidFill>
                  <a:srgbClr val="002060"/>
                </a:solidFill>
              </a:rPr>
              <a:t> На личную жизнь, семейную жизнь, неприкосновенность жилища и тайну корреспонденции, на защиту от незаконного посягательства на его честь.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>
                <a:solidFill>
                  <a:srgbClr val="002060"/>
                </a:solidFill>
              </a:rPr>
              <a:t>На защиту от всех форм физического и психологического насилия, оскорбления или злоупотребления, грубого обращения или эксплуатации, включая сексуальные злоупотребления со стороны родителей, законных опекунов, от незаконного употребления наркотических средств и психотропных веществ, сексуальной эксплуатации, от пыток и жестокости, бесчеловечных или унижающих достоинство видов обращения.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>
                <a:solidFill>
                  <a:srgbClr val="002060"/>
                </a:solidFill>
              </a:rPr>
              <a:t>На недопущение лишения свободы незаконным или произвольным образом. Ни смертная казнь, ни пожизненное заключение, не предусматривающее возможности освобождения, не назначаются за преступления, совершенные лицами моложе 18 лет.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6751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1" y="109728"/>
            <a:ext cx="8534401" cy="34747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Ребенку гарантируются социальные права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0313" y="640080"/>
            <a:ext cx="7754111" cy="5742432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>
                <a:solidFill>
                  <a:srgbClr val="002060"/>
                </a:solidFill>
              </a:rPr>
              <a:t>На особую защиту и помощь, предоставляемую государством в случае, если ребенок временно или постоянно лишен своего семейного окружения или в его собственных наилучших интересах не может оставаться в таком окружении.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>
                <a:solidFill>
                  <a:srgbClr val="002060"/>
                </a:solidFill>
              </a:rPr>
              <a:t>На пользование наиболее совершенными услугами системы здравоохранения и средствами лечения болезни и восстановления здоровья.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>
                <a:solidFill>
                  <a:srgbClr val="002060"/>
                </a:solidFill>
              </a:rPr>
              <a:t>На полноценную жизнь в условиях, которые обеспечивают его достоинство, способствуют его уверенности в себе и облегчают его активное участие в жизни общества в случае, если ребенок неполноценный в умственном или физическом отношении.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>
                <a:solidFill>
                  <a:srgbClr val="002060"/>
                </a:solidFill>
              </a:rPr>
              <a:t>На пользование, благами социального обеспечения, включая социальное страхование.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>
                <a:solidFill>
                  <a:srgbClr val="002060"/>
                </a:solidFill>
              </a:rPr>
              <a:t>На уровень жизни, необходимый для физического, умственного, духовного, нравственного и социального развития.</a:t>
            </a:r>
          </a:p>
          <a:p>
            <a:endParaRPr lang="ru-RU" dirty="0">
              <a:solidFill>
                <a:srgbClr val="002060"/>
              </a:solidFill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152" y="740664"/>
            <a:ext cx="4117848" cy="546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1912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8641" y="283464"/>
            <a:ext cx="11183112" cy="914400"/>
          </a:xfrm>
        </p:spPr>
        <p:txBody>
          <a:bodyPr>
            <a:normAutofit fontScale="90000"/>
          </a:bodyPr>
          <a:lstStyle/>
          <a:p>
            <a:r>
              <a:rPr lang="ru-RU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международные документы, которые  регламентируют права и обязанности детей и родителей: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4213" y="1197864"/>
            <a:ext cx="5305107" cy="4796536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2060"/>
                </a:solidFill>
              </a:rPr>
              <a:t>Декларация прав ребенка (1959).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2060"/>
                </a:solidFill>
              </a:rPr>
              <a:t>Конвенция ООН о правах ребенка (1989).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2060"/>
                </a:solidFill>
              </a:rPr>
              <a:t>Всемирная декларация об обеспечении выживания, защиты и развития детей (1990).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2060"/>
                </a:solidFill>
              </a:rPr>
              <a:t>В нашей стране, кроме этих документов, принят ряд законодательных актов.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2060"/>
                </a:solidFill>
              </a:rPr>
              <a:t>Семейный кодекс РФ (1996).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2060"/>
                </a:solidFill>
              </a:rPr>
              <a:t>Закон «Об основных гарантиях прав ребенка в РФ».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2060"/>
                </a:solidFill>
              </a:rPr>
              <a:t>Закон «Об образовании».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892" y="1197864"/>
            <a:ext cx="5963476" cy="5660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090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4212" y="246888"/>
            <a:ext cx="10727499" cy="6135624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В перечисленных документах провозглашаются основные права детей: на имя, гражданство, любовь, понимание, материальное обеспечение, социальную защиту и возможность получать образование, развиваться физически, умственно, нравственно и духовно в условиях свободы. Особое место уделяется защите прав ребенка. Указывается, что ребенок должен своевременно получать помощь и быть защищен от всех форм небрежного отношения, жестокости и эксплуатации.</a:t>
            </a:r>
          </a:p>
          <a:p>
            <a:r>
              <a:rPr lang="ru-RU" dirty="0">
                <a:solidFill>
                  <a:srgbClr val="002060"/>
                </a:solidFill>
              </a:rPr>
              <a:t>Законодательные акты признают за каждым ребенком — независимо от расы, цвета кожи, пола, языка, религии, политических или иных убеждений, национального, этнического и социального происхождения — юридическое право: на воспитание, развитие, защиту, активное участие в жизни общества. Права ребенка увязываются с правами и обязанностями родителей и других лиц, несущих ответственность за жизнь детей, их развитие и защиту.</a:t>
            </a:r>
          </a:p>
          <a:p>
            <a:r>
              <a:rPr lang="ru-RU" dirty="0">
                <a:solidFill>
                  <a:srgbClr val="002060"/>
                </a:solidFill>
              </a:rPr>
              <a:t>Ст. 65 п. 1 Семейного кодекса гласит, что «родительские права не могут осуществляться в противоречии с интересами детей. Обеспечение интересов детей должно быть предметом основной заботы их родителей. При осуществлении родительских прав взрослые не вправе причинять вред физическому и психическому здоровью детей, их нравственному развитию. Способы воспитания детей должны исключать пренебрежительное, жестокое, грубое, унижающее человеческое достоинство, обращение, оскорбление или эксплуатацию детей.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69226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84211" y="100584"/>
            <a:ext cx="8534401" cy="46634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>
                <a:solidFill>
                  <a:srgbClr val="FF0000"/>
                </a:solidFill>
              </a:rPr>
              <a:t>Советы Родителям!!!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684213" y="566928"/>
            <a:ext cx="8534400" cy="5427472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rgbClr val="002060"/>
                </a:solidFill>
              </a:rPr>
              <a:t>Ребенок ни в чем не виноват перед вами. Ни в том, что появился на свет. Ни в том, что создал вам дополнительные трудности. Ни в том, что не оправдал ваши ожидания. И вы не вправе требовать, чтобы он разрешил ваши проблемы.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rgbClr val="002060"/>
                </a:solidFill>
              </a:rPr>
              <a:t>Ребенок — не ваша собственность, а самостоятельный человек. И решать его судьбу, а тем более ломать по своему усмотрению ему жизнь вы не имеете права. Вы можете лишь помочь ему выбрать жизненный путь, изучив его способности и интересы и создав условия для их реализации.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rgbClr val="002060"/>
                </a:solidFill>
              </a:rPr>
              <a:t>Ваш ребенок далеко не всегда будет послушным и милым. Его упрямство и капризы так же неизбежны, как сам факт присутствия в семье.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rgbClr val="002060"/>
                </a:solidFill>
              </a:rPr>
              <a:t>Во многих капризах и шалостях ребенка повинны вы сами. Потому что вовремя не поняли его. Пожалели свои силы и время. Стали воспринимать его через призму несбывшихся надежд и просто раздражения. Требовали от него того, что он просто не может вам дать — в силу особенностей возраста или характера. Короче — не желали принимать его таким, каков он есть.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rgbClr val="002060"/>
                </a:solidFill>
              </a:rPr>
              <a:t>Вы должны всегда верить в то лучшее, что есть в ребенке. В то лучшее, что в нем еще будет. Не сомневаться в том, что рано или поздно это лучшее непременно проявится. И сохранять оптимизм во всех педагогических невзгодах.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0847" y="100584"/>
            <a:ext cx="3054097" cy="6510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9238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0" y="310896"/>
            <a:ext cx="10800653" cy="630936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Ребёнок тоже человек!!!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2228" y="1280160"/>
            <a:ext cx="10800651" cy="49336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dirty="0"/>
              <a:t> 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Безусловно, соблюдать права детей, невозможно с помощью только одних законов. Очень важно, чтобы каждый взрослый изменил свое психологическое восприятие ребенка как кого-то, не имеющего ни прав, ни обязанностей. К сожалению, сегодня права маленького гражданина как нечто реальное, а он сам - как самоценная личность многими еще не осознаются. Даже бытует мнение, что детям не стоит рассказывать об их правах, иначе они и вовсе окажутся "неуправляемыми". Однако чувство собственного достоинства, разрушенное и униженное в детстве, практически не восстанавливается. Дети, и особенно подростки, утратившие веру в добро и справедливость, как правило, самые трудные и несчастные.</a:t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86614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68" y="246888"/>
            <a:ext cx="11475720" cy="6355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370083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113</TotalTime>
  <Words>1159</Words>
  <Application>Microsoft Office PowerPoint</Application>
  <PresentationFormat>Широкоэкранный</PresentationFormat>
  <Paragraphs>49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Century Gothic</vt:lpstr>
      <vt:lpstr>Times New Roman</vt:lpstr>
      <vt:lpstr>Wingdings</vt:lpstr>
      <vt:lpstr>Wingdings 3</vt:lpstr>
      <vt:lpstr>Сектор</vt:lpstr>
      <vt:lpstr>Консультация для родителей (подготовительная группа)  на тему: «Права ребенка» </vt:lpstr>
      <vt:lpstr>Что такое “Права ребёнка” ?</vt:lpstr>
      <vt:lpstr>Ребёнок обладает личными правами</vt:lpstr>
      <vt:lpstr>Ребенку гарантируются социальные права</vt:lpstr>
      <vt:lpstr>основные международные документы, которые  регламентируют права и обязанности детей и родителей:</vt:lpstr>
      <vt:lpstr>Презентация PowerPoint</vt:lpstr>
      <vt:lpstr>Советы Родителям!!!</vt:lpstr>
      <vt:lpstr>Ребёнок тоже человек!!!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Консультация (подготовительная группа)  на тему: «Права ребенка» </dc:title>
  <dc:creator>пррр пррр</dc:creator>
  <cp:lastModifiedBy>Екатерина Абрамцова</cp:lastModifiedBy>
  <cp:revision>15</cp:revision>
  <dcterms:created xsi:type="dcterms:W3CDTF">2020-09-16T16:00:29Z</dcterms:created>
  <dcterms:modified xsi:type="dcterms:W3CDTF">2022-12-07T16:12:25Z</dcterms:modified>
</cp:coreProperties>
</file>