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6103" y="226059"/>
            <a:ext cx="6971792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2070" y="1941576"/>
            <a:ext cx="7118350" cy="440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g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900">
              <a:latin typeface="Times New Roman"/>
              <a:cs typeface="Times New Roman"/>
            </a:endParaRPr>
          </a:p>
          <a:p>
            <a:pPr marL="1527810" marR="2640330" algn="ctr">
              <a:lnSpc>
                <a:spcPct val="100000"/>
              </a:lnSpc>
              <a:spcBef>
                <a:spcPts val="5"/>
              </a:spcBef>
            </a:pPr>
            <a:r>
              <a:rPr sz="5400" i="1" spc="-20" dirty="0">
                <a:latin typeface="Arial"/>
                <a:cs typeface="Arial"/>
              </a:rPr>
              <a:t>Формирование  связной </a:t>
            </a:r>
            <a:r>
              <a:rPr sz="5400" i="1" spc="-80" dirty="0">
                <a:latin typeface="Arial"/>
                <a:cs typeface="Arial"/>
              </a:rPr>
              <a:t>речи  </a:t>
            </a:r>
            <a:r>
              <a:rPr sz="5400" i="1" spc="-20" dirty="0">
                <a:latin typeface="Arial"/>
                <a:cs typeface="Arial"/>
              </a:rPr>
              <a:t>посредством  </a:t>
            </a:r>
            <a:r>
              <a:rPr sz="5400" i="1" spc="-15" dirty="0">
                <a:latin typeface="Arial"/>
                <a:cs typeface="Arial"/>
              </a:rPr>
              <a:t>наглядного  </a:t>
            </a:r>
            <a:r>
              <a:rPr sz="5400" i="1" dirty="0">
                <a:latin typeface="Arial"/>
                <a:cs typeface="Arial"/>
              </a:rPr>
              <a:t>мод</a:t>
            </a:r>
            <a:r>
              <a:rPr sz="5400" i="1" spc="-195" dirty="0">
                <a:latin typeface="Arial"/>
                <a:cs typeface="Arial"/>
              </a:rPr>
              <a:t>е</a:t>
            </a:r>
            <a:r>
              <a:rPr sz="5400" i="1" dirty="0">
                <a:latin typeface="Arial"/>
                <a:cs typeface="Arial"/>
              </a:rPr>
              <a:t>лиро</a:t>
            </a:r>
            <a:r>
              <a:rPr sz="5400" i="1" spc="-130" dirty="0">
                <a:latin typeface="Arial"/>
                <a:cs typeface="Arial"/>
              </a:rPr>
              <a:t>в</a:t>
            </a:r>
            <a:r>
              <a:rPr sz="5400" i="1" dirty="0">
                <a:latin typeface="Arial"/>
                <a:cs typeface="Arial"/>
              </a:rPr>
              <a:t>ания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0"/>
            <a:ext cx="9143973" cy="6857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 eaLnBrk="0" fontAlgn="base" hangingPunct="0"/>
            <a:r>
              <a:rPr lang="ru-RU" b="1" dirty="0"/>
              <a:t>МУНИЦИПАЛЬНОЕ БЮДЖЕТНОЕ ОБЩЕОБРАЗОВАТЕЛЬНОЕ УЧРЕЖДЕНИЕ</a:t>
            </a:r>
            <a:endParaRPr lang="ru-RU" dirty="0"/>
          </a:p>
          <a:p>
            <a:pPr algn="ctr" eaLnBrk="0" fontAlgn="base" hangingPunct="0"/>
            <a:r>
              <a:rPr lang="ru-RU" b="1" dirty="0"/>
              <a:t>«МАРФИНСКАЯ СРЕДНЯЯ ОБЩЕОБРАЗОВАТЕЛЬНАЯ ШКОЛА»</a:t>
            </a:r>
            <a:endParaRPr lang="ru-RU" dirty="0"/>
          </a:p>
          <a:p>
            <a:pPr algn="ctr" eaLnBrk="0" fontAlgn="base" hangingPunct="0"/>
            <a:r>
              <a:rPr lang="ru-RU" b="1" dirty="0"/>
              <a:t>ДОШКОЛЬНОЕ ОТДЕЛЕНИЕ «КОЛОСОК»</a:t>
            </a:r>
            <a:endParaRPr lang="ru-RU" dirty="0"/>
          </a:p>
          <a:p>
            <a:pPr algn="ctr" eaLnBrk="0" fontAlgn="base" hangingPunct="0"/>
            <a:r>
              <a:rPr lang="ru-RU" b="1" dirty="0"/>
              <a:t>ГОРОДСКОГО ОКРУГА МЫТИЩИ МОСКОВСКОЙ ОБЛАСТИ</a:t>
            </a:r>
            <a:endParaRPr lang="ru-RU" dirty="0"/>
          </a:p>
          <a:p>
            <a:pPr eaLnBrk="0" fontAlgn="base" hangingPunct="0"/>
            <a:r>
              <a:rPr lang="ru-RU" dirty="0"/>
              <a:t> 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71484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3140075" algn="l"/>
                <a:tab pos="3556000" algn="l"/>
                <a:tab pos="5505450" algn="l"/>
              </a:tabLst>
            </a:pP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Фо</a:t>
            </a:r>
            <a:r>
              <a:rPr sz="3200" b="1" spc="-200" dirty="0" err="1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миро</a:t>
            </a:r>
            <a:r>
              <a:rPr sz="3200" b="1" spc="-20" dirty="0" err="1">
                <a:solidFill>
                  <a:srgbClr val="E36C09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ание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3200" b="1" spc="-50" dirty="0" err="1">
                <a:solidFill>
                  <a:srgbClr val="E36C09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язн</a:t>
            </a:r>
            <a:r>
              <a:rPr sz="3200" b="1" spc="0" dirty="0" err="1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й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3200" b="1" spc="-45" dirty="0" err="1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3200" b="1" spc="-5" dirty="0" err="1">
                <a:solidFill>
                  <a:srgbClr val="E36C09"/>
                </a:solidFill>
                <a:latin typeface="Times New Roman"/>
                <a:cs typeface="Times New Roman"/>
              </a:rPr>
              <a:t>чи</a:t>
            </a:r>
            <a:r>
              <a:rPr sz="32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3200" b="1" i="1" spc="-30" dirty="0" err="1">
                <a:solidFill>
                  <a:srgbClr val="E36C09"/>
                </a:solidFill>
                <a:latin typeface="Times New Roman"/>
                <a:cs typeface="Times New Roman"/>
              </a:rPr>
              <a:t>посредством</a:t>
            </a:r>
            <a:r>
              <a:rPr sz="3200" b="1" i="1" spc="-30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3200" b="1" i="1" spc="-10" dirty="0" err="1">
                <a:solidFill>
                  <a:srgbClr val="E36C09"/>
                </a:solidFill>
                <a:latin typeface="Times New Roman"/>
                <a:cs typeface="Times New Roman"/>
              </a:rPr>
              <a:t>наглядного</a:t>
            </a:r>
            <a:r>
              <a:rPr sz="32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  </a:t>
            </a:r>
            <a:r>
              <a:rPr sz="3200" b="1" i="1" spc="-15" dirty="0" err="1">
                <a:solidFill>
                  <a:srgbClr val="E36C09"/>
                </a:solidFill>
                <a:latin typeface="Times New Roman"/>
                <a:cs typeface="Times New Roman"/>
              </a:rPr>
              <a:t>моделирования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9800" y="5486400"/>
            <a:ext cx="244322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</a:pPr>
            <a:r>
              <a:rPr sz="2000" dirty="0" err="1">
                <a:solidFill>
                  <a:srgbClr val="403052"/>
                </a:solidFill>
                <a:latin typeface="Georgia"/>
                <a:cs typeface="Georgia"/>
              </a:rPr>
              <a:t>Учител</a:t>
            </a:r>
            <a:r>
              <a:rPr lang="ru-RU" sz="2000" dirty="0">
                <a:solidFill>
                  <a:srgbClr val="403052"/>
                </a:solidFill>
                <a:latin typeface="Georgia"/>
                <a:cs typeface="Georgia"/>
              </a:rPr>
              <a:t>ь</a:t>
            </a:r>
            <a:r>
              <a:rPr sz="2000" dirty="0">
                <a:solidFill>
                  <a:srgbClr val="403052"/>
                </a:solidFill>
                <a:latin typeface="Georgia"/>
                <a:cs typeface="Georgia"/>
              </a:rPr>
              <a:t>–</a:t>
            </a:r>
            <a:r>
              <a:rPr sz="2000" spc="-6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2000" spc="-5" dirty="0" err="1">
                <a:solidFill>
                  <a:srgbClr val="403052"/>
                </a:solidFill>
                <a:latin typeface="Georgia"/>
                <a:cs typeface="Georgia"/>
              </a:rPr>
              <a:t>логопед</a:t>
            </a:r>
            <a:r>
              <a:rPr lang="ru-RU" sz="2000" spc="-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</a:p>
          <a:p>
            <a:pPr marL="12700" marR="5080" indent="71120">
              <a:lnSpc>
                <a:spcPct val="100000"/>
              </a:lnSpc>
            </a:pPr>
            <a:r>
              <a:rPr lang="ru-RU" sz="2000" spc="-5" dirty="0">
                <a:solidFill>
                  <a:srgbClr val="403052"/>
                </a:solidFill>
                <a:latin typeface="Georgia"/>
                <a:cs typeface="Georgia"/>
              </a:rPr>
              <a:t>Никитина О.А.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102132"/>
            <a:ext cx="3528441" cy="359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7767" y="791464"/>
            <a:ext cx="4946015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47214" algn="l"/>
                <a:tab pos="3126740" algn="l"/>
              </a:tabLst>
            </a:pPr>
            <a:r>
              <a:rPr sz="2800"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Элементы	</a:t>
            </a:r>
            <a:r>
              <a:rPr sz="2800" b="1" spc="-20" dirty="0">
                <a:solidFill>
                  <a:srgbClr val="E36C09"/>
                </a:solidFill>
                <a:latin typeface="Times New Roman"/>
                <a:cs typeface="Times New Roman"/>
              </a:rPr>
              <a:t>модели	</a:t>
            </a:r>
            <a:r>
              <a:rPr sz="2950" b="1" i="1" spc="85" dirty="0">
                <a:solidFill>
                  <a:srgbClr val="E36C09"/>
                </a:solidFill>
                <a:latin typeface="Vrinda"/>
                <a:cs typeface="Vrinda"/>
              </a:rPr>
              <a:t>(</a:t>
            </a:r>
            <a:r>
              <a:rPr sz="2800" b="1" spc="85" dirty="0">
                <a:solidFill>
                  <a:srgbClr val="E36C09"/>
                </a:solidFill>
                <a:latin typeface="Times New Roman"/>
                <a:cs typeface="Times New Roman"/>
              </a:rPr>
              <a:t>символы</a:t>
            </a:r>
            <a:r>
              <a:rPr sz="2950" b="1" i="1" spc="85" dirty="0">
                <a:solidFill>
                  <a:srgbClr val="E36C09"/>
                </a:solidFill>
                <a:latin typeface="Vrinda"/>
                <a:cs typeface="Vrinda"/>
              </a:rPr>
              <a:t>):</a:t>
            </a:r>
            <a:endParaRPr sz="2950">
              <a:latin typeface="Vrinda"/>
              <a:cs typeface="Vrind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2181" y="2141982"/>
            <a:ext cx="109537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10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ус</a:t>
            </a:r>
            <a:r>
              <a:rPr sz="2000" i="1" spc="5" dirty="0">
                <a:latin typeface="Times New Roman"/>
                <a:cs typeface="Times New Roman"/>
              </a:rPr>
              <a:t>л</a:t>
            </a:r>
            <a:r>
              <a:rPr sz="2000" i="1" dirty="0">
                <a:latin typeface="Times New Roman"/>
                <a:cs typeface="Times New Roman"/>
              </a:rPr>
              <a:t>ов</a:t>
            </a:r>
            <a:r>
              <a:rPr sz="2000" i="1" spc="-10" dirty="0">
                <a:latin typeface="Times New Roman"/>
                <a:cs typeface="Times New Roman"/>
              </a:rPr>
              <a:t>н</a:t>
            </a:r>
            <a:r>
              <a:rPr sz="2000" i="1" dirty="0">
                <a:latin typeface="Times New Roman"/>
                <a:cs typeface="Times New Roman"/>
              </a:rPr>
              <a:t>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1684782"/>
            <a:ext cx="529907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indent="-276860">
              <a:lnSpc>
                <a:spcPct val="100000"/>
              </a:lnSpc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000" dirty="0">
                <a:latin typeface="Times New Roman"/>
                <a:cs typeface="Times New Roman"/>
              </a:rPr>
              <a:t>геометрические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фигуры;</a:t>
            </a:r>
            <a:endParaRPr sz="200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2735" algn="l"/>
                <a:tab pos="293370" algn="l"/>
                <a:tab pos="2216150" algn="l"/>
                <a:tab pos="3902075" algn="l"/>
              </a:tabLst>
            </a:pPr>
            <a:r>
              <a:rPr sz="2000" spc="-5" dirty="0">
                <a:latin typeface="Times New Roman"/>
                <a:cs typeface="Times New Roman"/>
              </a:rPr>
              <a:t>символические	изображения	</a:t>
            </a:r>
            <a:r>
              <a:rPr sz="2000" spc="-10" dirty="0">
                <a:latin typeface="Times New Roman"/>
                <a:cs typeface="Times New Roman"/>
              </a:rPr>
              <a:t>предметов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i="1" spc="-10" dirty="0">
                <a:latin typeface="Times New Roman"/>
                <a:cs typeface="Times New Roman"/>
              </a:rPr>
              <a:t>обозначения, силуэты, </a:t>
            </a:r>
            <a:r>
              <a:rPr sz="2000" i="1" spc="-20" dirty="0">
                <a:latin typeface="Times New Roman"/>
                <a:cs typeface="Times New Roman"/>
              </a:rPr>
              <a:t>контуры,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пиктограммы);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344" y="3056763"/>
            <a:ext cx="6071870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indent="-276860">
              <a:lnSpc>
                <a:spcPct val="100000"/>
              </a:lnSpc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000" dirty="0">
                <a:latin typeface="Times New Roman"/>
                <a:cs typeface="Times New Roman"/>
              </a:rPr>
              <a:t>планы и условные </a:t>
            </a:r>
            <a:r>
              <a:rPr sz="2000" spc="-10" dirty="0">
                <a:latin typeface="Times New Roman"/>
                <a:cs typeface="Times New Roman"/>
              </a:rPr>
              <a:t>обозначения, используемые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них;</a:t>
            </a:r>
            <a:endParaRPr sz="2000">
              <a:latin typeface="Times New Roman"/>
              <a:cs typeface="Times New Roman"/>
            </a:endParaRPr>
          </a:p>
          <a:p>
            <a:pPr marL="289560" indent="-27686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контрастная </a:t>
            </a:r>
            <a:r>
              <a:rPr sz="2000" spc="-5" dirty="0">
                <a:latin typeface="Times New Roman"/>
                <a:cs typeface="Times New Roman"/>
              </a:rPr>
              <a:t>рамка </a:t>
            </a:r>
            <a:r>
              <a:rPr sz="2000" dirty="0">
                <a:latin typeface="Times New Roman"/>
                <a:cs typeface="Times New Roman"/>
              </a:rPr>
              <a:t>– прием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фрагментарного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Times New Roman"/>
                <a:cs typeface="Times New Roman"/>
              </a:rPr>
              <a:t>рассказывания </a:t>
            </a:r>
            <a:r>
              <a:rPr sz="2000" dirty="0">
                <a:latin typeface="Times New Roman"/>
                <a:cs typeface="Times New Roman"/>
              </a:rPr>
              <a:t>и многие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другие.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1975" y="4508500"/>
            <a:ext cx="6610350" cy="1495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2301" y="972058"/>
            <a:ext cx="5104765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3155" algn="l"/>
                <a:tab pos="2300605" algn="l"/>
                <a:tab pos="2755900" algn="l"/>
              </a:tabLst>
            </a:pP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Этапы	ра</a:t>
            </a:r>
            <a:r>
              <a:rPr sz="24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оты	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о	мн</a:t>
            </a:r>
            <a:r>
              <a:rPr sz="2400" b="1" spc="-6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мота</a:t>
            </a:r>
            <a:r>
              <a:rPr sz="2400" b="1" spc="-60" dirty="0">
                <a:solidFill>
                  <a:srgbClr val="E36C09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лица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м</a:t>
            </a:r>
            <a:r>
              <a:rPr sz="2500" b="1" i="1" spc="-85" dirty="0">
                <a:solidFill>
                  <a:srgbClr val="E36C09"/>
                </a:solidFill>
                <a:latin typeface="Vrinda"/>
                <a:cs typeface="Vrinda"/>
              </a:rPr>
              <a:t>:</a:t>
            </a:r>
            <a:endParaRPr sz="2500">
              <a:latin typeface="Vrinda"/>
              <a:cs typeface="Vrind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817" y="1879853"/>
            <a:ext cx="6640830" cy="397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buAutoNum type="arabicPlain"/>
              <a:tabLst>
                <a:tab pos="201930" algn="l"/>
              </a:tabLst>
            </a:pPr>
            <a:r>
              <a:rPr sz="2000" b="1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этап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114173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Рассматривание таблицы </a:t>
            </a:r>
            <a:r>
              <a:rPr sz="2000" dirty="0">
                <a:latin typeface="Times New Roman"/>
                <a:cs typeface="Times New Roman"/>
              </a:rPr>
              <a:t>и разбор </a:t>
            </a:r>
            <a:r>
              <a:rPr sz="2000" spc="-15" dirty="0">
                <a:latin typeface="Times New Roman"/>
                <a:cs typeface="Times New Roman"/>
              </a:rPr>
              <a:t>того, </a:t>
            </a:r>
            <a:r>
              <a:rPr sz="2000" spc="-10" dirty="0">
                <a:latin typeface="Times New Roman"/>
                <a:cs typeface="Times New Roman"/>
              </a:rPr>
              <a:t>что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ней  изображено.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AutoNum type="arabicPlain" startAt="2"/>
              <a:tabLst>
                <a:tab pos="201930" algn="l"/>
              </a:tabLst>
            </a:pPr>
            <a:r>
              <a:rPr sz="2000" b="1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этап.</a:t>
            </a:r>
            <a:endParaRPr sz="2000">
              <a:latin typeface="Times New Roman"/>
              <a:cs typeface="Times New Roman"/>
            </a:endParaRPr>
          </a:p>
          <a:p>
            <a:pPr marL="12700" marR="100012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Осуществляется </a:t>
            </a:r>
            <a:r>
              <a:rPr sz="2000" spc="-15" dirty="0">
                <a:latin typeface="Times New Roman"/>
                <a:cs typeface="Times New Roman"/>
              </a:rPr>
              <a:t>перекодирование </a:t>
            </a:r>
            <a:r>
              <a:rPr sz="2000" spc="-5" dirty="0">
                <a:latin typeface="Times New Roman"/>
                <a:cs typeface="Times New Roman"/>
              </a:rPr>
              <a:t>информации, </a:t>
            </a:r>
            <a:r>
              <a:rPr sz="2000" spc="-40" dirty="0">
                <a:latin typeface="Times New Roman"/>
                <a:cs typeface="Times New Roman"/>
              </a:rPr>
              <a:t>т.е.  </a:t>
            </a:r>
            <a:r>
              <a:rPr sz="2000" spc="-5" dirty="0">
                <a:latin typeface="Times New Roman"/>
                <a:cs typeface="Times New Roman"/>
              </a:rPr>
              <a:t>преобразование </a:t>
            </a:r>
            <a:r>
              <a:rPr sz="2000" dirty="0">
                <a:latin typeface="Times New Roman"/>
                <a:cs typeface="Times New Roman"/>
              </a:rPr>
              <a:t>из абстрактных </a:t>
            </a:r>
            <a:r>
              <a:rPr sz="2000" spc="-5" dirty="0">
                <a:latin typeface="Times New Roman"/>
                <a:cs typeface="Times New Roman"/>
              </a:rPr>
              <a:t>символов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образы.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spcBef>
                <a:spcPts val="5"/>
              </a:spcBef>
              <a:buAutoNum type="arabicPlain" startAt="3"/>
              <a:tabLst>
                <a:tab pos="201930" algn="l"/>
              </a:tabLst>
            </a:pPr>
            <a:r>
              <a:rPr sz="2000" b="1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этап.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10" dirty="0">
                <a:latin typeface="Times New Roman"/>
                <a:cs typeface="Times New Roman"/>
              </a:rPr>
              <a:t>После </a:t>
            </a:r>
            <a:r>
              <a:rPr sz="2000" spc="-15" dirty="0">
                <a:latin typeface="Times New Roman"/>
                <a:cs typeface="Times New Roman"/>
              </a:rPr>
              <a:t>перекодирования </a:t>
            </a:r>
            <a:r>
              <a:rPr sz="2000" spc="5" dirty="0">
                <a:latin typeface="Times New Roman"/>
                <a:cs typeface="Times New Roman"/>
              </a:rPr>
              <a:t>осуществляется </a:t>
            </a:r>
            <a:r>
              <a:rPr sz="2000" dirty="0">
                <a:latin typeface="Times New Roman"/>
                <a:cs typeface="Times New Roman"/>
              </a:rPr>
              <a:t>пересказ </a:t>
            </a:r>
            <a:r>
              <a:rPr sz="2000" spc="-5" dirty="0">
                <a:latin typeface="Times New Roman"/>
                <a:cs typeface="Times New Roman"/>
              </a:rPr>
              <a:t>сказки </a:t>
            </a:r>
            <a:r>
              <a:rPr sz="2000" dirty="0">
                <a:latin typeface="Times New Roman"/>
                <a:cs typeface="Times New Roman"/>
              </a:rPr>
              <a:t>или  </a:t>
            </a:r>
            <a:r>
              <a:rPr sz="2000" spc="-5" dirty="0">
                <a:latin typeface="Times New Roman"/>
                <a:cs typeface="Times New Roman"/>
              </a:rPr>
              <a:t>рассказ </a:t>
            </a:r>
            <a:r>
              <a:rPr sz="2000" dirty="0">
                <a:latin typeface="Times New Roman"/>
                <a:cs typeface="Times New Roman"/>
              </a:rPr>
              <a:t>по заданной теме. В младших </a:t>
            </a:r>
            <a:r>
              <a:rPr sz="2000" spc="-5" dirty="0">
                <a:latin typeface="Times New Roman"/>
                <a:cs typeface="Times New Roman"/>
              </a:rPr>
              <a:t>группах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помощью  </a:t>
            </a:r>
            <a:r>
              <a:rPr sz="2000" dirty="0">
                <a:latin typeface="Times New Roman"/>
                <a:cs typeface="Times New Roman"/>
              </a:rPr>
              <a:t>воспитателя, в </a:t>
            </a:r>
            <a:r>
              <a:rPr sz="2000" spc="5" dirty="0">
                <a:latin typeface="Times New Roman"/>
                <a:cs typeface="Times New Roman"/>
              </a:rPr>
              <a:t>старших </a:t>
            </a:r>
            <a:r>
              <a:rPr sz="2000" dirty="0">
                <a:latin typeface="Times New Roman"/>
                <a:cs typeface="Times New Roman"/>
              </a:rPr>
              <a:t>– дети </a:t>
            </a:r>
            <a:r>
              <a:rPr sz="2000" spc="-5" dirty="0">
                <a:latin typeface="Times New Roman"/>
                <a:cs typeface="Times New Roman"/>
              </a:rPr>
              <a:t>должны уметь  </a:t>
            </a:r>
            <a:r>
              <a:rPr sz="2000" dirty="0">
                <a:latin typeface="Times New Roman"/>
                <a:cs typeface="Times New Roman"/>
              </a:rPr>
              <a:t>самостоятельно.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571" y="1394714"/>
            <a:ext cx="6541770" cy="397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286385">
              <a:lnSpc>
                <a:spcPct val="100000"/>
              </a:lnSpc>
              <a:tabLst>
                <a:tab pos="1195070" algn="l"/>
                <a:tab pos="2094230" algn="l"/>
                <a:tab pos="3775710" algn="l"/>
                <a:tab pos="5215890" algn="l"/>
                <a:tab pos="6153150" algn="l"/>
              </a:tabLst>
            </a:pP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Сх</a:t>
            </a:r>
            <a:r>
              <a:rPr sz="2000" b="1" i="1" spc="-50" dirty="0">
                <a:solidFill>
                  <a:srgbClr val="5F497A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мы	</a:t>
            </a:r>
            <a:r>
              <a:rPr sz="2000" dirty="0">
                <a:latin typeface="Times New Roman"/>
                <a:cs typeface="Times New Roman"/>
              </a:rPr>
              <a:t>сл</a:t>
            </a:r>
            <a:r>
              <a:rPr sz="2000" spc="-4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5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	с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зн</a:t>
            </a:r>
            <a:r>
              <a:rPr sz="2000" spc="-10" dirty="0">
                <a:latin typeface="Times New Roman"/>
                <a:cs typeface="Times New Roman"/>
              </a:rPr>
              <a:t>ы</a:t>
            </a:r>
            <a:r>
              <a:rPr sz="2000" dirty="0">
                <a:latin typeface="Times New Roman"/>
                <a:cs typeface="Times New Roman"/>
              </a:rPr>
              <a:t>м	</a:t>
            </a:r>
            <a:r>
              <a:rPr sz="2000" spc="-1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ритель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ым	п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4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	для  </a:t>
            </a:r>
            <a:r>
              <a:rPr sz="2000" spc="-5" dirty="0">
                <a:latin typeface="Times New Roman"/>
                <a:cs typeface="Times New Roman"/>
              </a:rPr>
              <a:t>создания </a:t>
            </a:r>
            <a:r>
              <a:rPr sz="2000" spc="-10" dirty="0">
                <a:latin typeface="Times New Roman"/>
                <a:cs typeface="Times New Roman"/>
              </a:rPr>
              <a:t>монологов, помогают </a:t>
            </a:r>
            <a:r>
              <a:rPr sz="2000" spc="-5" dirty="0">
                <a:latin typeface="Times New Roman"/>
                <a:cs typeface="Times New Roman"/>
              </a:rPr>
              <a:t>детям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выстраивать:</a:t>
            </a:r>
            <a:endParaRPr sz="2000">
              <a:latin typeface="Times New Roman"/>
              <a:cs typeface="Times New Roman"/>
            </a:endParaRPr>
          </a:p>
          <a:p>
            <a:pPr marL="289560" indent="-276860">
              <a:lnSpc>
                <a:spcPct val="100000"/>
              </a:lnSpc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000" spc="5" dirty="0">
                <a:latin typeface="Times New Roman"/>
                <a:cs typeface="Times New Roman"/>
              </a:rPr>
              <a:t>строение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рассказа,</a:t>
            </a:r>
            <a:endParaRPr sz="2000">
              <a:latin typeface="Times New Roman"/>
              <a:cs typeface="Times New Roman"/>
            </a:endParaRPr>
          </a:p>
          <a:p>
            <a:pPr marL="289560" indent="-276860">
              <a:lnSpc>
                <a:spcPct val="100000"/>
              </a:lnSpc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000" dirty="0">
                <a:latin typeface="Times New Roman"/>
                <a:cs typeface="Times New Roman"/>
              </a:rPr>
              <a:t>последовательность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рассказа,</a:t>
            </a:r>
            <a:endParaRPr sz="2000">
              <a:latin typeface="Times New Roman"/>
              <a:cs typeface="Times New Roman"/>
            </a:endParaRPr>
          </a:p>
          <a:p>
            <a:pPr marL="289560" indent="-276860">
              <a:lnSpc>
                <a:spcPct val="100000"/>
              </a:lnSpc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лексико-грамматическую </a:t>
            </a:r>
            <a:r>
              <a:rPr sz="2000" dirty="0">
                <a:latin typeface="Times New Roman"/>
                <a:cs typeface="Times New Roman"/>
              </a:rPr>
              <a:t>наполняемость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080" indent="191770" algn="just">
              <a:lnSpc>
                <a:spcPct val="100000"/>
              </a:lnSpc>
            </a:pPr>
            <a:r>
              <a:rPr sz="2000" b="1" i="1" spc="-15" dirty="0">
                <a:solidFill>
                  <a:srgbClr val="5F497A"/>
                </a:solidFill>
                <a:latin typeface="Times New Roman"/>
                <a:cs typeface="Times New Roman"/>
              </a:rPr>
              <a:t>Мнемотаблицы </a:t>
            </a:r>
            <a:r>
              <a:rPr sz="2000" dirty="0">
                <a:solidFill>
                  <a:srgbClr val="5F497A"/>
                </a:solidFill>
                <a:latin typeface="Times New Roman"/>
                <a:cs typeface="Times New Roman"/>
              </a:rPr>
              <a:t>и </a:t>
            </a:r>
            <a:r>
              <a:rPr sz="2000" b="1" i="1" spc="-20" dirty="0">
                <a:solidFill>
                  <a:srgbClr val="5F497A"/>
                </a:solidFill>
                <a:latin typeface="Times New Roman"/>
                <a:cs typeface="Times New Roman"/>
              </a:rPr>
              <a:t>схемы </a:t>
            </a:r>
            <a:r>
              <a:rPr sz="2000" spc="-15" dirty="0">
                <a:latin typeface="Times New Roman"/>
                <a:cs typeface="Times New Roman"/>
              </a:rPr>
              <a:t>служат </a:t>
            </a:r>
            <a:r>
              <a:rPr sz="2000" dirty="0">
                <a:latin typeface="Times New Roman"/>
                <a:cs typeface="Times New Roman"/>
              </a:rPr>
              <a:t>дидактическим  </a:t>
            </a:r>
            <a:r>
              <a:rPr sz="2000" spc="-10" dirty="0">
                <a:latin typeface="Times New Roman"/>
                <a:cs typeface="Times New Roman"/>
              </a:rPr>
              <a:t>материалом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работе по </a:t>
            </a:r>
            <a:r>
              <a:rPr sz="2000" dirty="0">
                <a:latin typeface="Times New Roman"/>
                <a:cs typeface="Times New Roman"/>
              </a:rPr>
              <a:t>развитию </a:t>
            </a:r>
            <a:r>
              <a:rPr sz="2000" spc="-5" dirty="0">
                <a:latin typeface="Times New Roman"/>
                <a:cs typeface="Times New Roman"/>
              </a:rPr>
              <a:t>связной </a:t>
            </a:r>
            <a:r>
              <a:rPr sz="2000" spc="-15" dirty="0">
                <a:latin typeface="Times New Roman"/>
                <a:cs typeface="Times New Roman"/>
              </a:rPr>
              <a:t>речи </a:t>
            </a:r>
            <a:r>
              <a:rPr sz="2000" dirty="0">
                <a:latin typeface="Times New Roman"/>
                <a:cs typeface="Times New Roman"/>
              </a:rPr>
              <a:t>детей. </a:t>
            </a:r>
            <a:r>
              <a:rPr sz="2000" spc="5" dirty="0">
                <a:latin typeface="Times New Roman"/>
                <a:cs typeface="Times New Roman"/>
              </a:rPr>
              <a:t>Их  </a:t>
            </a:r>
            <a:r>
              <a:rPr sz="2000" spc="-10" dirty="0">
                <a:latin typeface="Times New Roman"/>
                <a:cs typeface="Times New Roman"/>
              </a:rPr>
              <a:t>используют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для: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обогащения </a:t>
            </a:r>
            <a:r>
              <a:rPr sz="2000" spc="-10" dirty="0">
                <a:latin typeface="Times New Roman"/>
                <a:cs typeface="Times New Roman"/>
              </a:rPr>
              <a:t>словарного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запаса,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обучении </a:t>
            </a:r>
            <a:r>
              <a:rPr sz="2000" spc="5" dirty="0">
                <a:latin typeface="Times New Roman"/>
                <a:cs typeface="Times New Roman"/>
              </a:rPr>
              <a:t>составлению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рассказов,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пересказах,</a:t>
            </a: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5" dirty="0">
                <a:latin typeface="Times New Roman"/>
                <a:cs typeface="Times New Roman"/>
              </a:rPr>
              <a:t>заучивании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стихов.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3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8092" y="569340"/>
            <a:ext cx="4895215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5900">
              <a:lnSpc>
                <a:spcPts val="3360"/>
              </a:lnSpc>
              <a:tabLst>
                <a:tab pos="620395" algn="l"/>
                <a:tab pos="1853564" algn="l"/>
                <a:tab pos="2280285" algn="l"/>
                <a:tab pos="3740785" algn="l"/>
              </a:tabLst>
            </a:pPr>
            <a:r>
              <a:rPr sz="2800" b="1" spc="-5" dirty="0">
                <a:solidFill>
                  <a:srgbClr val="F79546"/>
                </a:solidFill>
                <a:latin typeface="Times New Roman"/>
                <a:cs typeface="Times New Roman"/>
              </a:rPr>
              <a:t>С	</a:t>
            </a:r>
            <a:r>
              <a:rPr sz="2800" b="1" spc="-20" dirty="0">
                <a:solidFill>
                  <a:srgbClr val="F79546"/>
                </a:solidFill>
                <a:latin typeface="Times New Roman"/>
                <a:cs typeface="Times New Roman"/>
              </a:rPr>
              <a:t>помощью	мнемотехники  </a:t>
            </a:r>
            <a:r>
              <a:rPr sz="2800" b="1" i="1" spc="-5" dirty="0">
                <a:solidFill>
                  <a:srgbClr val="F79546"/>
                </a:solidFill>
                <a:latin typeface="Times New Roman"/>
                <a:cs typeface="Times New Roman"/>
              </a:rPr>
              <a:t>решаются</a:t>
            </a:r>
            <a:r>
              <a:rPr sz="2800" b="1" i="1" dirty="0">
                <a:solidFill>
                  <a:srgbClr val="F79546"/>
                </a:solidFill>
                <a:latin typeface="Times New Roman"/>
                <a:cs typeface="Times New Roman"/>
              </a:rPr>
              <a:t>	</a:t>
            </a:r>
            <a:r>
              <a:rPr sz="2800" b="1" i="1" spc="-5" dirty="0">
                <a:solidFill>
                  <a:srgbClr val="F79546"/>
                </a:solidFill>
                <a:latin typeface="Times New Roman"/>
                <a:cs typeface="Times New Roman"/>
              </a:rPr>
              <a:t>сл</a:t>
            </a:r>
            <a:r>
              <a:rPr sz="2800" b="1" i="1" spc="-85" dirty="0">
                <a:solidFill>
                  <a:srgbClr val="F79546"/>
                </a:solidFill>
                <a:latin typeface="Times New Roman"/>
                <a:cs typeface="Times New Roman"/>
              </a:rPr>
              <a:t>е</a:t>
            </a:r>
            <a:r>
              <a:rPr sz="2800" b="1" i="1" spc="-40" dirty="0">
                <a:solidFill>
                  <a:srgbClr val="F79546"/>
                </a:solidFill>
                <a:latin typeface="Times New Roman"/>
                <a:cs typeface="Times New Roman"/>
              </a:rPr>
              <a:t>д</a:t>
            </a:r>
            <a:r>
              <a:rPr sz="2800" b="1" i="1" spc="-5" dirty="0">
                <a:solidFill>
                  <a:srgbClr val="F79546"/>
                </a:solidFill>
                <a:latin typeface="Times New Roman"/>
                <a:cs typeface="Times New Roman"/>
              </a:rPr>
              <a:t>ующие</a:t>
            </a:r>
            <a:r>
              <a:rPr sz="2800" b="1" i="1" dirty="0">
                <a:solidFill>
                  <a:srgbClr val="F79546"/>
                </a:solidFill>
                <a:latin typeface="Times New Roman"/>
                <a:cs typeface="Times New Roman"/>
              </a:rPr>
              <a:t>	</a:t>
            </a:r>
            <a:r>
              <a:rPr sz="2800" b="1" i="1" spc="-5" dirty="0">
                <a:solidFill>
                  <a:srgbClr val="F79546"/>
                </a:solidFill>
                <a:latin typeface="Times New Roman"/>
                <a:cs typeface="Times New Roman"/>
              </a:rPr>
              <a:t>за</a:t>
            </a:r>
            <a:r>
              <a:rPr sz="2800" b="1" i="1" spc="0" dirty="0">
                <a:solidFill>
                  <a:srgbClr val="F79546"/>
                </a:solidFill>
                <a:latin typeface="Times New Roman"/>
                <a:cs typeface="Times New Roman"/>
              </a:rPr>
              <a:t>д</a:t>
            </a:r>
            <a:r>
              <a:rPr sz="2800" b="1" i="1" spc="-40" dirty="0">
                <a:solidFill>
                  <a:srgbClr val="F79546"/>
                </a:solidFill>
                <a:latin typeface="Times New Roman"/>
                <a:cs typeface="Times New Roman"/>
              </a:rPr>
              <a:t>а</a:t>
            </a:r>
            <a:r>
              <a:rPr sz="2800" b="1" i="1" spc="-5" dirty="0">
                <a:solidFill>
                  <a:srgbClr val="F79546"/>
                </a:solidFill>
                <a:latin typeface="Times New Roman"/>
                <a:cs typeface="Times New Roman"/>
              </a:rPr>
              <a:t>ч</a:t>
            </a:r>
            <a:r>
              <a:rPr sz="2800" b="1" i="1" dirty="0">
                <a:solidFill>
                  <a:srgbClr val="F79546"/>
                </a:solidFill>
                <a:latin typeface="Times New Roman"/>
                <a:cs typeface="Times New Roman"/>
              </a:rPr>
              <a:t>и</a:t>
            </a:r>
            <a:r>
              <a:rPr sz="2950" b="1" i="1" spc="-105" dirty="0">
                <a:solidFill>
                  <a:srgbClr val="F79546"/>
                </a:solidFill>
                <a:latin typeface="Vrinda"/>
                <a:cs typeface="Vrinda"/>
              </a:rPr>
              <a:t>:</a:t>
            </a:r>
            <a:endParaRPr sz="2950">
              <a:latin typeface="Vrinda"/>
              <a:cs typeface="Vrind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070" y="1714372"/>
            <a:ext cx="7188834" cy="458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Развитие </a:t>
            </a:r>
            <a:r>
              <a:rPr sz="2000" spc="-5" dirty="0">
                <a:latin typeface="Times New Roman"/>
                <a:cs typeface="Times New Roman"/>
              </a:rPr>
              <a:t>связной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диалогической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речи.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71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Развитие у </a:t>
            </a:r>
            <a:r>
              <a:rPr sz="2000" spc="-5" dirty="0">
                <a:latin typeface="Times New Roman"/>
                <a:cs typeface="Times New Roman"/>
              </a:rPr>
              <a:t>детей умения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помощью </a:t>
            </a:r>
            <a:r>
              <a:rPr sz="2000" spc="-10" dirty="0">
                <a:latin typeface="Times New Roman"/>
                <a:cs typeface="Times New Roman"/>
              </a:rPr>
              <a:t>графической </a:t>
            </a:r>
            <a:r>
              <a:rPr sz="2000" dirty="0">
                <a:latin typeface="Times New Roman"/>
                <a:cs typeface="Times New Roman"/>
              </a:rPr>
              <a:t>аналогии, а  </a:t>
            </a:r>
            <a:r>
              <a:rPr sz="2000" spc="5" dirty="0">
                <a:latin typeface="Times New Roman"/>
                <a:cs typeface="Times New Roman"/>
              </a:rPr>
              <a:t>так </a:t>
            </a:r>
            <a:r>
              <a:rPr sz="2000" spc="-15" dirty="0">
                <a:latin typeface="Times New Roman"/>
                <a:cs typeface="Times New Roman"/>
              </a:rPr>
              <a:t>же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помощью </a:t>
            </a:r>
            <a:r>
              <a:rPr sz="2000" dirty="0">
                <a:latin typeface="Times New Roman"/>
                <a:cs typeface="Times New Roman"/>
              </a:rPr>
              <a:t>заместителей </a:t>
            </a:r>
            <a:r>
              <a:rPr sz="2000" spc="-5" dirty="0">
                <a:latin typeface="Times New Roman"/>
                <a:cs typeface="Times New Roman"/>
              </a:rPr>
              <a:t>понимать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рассказывать  </a:t>
            </a:r>
            <a:r>
              <a:rPr sz="2000" spc="-15" dirty="0">
                <a:latin typeface="Times New Roman"/>
                <a:cs typeface="Times New Roman"/>
              </a:rPr>
              <a:t>знакомые </a:t>
            </a:r>
            <a:r>
              <a:rPr sz="2000" spc="-10" dirty="0">
                <a:latin typeface="Times New Roman"/>
                <a:cs typeface="Times New Roman"/>
              </a:rPr>
              <a:t>сказки, </a:t>
            </a:r>
            <a:r>
              <a:rPr sz="2000" dirty="0">
                <a:latin typeface="Times New Roman"/>
                <a:cs typeface="Times New Roman"/>
              </a:rPr>
              <a:t>стихи </a:t>
            </a:r>
            <a:r>
              <a:rPr sz="2000" spc="-5" dirty="0">
                <a:latin typeface="Times New Roman"/>
                <a:cs typeface="Times New Roman"/>
              </a:rPr>
              <a:t>по мнемотаблице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коллажу.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5" dirty="0">
                <a:latin typeface="Times New Roman"/>
                <a:cs typeface="Times New Roman"/>
              </a:rPr>
              <a:t>Обучение </a:t>
            </a:r>
            <a:r>
              <a:rPr sz="2000" dirty="0">
                <a:latin typeface="Times New Roman"/>
                <a:cs typeface="Times New Roman"/>
              </a:rPr>
              <a:t>детей </a:t>
            </a:r>
            <a:r>
              <a:rPr sz="2000" spc="-5" dirty="0">
                <a:latin typeface="Times New Roman"/>
                <a:cs typeface="Times New Roman"/>
              </a:rPr>
              <a:t>правильному </a:t>
            </a:r>
            <a:r>
              <a:rPr sz="2000" spc="-10" dirty="0">
                <a:latin typeface="Times New Roman"/>
                <a:cs typeface="Times New Roman"/>
              </a:rPr>
              <a:t>звукопроизношению. </a:t>
            </a:r>
            <a:r>
              <a:rPr sz="2000" spc="-20" dirty="0">
                <a:latin typeface="Times New Roman"/>
                <a:cs typeface="Times New Roman"/>
              </a:rPr>
              <a:t>Знакомство 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буквами.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71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Развитие у детей </a:t>
            </a:r>
            <a:r>
              <a:rPr sz="2000" spc="-5" dirty="0">
                <a:latin typeface="Times New Roman"/>
                <a:cs typeface="Times New Roman"/>
              </a:rPr>
              <a:t>умственной </a:t>
            </a:r>
            <a:r>
              <a:rPr sz="2000" dirty="0">
                <a:latin typeface="Times New Roman"/>
                <a:cs typeface="Times New Roman"/>
              </a:rPr>
              <a:t>активности, сообразительности,  </a:t>
            </a:r>
            <a:r>
              <a:rPr sz="2000" spc="-10" dirty="0">
                <a:latin typeface="Times New Roman"/>
                <a:cs typeface="Times New Roman"/>
              </a:rPr>
              <a:t>наблюдательности, умения сравнивать, </a:t>
            </a:r>
            <a:r>
              <a:rPr sz="2000" dirty="0">
                <a:latin typeface="Times New Roman"/>
                <a:cs typeface="Times New Roman"/>
              </a:rPr>
              <a:t>выделять  существенные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признаки.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Развитие у детей </a:t>
            </a:r>
            <a:r>
              <a:rPr sz="2000" spc="5" dirty="0">
                <a:latin typeface="Times New Roman"/>
                <a:cs typeface="Times New Roman"/>
              </a:rPr>
              <a:t>психических процессов: </a:t>
            </a:r>
            <a:r>
              <a:rPr sz="2000" dirty="0">
                <a:latin typeface="Times New Roman"/>
                <a:cs typeface="Times New Roman"/>
              </a:rPr>
              <a:t>мышления,  </a:t>
            </a:r>
            <a:r>
              <a:rPr sz="2000" spc="-5" dirty="0">
                <a:latin typeface="Times New Roman"/>
                <a:cs typeface="Times New Roman"/>
              </a:rPr>
              <a:t>внимания, воображения, </a:t>
            </a:r>
            <a:r>
              <a:rPr sz="2000" dirty="0">
                <a:latin typeface="Times New Roman"/>
                <a:cs typeface="Times New Roman"/>
              </a:rPr>
              <a:t>памяти (различных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видов).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7570" y="2157730"/>
            <a:ext cx="6111875" cy="193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tabLst>
                <a:tab pos="1373505" algn="l"/>
                <a:tab pos="1800225" algn="l"/>
                <a:tab pos="2246630" algn="l"/>
                <a:tab pos="2560955" algn="l"/>
                <a:tab pos="3187700" algn="l"/>
                <a:tab pos="3721100" algn="l"/>
              </a:tabLst>
            </a:pPr>
            <a:r>
              <a:rPr sz="2800" b="1" spc="-45" dirty="0">
                <a:solidFill>
                  <a:srgbClr val="E36C09"/>
                </a:solidFill>
                <a:latin typeface="Times New Roman"/>
                <a:cs typeface="Times New Roman"/>
              </a:rPr>
              <a:t>М</a:t>
            </a:r>
            <a:r>
              <a:rPr sz="2800" b="1" spc="-50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800" b="1" spc="-45" dirty="0">
                <a:solidFill>
                  <a:srgbClr val="E36C09"/>
                </a:solidFill>
                <a:latin typeface="Times New Roman"/>
                <a:cs typeface="Times New Roman"/>
              </a:rPr>
              <a:t>т</a:t>
            </a:r>
            <a:r>
              <a:rPr sz="28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д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и</a:t>
            </a:r>
            <a:r>
              <a:rPr sz="2800" b="1" spc="-8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spc="-45" dirty="0">
                <a:solidFill>
                  <a:srgbClr val="E36C09"/>
                </a:solidFill>
                <a:latin typeface="Times New Roman"/>
                <a:cs typeface="Times New Roman"/>
              </a:rPr>
              <a:t>б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оты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п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фо</a:t>
            </a:r>
            <a:r>
              <a:rPr sz="2800" b="1" spc="-13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м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и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8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в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анию 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связной	</a:t>
            </a:r>
            <a:r>
              <a:rPr sz="2800" b="1" i="1" spc="-15" dirty="0">
                <a:solidFill>
                  <a:srgbClr val="E36C09"/>
                </a:solidFill>
                <a:latin typeface="Times New Roman"/>
                <a:cs typeface="Times New Roman"/>
              </a:rPr>
              <a:t>речи	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с	</a:t>
            </a:r>
            <a:r>
              <a:rPr sz="2800" b="1" i="1" spc="-20" dirty="0">
                <a:solidFill>
                  <a:srgbClr val="E36C09"/>
                </a:solidFill>
                <a:latin typeface="Times New Roman"/>
                <a:cs typeface="Times New Roman"/>
              </a:rPr>
              <a:t>использованием  мнемотехники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0750" y="810259"/>
            <a:ext cx="514032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285875" algn="l"/>
                <a:tab pos="2671445" algn="l"/>
                <a:tab pos="3380104" algn="l"/>
              </a:tabLst>
            </a:pP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Эта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п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ы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spc="-45" dirty="0">
                <a:solidFill>
                  <a:srgbClr val="E36C09"/>
                </a:solidFill>
                <a:latin typeface="Times New Roman"/>
                <a:cs typeface="Times New Roman"/>
              </a:rPr>
              <a:t>б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оты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над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пер</a:t>
            </a:r>
            <a:r>
              <a:rPr sz="2800" b="1" spc="-4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2800" b="1" spc="-85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з</a:t>
            </a:r>
            <a:r>
              <a:rPr sz="2800" b="1" spc="-110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м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  <a:tabLst>
                <a:tab pos="266700" algn="l"/>
                <a:tab pos="2546985" algn="l"/>
              </a:tabLst>
            </a:pP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с	</a:t>
            </a:r>
            <a:r>
              <a:rPr sz="2400"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использованием	</a:t>
            </a:r>
            <a:r>
              <a:rPr sz="24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мнемотаблиц</a:t>
            </a: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119" y="2097785"/>
            <a:ext cx="6454775" cy="312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" indent="-449580">
              <a:lnSpc>
                <a:spcPct val="100000"/>
              </a:lnSpc>
              <a:buAutoNum type="arabicPeriod"/>
              <a:tabLst>
                <a:tab pos="461645" algn="l"/>
                <a:tab pos="462915" algn="l"/>
              </a:tabLst>
            </a:pPr>
            <a:r>
              <a:rPr sz="2000" dirty="0">
                <a:latin typeface="Times New Roman"/>
                <a:cs typeface="Times New Roman"/>
              </a:rPr>
              <a:t>Чтение </a:t>
            </a:r>
            <a:r>
              <a:rPr sz="2000" spc="-20" dirty="0">
                <a:latin typeface="Times New Roman"/>
                <a:cs typeface="Times New Roman"/>
              </a:rPr>
              <a:t>педагогом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текста.</a:t>
            </a:r>
            <a:endParaRPr sz="20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1645" algn="l"/>
                <a:tab pos="462915" algn="l"/>
              </a:tabLst>
            </a:pPr>
            <a:r>
              <a:rPr sz="2000" dirty="0">
                <a:latin typeface="Times New Roman"/>
                <a:cs typeface="Times New Roman"/>
              </a:rPr>
              <a:t>Ответы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5" dirty="0">
                <a:latin typeface="Times New Roman"/>
                <a:cs typeface="Times New Roman"/>
              </a:rPr>
              <a:t>вопросы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содержанию.</a:t>
            </a:r>
            <a:endParaRPr sz="20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1645" algn="l"/>
                <a:tab pos="462915" algn="l"/>
              </a:tabLst>
            </a:pPr>
            <a:r>
              <a:rPr sz="2000" spc="5" dirty="0">
                <a:latin typeface="Times New Roman"/>
                <a:cs typeface="Times New Roman"/>
              </a:rPr>
              <a:t>Демонстрация </a:t>
            </a:r>
            <a:r>
              <a:rPr sz="2000" dirty="0">
                <a:latin typeface="Times New Roman"/>
                <a:cs typeface="Times New Roman"/>
              </a:rPr>
              <a:t>и разбор </a:t>
            </a:r>
            <a:r>
              <a:rPr sz="2000" spc="-10" dirty="0">
                <a:latin typeface="Times New Roman"/>
                <a:cs typeface="Times New Roman"/>
              </a:rPr>
              <a:t>каждой </a:t>
            </a:r>
            <a:r>
              <a:rPr sz="2000" dirty="0">
                <a:latin typeface="Times New Roman"/>
                <a:cs typeface="Times New Roman"/>
              </a:rPr>
              <a:t>ячейки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мнемотаблицы.</a:t>
            </a:r>
            <a:endParaRPr sz="20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1645" algn="l"/>
                <a:tab pos="46291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Повторное </a:t>
            </a:r>
            <a:r>
              <a:rPr sz="2000" dirty="0">
                <a:latin typeface="Times New Roman"/>
                <a:cs typeface="Times New Roman"/>
              </a:rPr>
              <a:t>чтение </a:t>
            </a:r>
            <a:r>
              <a:rPr sz="2000" spc="-5" dirty="0">
                <a:latin typeface="Times New Roman"/>
                <a:cs typeface="Times New Roman"/>
              </a:rPr>
              <a:t>рассказа </a:t>
            </a:r>
            <a:r>
              <a:rPr sz="2000" dirty="0">
                <a:latin typeface="Times New Roman"/>
                <a:cs typeface="Times New Roman"/>
              </a:rPr>
              <a:t>с опорой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мнемотаблицу.</a:t>
            </a:r>
            <a:endParaRPr sz="20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1645" algn="l"/>
                <a:tab pos="462915" algn="l"/>
              </a:tabLst>
            </a:pPr>
            <a:r>
              <a:rPr sz="2000" spc="-15" dirty="0">
                <a:latin typeface="Times New Roman"/>
                <a:cs typeface="Times New Roman"/>
              </a:rPr>
              <a:t>Коллективный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пересказ.</a:t>
            </a:r>
            <a:endParaRPr sz="20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1645" algn="l"/>
                <a:tab pos="462915" algn="l"/>
              </a:tabLst>
            </a:pPr>
            <a:r>
              <a:rPr sz="2000" dirty="0">
                <a:latin typeface="Times New Roman"/>
                <a:cs typeface="Times New Roman"/>
              </a:rPr>
              <a:t>Самостоятельный пересказ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текста.</a:t>
            </a:r>
            <a:endParaRPr sz="2000">
              <a:latin typeface="Times New Roman"/>
              <a:cs typeface="Times New Roman"/>
            </a:endParaRPr>
          </a:p>
          <a:p>
            <a:pPr marL="462280" indent="-449580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461645" algn="l"/>
                <a:tab pos="462915" algn="l"/>
              </a:tabLst>
            </a:pPr>
            <a:r>
              <a:rPr sz="2000" dirty="0">
                <a:latin typeface="Times New Roman"/>
                <a:cs typeface="Times New Roman"/>
              </a:rPr>
              <a:t>Анализ самостоятельных пересказов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8125" y="4653026"/>
            <a:ext cx="2032000" cy="1671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400" y="685800"/>
          <a:ext cx="8155940" cy="570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7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2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01687" y="835088"/>
            <a:ext cx="939800" cy="1150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0351" y="835088"/>
            <a:ext cx="863600" cy="1150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9951" y="3695636"/>
            <a:ext cx="801687" cy="1223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5875" y="812736"/>
            <a:ext cx="593725" cy="1173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3075" y="2233612"/>
            <a:ext cx="593725" cy="1173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0351" y="3695636"/>
            <a:ext cx="593725" cy="1173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8900" y="957262"/>
            <a:ext cx="1303401" cy="906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3925" y="5084762"/>
            <a:ext cx="1484376" cy="1111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6026" y="995299"/>
            <a:ext cx="950912" cy="828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3262" y="2187575"/>
            <a:ext cx="1247775" cy="1247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8325" y="2195448"/>
            <a:ext cx="1247775" cy="1247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1225" y="2135251"/>
            <a:ext cx="1333500" cy="1335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8601" y="2152650"/>
            <a:ext cx="1335024" cy="1333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1687" y="3584447"/>
            <a:ext cx="962025" cy="1284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8550" y="3670300"/>
            <a:ext cx="1235075" cy="11652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3125" y="3783012"/>
            <a:ext cx="636587" cy="938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3612" y="5257800"/>
            <a:ext cx="638175" cy="938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5951" y="5110162"/>
            <a:ext cx="1328674" cy="11128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53125" y="5195887"/>
            <a:ext cx="717550" cy="9413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17011" y="206247"/>
            <a:ext cx="79629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2000" b="1" i="1" spc="-5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аз</a:t>
            </a:r>
            <a:r>
              <a:rPr sz="2000" b="1" i="1" spc="-4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2430">
              <a:lnSpc>
                <a:spcPct val="100000"/>
              </a:lnSpc>
            </a:pPr>
            <a:r>
              <a:rPr sz="2100" b="1" i="1" spc="-70" dirty="0">
                <a:solidFill>
                  <a:srgbClr val="E36C09"/>
                </a:solidFill>
                <a:latin typeface="Vrinda"/>
                <a:cs typeface="Vrinda"/>
              </a:rPr>
              <a:t>«</a:t>
            </a:r>
            <a:r>
              <a:rPr b="1" spc="-70" dirty="0">
                <a:solidFill>
                  <a:srgbClr val="E36C09"/>
                </a:solidFill>
                <a:latin typeface="Times New Roman"/>
                <a:cs typeface="Times New Roman"/>
              </a:rPr>
              <a:t>Курочка</a:t>
            </a:r>
            <a:r>
              <a:rPr b="1" spc="27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80" dirty="0">
                <a:solidFill>
                  <a:srgbClr val="E36C09"/>
                </a:solidFill>
                <a:latin typeface="Times New Roman"/>
                <a:cs typeface="Times New Roman"/>
              </a:rPr>
              <a:t>Ряба</a:t>
            </a:r>
            <a:r>
              <a:rPr sz="2100" b="1" i="1" spc="-80" dirty="0">
                <a:solidFill>
                  <a:srgbClr val="E36C09"/>
                </a:solidFill>
                <a:latin typeface="Vrinda"/>
                <a:cs typeface="Vrinda"/>
              </a:rPr>
              <a:t>»</a:t>
            </a:r>
            <a:endParaRPr sz="2100">
              <a:latin typeface="Vrinda"/>
              <a:cs typeface="Vrind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6117" y="842517"/>
            <a:ext cx="6687184" cy="11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5339">
              <a:lnSpc>
                <a:spcPts val="3329"/>
              </a:lnSpc>
              <a:tabLst>
                <a:tab pos="3371850" algn="l"/>
              </a:tabLst>
            </a:pP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Этапы	</a:t>
            </a:r>
            <a:r>
              <a:rPr sz="2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работы</a:t>
            </a:r>
            <a:endParaRPr sz="2800">
              <a:latin typeface="Times New Roman"/>
              <a:cs typeface="Times New Roman"/>
            </a:endParaRPr>
          </a:p>
          <a:p>
            <a:pPr marL="855344" marR="5080" indent="-843280">
              <a:lnSpc>
                <a:spcPts val="2880"/>
              </a:lnSpc>
              <a:spcBef>
                <a:spcPts val="165"/>
              </a:spcBef>
              <a:tabLst>
                <a:tab pos="617855" algn="l"/>
                <a:tab pos="1122045" algn="l"/>
                <a:tab pos="2660015" algn="l"/>
                <a:tab pos="3402329" algn="l"/>
                <a:tab pos="5344160" algn="l"/>
              </a:tabLst>
            </a:pP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над	</a:t>
            </a:r>
            <a:r>
              <a:rPr sz="2400" b="1" spc="-60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оставл</a:t>
            </a:r>
            <a:r>
              <a:rPr sz="2400" b="1" spc="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ни</a:t>
            </a:r>
            <a:r>
              <a:rPr sz="2400" b="1" spc="-6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	расс</a:t>
            </a:r>
            <a:r>
              <a:rPr sz="2400" b="1" spc="-6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аза</a:t>
            </a:r>
            <a:r>
              <a:rPr sz="2500" b="1" i="1" spc="-450" dirty="0">
                <a:solidFill>
                  <a:srgbClr val="E36C09"/>
                </a:solidFill>
                <a:latin typeface="Vrinda"/>
                <a:cs typeface="Vrinda"/>
              </a:rPr>
              <a:t>-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опи</a:t>
            </a:r>
            <a:r>
              <a:rPr sz="2400" b="1" spc="-65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ания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	пр</a:t>
            </a:r>
            <a:r>
              <a:rPr sz="2400" b="1" spc="-60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дм</a:t>
            </a:r>
            <a:r>
              <a:rPr sz="24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та </a:t>
            </a:r>
            <a:r>
              <a:rPr sz="2400" b="1" i="1" dirty="0">
                <a:solidFill>
                  <a:srgbClr val="E36C09"/>
                </a:solidFill>
                <a:latin typeface="Times New Roman"/>
                <a:cs typeface="Times New Roman"/>
              </a:rPr>
              <a:t> с	</a:t>
            </a:r>
            <a:r>
              <a:rPr sz="2400" b="1" i="1" spc="-15" dirty="0">
                <a:solidFill>
                  <a:srgbClr val="E36C09"/>
                </a:solidFill>
                <a:latin typeface="Times New Roman"/>
                <a:cs typeface="Times New Roman"/>
              </a:rPr>
              <a:t>использованием	</a:t>
            </a:r>
            <a:r>
              <a:rPr sz="24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мнемотаблиц</a:t>
            </a:r>
            <a:r>
              <a:rPr sz="2400" b="1" spc="-10" dirty="0">
                <a:solidFill>
                  <a:srgbClr val="E36C0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0097" y="2732785"/>
            <a:ext cx="5149215" cy="275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Рассматривание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мнемодорожек.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469265" algn="l"/>
                <a:tab pos="469900" algn="l"/>
                <a:tab pos="2607945" algn="l"/>
                <a:tab pos="4816475" algn="l"/>
              </a:tabLst>
            </a:pP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20" dirty="0">
                <a:latin typeface="Times New Roman"/>
                <a:cs typeface="Times New Roman"/>
              </a:rPr>
              <a:t>т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	пр</a:t>
            </a:r>
            <a:r>
              <a:rPr sz="2400" spc="-3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5" dirty="0">
                <a:latin typeface="Times New Roman"/>
                <a:cs typeface="Times New Roman"/>
              </a:rPr>
              <a:t>л</a:t>
            </a:r>
            <a:r>
              <a:rPr sz="2400" spc="-60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spc="-5" dirty="0">
                <a:latin typeface="Times New Roman"/>
                <a:cs typeface="Times New Roman"/>
              </a:rPr>
              <a:t>ен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0" dirty="0"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мнемодорожкам.</a:t>
            </a:r>
            <a:endParaRPr sz="2400">
              <a:latin typeface="Times New Roman"/>
              <a:cs typeface="Times New Roman"/>
            </a:endParaRPr>
          </a:p>
          <a:p>
            <a:pPr marL="544195" indent="-531495">
              <a:lnSpc>
                <a:spcPct val="100000"/>
              </a:lnSpc>
              <a:spcBef>
                <a:spcPts val="919"/>
              </a:spcBef>
              <a:buAutoNum type="arabicPeriod" startAt="3"/>
              <a:tabLst>
                <a:tab pos="544195" algn="l"/>
                <a:tab pos="544830" algn="l"/>
              </a:tabLst>
            </a:pPr>
            <a:r>
              <a:rPr sz="2400" spc="-5" dirty="0">
                <a:latin typeface="Times New Roman"/>
                <a:cs typeface="Times New Roman"/>
              </a:rPr>
              <a:t>Рассматривание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мнемотаблиц.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Составление </a:t>
            </a:r>
            <a:r>
              <a:rPr sz="2400" spc="-5" dirty="0">
                <a:latin typeface="Times New Roman"/>
                <a:cs typeface="Times New Roman"/>
              </a:rPr>
              <a:t>рассказа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педагогом.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Составление </a:t>
            </a:r>
            <a:r>
              <a:rPr sz="2400" spc="-5" dirty="0">
                <a:latin typeface="Times New Roman"/>
                <a:cs typeface="Times New Roman"/>
              </a:rPr>
              <a:t>рассказа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детьми.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71119"/>
            <a:ext cx="7449184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313131"/>
                </a:solidFill>
              </a:rPr>
              <a:t>Для </a:t>
            </a:r>
            <a:r>
              <a:rPr spc="-5" dirty="0">
                <a:solidFill>
                  <a:srgbClr val="313131"/>
                </a:solidFill>
              </a:rPr>
              <a:t>описания </a:t>
            </a:r>
            <a:r>
              <a:rPr spc="5" dirty="0">
                <a:solidFill>
                  <a:srgbClr val="313131"/>
                </a:solidFill>
              </a:rPr>
              <a:t>овощей </a:t>
            </a:r>
            <a:r>
              <a:rPr dirty="0">
                <a:solidFill>
                  <a:srgbClr val="313131"/>
                </a:solidFill>
              </a:rPr>
              <a:t>и </a:t>
            </a:r>
            <a:r>
              <a:rPr spc="-5" dirty="0">
                <a:solidFill>
                  <a:srgbClr val="313131"/>
                </a:solidFill>
              </a:rPr>
              <a:t>фруктов </a:t>
            </a:r>
            <a:r>
              <a:rPr spc="-10" dirty="0">
                <a:solidFill>
                  <a:srgbClr val="313131"/>
                </a:solidFill>
              </a:rPr>
              <a:t>можно </a:t>
            </a:r>
            <a:r>
              <a:rPr spc="-5" dirty="0">
                <a:solidFill>
                  <a:srgbClr val="313131"/>
                </a:solidFill>
              </a:rPr>
              <a:t>использовать </a:t>
            </a:r>
            <a:r>
              <a:rPr spc="5" dirty="0">
                <a:solidFill>
                  <a:srgbClr val="313131"/>
                </a:solidFill>
              </a:rPr>
              <a:t>такие</a:t>
            </a:r>
            <a:r>
              <a:rPr spc="-200" dirty="0">
                <a:solidFill>
                  <a:srgbClr val="313131"/>
                </a:solidFill>
              </a:rPr>
              <a:t> </a:t>
            </a:r>
            <a:r>
              <a:rPr spc="-15" dirty="0">
                <a:solidFill>
                  <a:srgbClr val="313131"/>
                </a:solidFill>
              </a:rPr>
              <a:t>схемы:</a:t>
            </a:r>
          </a:p>
        </p:txBody>
      </p:sp>
      <p:sp>
        <p:nvSpPr>
          <p:cNvPr id="3" name="object 3"/>
          <p:cNvSpPr/>
          <p:nvPr/>
        </p:nvSpPr>
        <p:spPr>
          <a:xfrm>
            <a:off x="1136903" y="1217675"/>
            <a:ext cx="7386828" cy="5477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1975" y="1412875"/>
            <a:ext cx="6799199" cy="488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716" y="2153411"/>
            <a:ext cx="7938516" cy="3592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550" y="2349500"/>
            <a:ext cx="7350125" cy="300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4917" y="845058"/>
            <a:ext cx="604266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11120" algn="l"/>
                <a:tab pos="4220845" algn="l"/>
              </a:tabLst>
            </a:pPr>
            <a:r>
              <a:rPr sz="2800"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Сравнительное	описание	</a:t>
            </a:r>
            <a:r>
              <a:rPr sz="2800" b="1" spc="-20" dirty="0">
                <a:solidFill>
                  <a:srgbClr val="E36C09"/>
                </a:solidFill>
                <a:latin typeface="Times New Roman"/>
                <a:cs typeface="Times New Roman"/>
              </a:rPr>
              <a:t>предметов</a:t>
            </a:r>
            <a:r>
              <a:rPr sz="3200" i="0" spc="-20" dirty="0">
                <a:solidFill>
                  <a:srgbClr val="E36C09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348" y="560196"/>
            <a:ext cx="508317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950" marR="5080" indent="-1492885">
              <a:lnSpc>
                <a:spcPct val="100000"/>
              </a:lnSpc>
              <a:tabLst>
                <a:tab pos="1966595" algn="l"/>
                <a:tab pos="2713355" algn="l"/>
                <a:tab pos="3665854" algn="l"/>
                <a:tab pos="3934460" algn="l"/>
              </a:tabLst>
            </a:pP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400" b="1" spc="-65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обеннос</a:t>
            </a:r>
            <a:r>
              <a:rPr sz="2400" b="1" spc="5" dirty="0">
                <a:solidFill>
                  <a:srgbClr val="E36C09"/>
                </a:solidFill>
                <a:latin typeface="Times New Roman"/>
                <a:cs typeface="Times New Roman"/>
              </a:rPr>
              <a:t>т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	р</a:t>
            </a:r>
            <a:r>
              <a:rPr sz="24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чи	д</a:t>
            </a:r>
            <a:r>
              <a:rPr sz="24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ей	с	р</a:t>
            </a:r>
            <a:r>
              <a:rPr sz="24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чевым </a:t>
            </a:r>
            <a:r>
              <a:rPr sz="2400" b="1" i="1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недоразвитием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070" y="1667255"/>
            <a:ext cx="398399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buFont typeface="Arial"/>
              <a:buChar char="•"/>
              <a:tabLst>
                <a:tab pos="316865" algn="l"/>
                <a:tab pos="317500" algn="l"/>
                <a:tab pos="1879600" algn="l"/>
                <a:tab pos="3069590" algn="l"/>
                <a:tab pos="3759200" algn="l"/>
              </a:tabLst>
            </a:pPr>
            <a:r>
              <a:rPr sz="1800" spc="-3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жная,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т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щая	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ишь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из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244" y="1667255"/>
            <a:ext cx="8515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пр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стых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3988" y="1667255"/>
            <a:ext cx="132016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предложений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1854" y="1667255"/>
            <a:ext cx="51752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-4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чь</a:t>
            </a:r>
            <a:r>
              <a:rPr sz="180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5" dirty="0"/>
              <a:t>связные высказывания</a:t>
            </a:r>
            <a:r>
              <a:rPr spc="-75" dirty="0"/>
              <a:t> </a:t>
            </a:r>
            <a:r>
              <a:rPr spc="-15" dirty="0"/>
              <a:t>короткие;</a:t>
            </a:r>
          </a:p>
          <a:p>
            <a:pPr marL="12700" algn="just">
              <a:lnSpc>
                <a:spcPct val="100000"/>
              </a:lnSpc>
              <a:buFont typeface="Arial"/>
              <a:buChar char="•"/>
              <a:tabLst>
                <a:tab pos="317500" algn="l"/>
              </a:tabLst>
            </a:pPr>
            <a:r>
              <a:rPr spc="5" dirty="0"/>
              <a:t>Неспособность          </a:t>
            </a:r>
            <a:r>
              <a:rPr spc="-5" dirty="0"/>
              <a:t>грамматически           правильно         </a:t>
            </a:r>
            <a:r>
              <a:rPr spc="254" dirty="0"/>
              <a:t> </a:t>
            </a:r>
            <a:r>
              <a:rPr spc="5" dirty="0"/>
              <a:t>построить</a:t>
            </a:r>
          </a:p>
          <a:p>
            <a:pPr marL="12700" algn="just">
              <a:lnSpc>
                <a:spcPct val="100000"/>
              </a:lnSpc>
            </a:pPr>
            <a:r>
              <a:rPr spc="5" dirty="0"/>
              <a:t>распространенное</a:t>
            </a:r>
            <a:r>
              <a:rPr spc="-105" dirty="0"/>
              <a:t> </a:t>
            </a:r>
            <a:r>
              <a:rPr spc="-10" dirty="0"/>
              <a:t>предложение.</a:t>
            </a:r>
          </a:p>
          <a:p>
            <a:pPr marL="372110" indent="-359410" algn="just">
              <a:lnSpc>
                <a:spcPct val="100000"/>
              </a:lnSpc>
              <a:buFont typeface="Arial"/>
              <a:buChar char="•"/>
              <a:tabLst>
                <a:tab pos="372745" algn="l"/>
              </a:tabLst>
            </a:pPr>
            <a:r>
              <a:rPr spc="-10" dirty="0"/>
              <a:t>Недостаточный </a:t>
            </a:r>
            <a:r>
              <a:rPr spc="-5" dirty="0"/>
              <a:t>словарный</a:t>
            </a:r>
            <a:r>
              <a:rPr spc="-15" dirty="0"/>
              <a:t> </a:t>
            </a:r>
            <a:r>
              <a:rPr spc="-5" dirty="0"/>
              <a:t>запас.</a:t>
            </a:r>
          </a:p>
          <a:p>
            <a:pPr marL="12700" marR="6985" algn="just">
              <a:lnSpc>
                <a:spcPct val="100000"/>
              </a:lnSpc>
              <a:buFont typeface="Arial"/>
              <a:buChar char="•"/>
              <a:tabLst>
                <a:tab pos="375920" algn="l"/>
              </a:tabLst>
            </a:pPr>
            <a:r>
              <a:rPr spc="-5" dirty="0"/>
              <a:t>Бедная </a:t>
            </a:r>
            <a:r>
              <a:rPr dirty="0"/>
              <a:t>диалогическая </a:t>
            </a:r>
            <a:r>
              <a:rPr spc="-15" dirty="0"/>
              <a:t>речь: </a:t>
            </a:r>
            <a:r>
              <a:rPr spc="5" dirty="0"/>
              <a:t>неспособность </a:t>
            </a:r>
            <a:r>
              <a:rPr spc="-5" dirty="0"/>
              <a:t>грамотно и доступно  </a:t>
            </a:r>
            <a:r>
              <a:rPr spc="-10" dirty="0"/>
              <a:t>сформулировать </a:t>
            </a:r>
            <a:r>
              <a:rPr dirty="0"/>
              <a:t>вопрос, </a:t>
            </a:r>
            <a:r>
              <a:rPr spc="5" dirty="0"/>
              <a:t>построить </a:t>
            </a:r>
            <a:r>
              <a:rPr spc="-10" dirty="0"/>
              <a:t>краткий </a:t>
            </a:r>
            <a:r>
              <a:rPr spc="-5" dirty="0"/>
              <a:t>или </a:t>
            </a:r>
            <a:r>
              <a:rPr dirty="0"/>
              <a:t>развернутый</a:t>
            </a:r>
            <a:r>
              <a:rPr spc="-20" dirty="0"/>
              <a:t> </a:t>
            </a:r>
            <a:r>
              <a:rPr spc="-30" dirty="0"/>
              <a:t>ответ.</a:t>
            </a:r>
          </a:p>
          <a:p>
            <a:pPr marL="12700" marR="5080" algn="just">
              <a:lnSpc>
                <a:spcPct val="100000"/>
              </a:lnSpc>
              <a:buFont typeface="Arial"/>
              <a:buChar char="•"/>
              <a:tabLst>
                <a:tab pos="375920" algn="l"/>
              </a:tabLst>
            </a:pPr>
            <a:r>
              <a:rPr spc="5" dirty="0"/>
              <a:t>Неспособность построить </a:t>
            </a:r>
            <a:r>
              <a:rPr spc="-5" dirty="0"/>
              <a:t>монолог: например, </a:t>
            </a:r>
            <a:r>
              <a:rPr spc="-10" dirty="0"/>
              <a:t>сюжетный </a:t>
            </a:r>
            <a:r>
              <a:rPr spc="-5" dirty="0"/>
              <a:t>или  описательный рассказ на </a:t>
            </a:r>
            <a:r>
              <a:rPr spc="-10" dirty="0"/>
              <a:t>предложенную </a:t>
            </a:r>
            <a:r>
              <a:rPr spc="-40" dirty="0"/>
              <a:t>тему, </a:t>
            </a:r>
            <a:r>
              <a:rPr dirty="0"/>
              <a:t>пересказ </a:t>
            </a:r>
            <a:r>
              <a:rPr spc="-5" dirty="0"/>
              <a:t>текста своими  словами.</a:t>
            </a:r>
          </a:p>
          <a:p>
            <a:pPr marL="12700" marR="7620" algn="just">
              <a:lnSpc>
                <a:spcPct val="100000"/>
              </a:lnSpc>
              <a:buFont typeface="Arial"/>
              <a:buChar char="•"/>
              <a:tabLst>
                <a:tab pos="317500" algn="l"/>
              </a:tabLst>
            </a:pPr>
            <a:r>
              <a:rPr spc="-25" dirty="0"/>
              <a:t>Речь </a:t>
            </a:r>
            <a:r>
              <a:rPr spc="-5" dirty="0"/>
              <a:t>отличается непоследовательностью, даже </a:t>
            </a:r>
            <a:r>
              <a:rPr spc="10" dirty="0"/>
              <a:t>если </a:t>
            </a:r>
            <a:r>
              <a:rPr spc="-10" dirty="0"/>
              <a:t>ребенок  </a:t>
            </a:r>
            <a:r>
              <a:rPr spc="-5" dirty="0"/>
              <a:t>передает содержание </a:t>
            </a:r>
            <a:r>
              <a:rPr spc="-25" dirty="0"/>
              <a:t>знакомого</a:t>
            </a:r>
            <a:r>
              <a:rPr spc="-45" dirty="0"/>
              <a:t> </a:t>
            </a:r>
            <a:r>
              <a:rPr spc="-5" dirty="0"/>
              <a:t>текста;</a:t>
            </a:r>
          </a:p>
          <a:p>
            <a:pPr marL="12700" marR="5080" algn="just">
              <a:lnSpc>
                <a:spcPct val="100000"/>
              </a:lnSpc>
              <a:buFont typeface="Arial"/>
              <a:buChar char="•"/>
              <a:tabLst>
                <a:tab pos="375920" algn="l"/>
              </a:tabLst>
            </a:pPr>
            <a:r>
              <a:rPr spc="-5" dirty="0"/>
              <a:t>Высказывания состоят из </a:t>
            </a:r>
            <a:r>
              <a:rPr spc="-10" dirty="0"/>
              <a:t>отдельных </a:t>
            </a:r>
            <a:r>
              <a:rPr spc="-5" dirty="0"/>
              <a:t>фрагментов, </a:t>
            </a:r>
            <a:r>
              <a:rPr dirty="0"/>
              <a:t>логически </a:t>
            </a:r>
            <a:r>
              <a:rPr spc="-5" dirty="0"/>
              <a:t>не  связанных между собой; часто </a:t>
            </a:r>
            <a:r>
              <a:rPr spc="-10" dirty="0"/>
              <a:t>логическое </a:t>
            </a:r>
            <a:r>
              <a:rPr spc="-5" dirty="0"/>
              <a:t>обоснование своих  </a:t>
            </a:r>
            <a:r>
              <a:rPr dirty="0"/>
              <a:t>утверждений и </a:t>
            </a:r>
            <a:r>
              <a:rPr spc="-10" dirty="0"/>
              <a:t>выводов</a:t>
            </a:r>
            <a:r>
              <a:rPr spc="-105" dirty="0"/>
              <a:t> </a:t>
            </a:r>
            <a:r>
              <a:rPr spc="-20" dirty="0"/>
              <a:t>отсутствует.</a:t>
            </a:r>
          </a:p>
          <a:p>
            <a:pPr marL="316865" indent="-304165" algn="just">
              <a:lnSpc>
                <a:spcPct val="100000"/>
              </a:lnSpc>
              <a:buFont typeface="Arial"/>
              <a:buChar char="•"/>
              <a:tabLst>
                <a:tab pos="317500" algn="l"/>
              </a:tabLst>
            </a:pPr>
            <a:r>
              <a:rPr spc="-25" dirty="0"/>
              <a:t>Уровень </a:t>
            </a:r>
            <a:r>
              <a:rPr spc="-5" dirty="0"/>
              <a:t>информативности высказывания </a:t>
            </a:r>
            <a:r>
              <a:rPr spc="-15" dirty="0"/>
              <a:t>очень</a:t>
            </a:r>
            <a:r>
              <a:rPr spc="-25" dirty="0"/>
              <a:t> </a:t>
            </a:r>
            <a:r>
              <a:rPr spc="-5" dirty="0"/>
              <a:t>низкий.</a:t>
            </a:r>
          </a:p>
          <a:p>
            <a:pPr marL="372110" indent="-359410" algn="just">
              <a:lnSpc>
                <a:spcPct val="100000"/>
              </a:lnSpc>
              <a:buFont typeface="Arial"/>
              <a:buChar char="•"/>
              <a:tabLst>
                <a:tab pos="372745" algn="l"/>
              </a:tabLst>
            </a:pPr>
            <a:r>
              <a:rPr spc="-15" dirty="0"/>
              <a:t>Плохая </a:t>
            </a:r>
            <a:r>
              <a:rPr spc="-5" dirty="0"/>
              <a:t>дикция; нарушение </a:t>
            </a:r>
            <a:r>
              <a:rPr spc="-10" dirty="0"/>
              <a:t>фонационного </a:t>
            </a:r>
            <a:r>
              <a:rPr spc="-5" dirty="0"/>
              <a:t>дыхания,</a:t>
            </a:r>
            <a:r>
              <a:rPr spc="80" dirty="0"/>
              <a:t> </a:t>
            </a:r>
            <a:r>
              <a:rPr spc="-5" dirty="0"/>
              <a:t>просодии.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483" y="475360"/>
            <a:ext cx="412877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15210" algn="l"/>
              </a:tabLst>
            </a:pP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32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юж</a:t>
            </a:r>
            <a:r>
              <a:rPr sz="32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тные	</a:t>
            </a:r>
            <a:r>
              <a:rPr sz="3200" b="1" spc="-9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32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тинки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087" y="1001267"/>
            <a:ext cx="5340096" cy="561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112" y="1196911"/>
            <a:ext cx="4751324" cy="502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5479" y="1504188"/>
            <a:ext cx="3107435" cy="4765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0425" y="1700276"/>
            <a:ext cx="2519426" cy="4176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8325" marR="5080" indent="-1826260">
              <a:lnSpc>
                <a:spcPct val="100000"/>
              </a:lnSpc>
            </a:pPr>
            <a:r>
              <a:rPr spc="-15" dirty="0"/>
              <a:t>Такие </a:t>
            </a:r>
            <a:r>
              <a:rPr spc="-5" dirty="0"/>
              <a:t>мнемотаблицы </a:t>
            </a:r>
            <a:r>
              <a:rPr spc="-10" dirty="0"/>
              <a:t>можно </a:t>
            </a:r>
            <a:r>
              <a:rPr dirty="0"/>
              <a:t>подготовить к </a:t>
            </a:r>
            <a:r>
              <a:rPr spc="-20" dirty="0"/>
              <a:t>любому</a:t>
            </a:r>
            <a:r>
              <a:rPr spc="-204" dirty="0"/>
              <a:t> </a:t>
            </a:r>
            <a:r>
              <a:rPr spc="-5" dirty="0"/>
              <a:t>рассказу  </a:t>
            </a:r>
            <a:r>
              <a:rPr i="1" spc="-10" dirty="0"/>
              <a:t>самостоятельно,</a:t>
            </a:r>
            <a:r>
              <a:rPr i="1" spc="-75" dirty="0"/>
              <a:t> </a:t>
            </a:r>
            <a:r>
              <a:rPr i="1" dirty="0"/>
              <a:t>например: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989329"/>
            <a:ext cx="8126095" cy="164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Сосна.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Саша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Маша </a:t>
            </a:r>
            <a:r>
              <a:rPr sz="1800" spc="-5" dirty="0">
                <a:latin typeface="Times New Roman"/>
                <a:cs typeface="Times New Roman"/>
              </a:rPr>
              <a:t>пошли в </a:t>
            </a:r>
            <a:r>
              <a:rPr sz="1800" spc="10" dirty="0">
                <a:latin typeface="Times New Roman"/>
                <a:cs typeface="Times New Roman"/>
              </a:rPr>
              <a:t>лес </a:t>
            </a:r>
            <a:r>
              <a:rPr sz="1800" spc="-5" dirty="0">
                <a:latin typeface="Times New Roman"/>
                <a:cs typeface="Times New Roman"/>
              </a:rPr>
              <a:t>за </a:t>
            </a:r>
            <a:r>
              <a:rPr sz="1800" dirty="0">
                <a:latin typeface="Times New Roman"/>
                <a:cs typeface="Times New Roman"/>
              </a:rPr>
              <a:t>сосновыми </a:t>
            </a:r>
            <a:r>
              <a:rPr sz="1800" spc="-5" dirty="0">
                <a:latin typeface="Times New Roman"/>
                <a:cs typeface="Times New Roman"/>
              </a:rPr>
              <a:t>шашками. </a:t>
            </a:r>
            <a:r>
              <a:rPr sz="1800" spc="-10" dirty="0">
                <a:latin typeface="Times New Roman"/>
                <a:cs typeface="Times New Roman"/>
              </a:rPr>
              <a:t>Вот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опушка </a:t>
            </a:r>
            <a:r>
              <a:rPr sz="1800" spc="10" dirty="0">
                <a:latin typeface="Times New Roman"/>
                <a:cs typeface="Times New Roman"/>
              </a:rPr>
              <a:t>леса.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5" dirty="0">
                <a:latin typeface="Times New Roman"/>
                <a:cs typeface="Times New Roman"/>
              </a:rPr>
              <a:t>опушке  </a:t>
            </a:r>
            <a:r>
              <a:rPr sz="1800" spc="-5" dirty="0">
                <a:latin typeface="Times New Roman"/>
                <a:cs typeface="Times New Roman"/>
              </a:rPr>
              <a:t>стоит высокая </a:t>
            </a:r>
            <a:r>
              <a:rPr sz="1800" spc="5" dirty="0">
                <a:latin typeface="Times New Roman"/>
                <a:cs typeface="Times New Roman"/>
              </a:rPr>
              <a:t>сосна.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сосне </a:t>
            </a:r>
            <a:r>
              <a:rPr sz="1800" spc="-5" dirty="0">
                <a:latin typeface="Times New Roman"/>
                <a:cs typeface="Times New Roman"/>
              </a:rPr>
              <a:t>густые </a:t>
            </a:r>
            <a:r>
              <a:rPr sz="1800" dirty="0">
                <a:latin typeface="Times New Roman"/>
                <a:cs typeface="Times New Roman"/>
              </a:rPr>
              <a:t>пушистые </a:t>
            </a:r>
            <a:r>
              <a:rPr sz="1800" spc="-10" dirty="0">
                <a:latin typeface="Times New Roman"/>
                <a:cs typeface="Times New Roman"/>
              </a:rPr>
              <a:t>ветки. </a:t>
            </a:r>
            <a:r>
              <a:rPr sz="1800" spc="-5" dirty="0">
                <a:latin typeface="Times New Roman"/>
                <a:cs typeface="Times New Roman"/>
              </a:rPr>
              <a:t>А </a:t>
            </a:r>
            <a:r>
              <a:rPr sz="1800" spc="-15" dirty="0">
                <a:latin typeface="Times New Roman"/>
                <a:cs typeface="Times New Roman"/>
              </a:rPr>
              <a:t>высоко,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самой  </a:t>
            </a:r>
            <a:r>
              <a:rPr sz="1800" spc="-15" dirty="0">
                <a:latin typeface="Times New Roman"/>
                <a:cs typeface="Times New Roman"/>
              </a:rPr>
              <a:t>макушке,— </a:t>
            </a:r>
            <a:r>
              <a:rPr sz="1800" spc="-10" dirty="0">
                <a:latin typeface="Times New Roman"/>
                <a:cs typeface="Times New Roman"/>
              </a:rPr>
              <a:t>большие </a:t>
            </a:r>
            <a:r>
              <a:rPr sz="1800" spc="-5" dirty="0">
                <a:latin typeface="Times New Roman"/>
                <a:cs typeface="Times New Roman"/>
              </a:rPr>
              <a:t>шишки. Шишки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шумом </a:t>
            </a:r>
            <a:r>
              <a:rPr sz="1800" spc="-10" dirty="0">
                <a:latin typeface="Times New Roman"/>
                <a:cs typeface="Times New Roman"/>
              </a:rPr>
              <a:t>падают </a:t>
            </a:r>
            <a:r>
              <a:rPr sz="1800" spc="-5" dirty="0">
                <a:latin typeface="Times New Roman"/>
                <a:cs typeface="Times New Roman"/>
              </a:rPr>
              <a:t>вниз, на </a:t>
            </a:r>
            <a:r>
              <a:rPr sz="1800" dirty="0">
                <a:latin typeface="Times New Roman"/>
                <a:cs typeface="Times New Roman"/>
              </a:rPr>
              <a:t>землю. </a:t>
            </a:r>
            <a:r>
              <a:rPr sz="1800" spc="-20" dirty="0">
                <a:latin typeface="Times New Roman"/>
                <a:cs typeface="Times New Roman"/>
              </a:rPr>
              <a:t>Под  </a:t>
            </a:r>
            <a:r>
              <a:rPr sz="1800" spc="5" dirty="0">
                <a:latin typeface="Times New Roman"/>
                <a:cs typeface="Times New Roman"/>
              </a:rPr>
              <a:t>сосной </a:t>
            </a:r>
            <a:r>
              <a:rPr sz="1800" spc="-10" dirty="0">
                <a:latin typeface="Times New Roman"/>
                <a:cs typeface="Times New Roman"/>
              </a:rPr>
              <a:t>много </a:t>
            </a:r>
            <a:r>
              <a:rPr sz="1800" dirty="0">
                <a:latin typeface="Times New Roman"/>
                <a:cs typeface="Times New Roman"/>
              </a:rPr>
              <a:t>шишек. </a:t>
            </a:r>
            <a:r>
              <a:rPr sz="1800" spc="-5" dirty="0">
                <a:latin typeface="Times New Roman"/>
                <a:cs typeface="Times New Roman"/>
              </a:rPr>
              <a:t>Саша и </a:t>
            </a:r>
            <a:r>
              <a:rPr sz="1800" dirty="0">
                <a:latin typeface="Times New Roman"/>
                <a:cs typeface="Times New Roman"/>
              </a:rPr>
              <a:t>Маша </a:t>
            </a:r>
            <a:r>
              <a:rPr sz="1800" spc="-15" dirty="0">
                <a:latin typeface="Times New Roman"/>
                <a:cs typeface="Times New Roman"/>
              </a:rPr>
              <a:t>поднимают </a:t>
            </a:r>
            <a:r>
              <a:rPr sz="1800" spc="-5" dirty="0">
                <a:latin typeface="Times New Roman"/>
                <a:cs typeface="Times New Roman"/>
              </a:rPr>
              <a:t>шишки.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пакетом </a:t>
            </a:r>
            <a:r>
              <a:rPr sz="1800" dirty="0">
                <a:latin typeface="Times New Roman"/>
                <a:cs typeface="Times New Roman"/>
              </a:rPr>
              <a:t>шишек </a:t>
            </a:r>
            <a:r>
              <a:rPr sz="1800" spc="-5" dirty="0">
                <a:latin typeface="Times New Roman"/>
                <a:cs typeface="Times New Roman"/>
              </a:rPr>
              <a:t>они  </a:t>
            </a:r>
            <a:r>
              <a:rPr sz="1800" spc="-10" dirty="0">
                <a:latin typeface="Times New Roman"/>
                <a:cs typeface="Times New Roman"/>
              </a:rPr>
              <a:t>спешат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домой.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8196" y="2657855"/>
            <a:ext cx="5858256" cy="418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3776" y="2852737"/>
            <a:ext cx="5270500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747014"/>
            <a:ext cx="672465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ct val="100000"/>
              </a:lnSpc>
            </a:pPr>
            <a:r>
              <a:rPr spc="-25" dirty="0"/>
              <a:t>Так </a:t>
            </a:r>
            <a:r>
              <a:rPr spc="-15" dirty="0"/>
              <a:t>же </a:t>
            </a:r>
            <a:r>
              <a:rPr spc="-10" dirty="0"/>
              <a:t>можно </a:t>
            </a:r>
            <a:r>
              <a:rPr spc="-5" dirty="0"/>
              <a:t>нарисовать </a:t>
            </a:r>
            <a:r>
              <a:rPr dirty="0"/>
              <a:t>иллюстрацию к </a:t>
            </a:r>
            <a:r>
              <a:rPr spc="-20" dirty="0"/>
              <a:t>рассказу,</a:t>
            </a:r>
            <a:r>
              <a:rPr spc="-100" dirty="0"/>
              <a:t> </a:t>
            </a:r>
            <a:r>
              <a:rPr dirty="0"/>
              <a:t>главное,  </a:t>
            </a:r>
            <a:r>
              <a:rPr i="1" dirty="0"/>
              <a:t>в </a:t>
            </a:r>
            <a:r>
              <a:rPr i="1" spc="-20" dirty="0"/>
              <a:t>этом </a:t>
            </a:r>
            <a:r>
              <a:rPr i="1" spc="-10" dirty="0"/>
              <a:t>рисунке </a:t>
            </a:r>
            <a:r>
              <a:rPr i="1" dirty="0"/>
              <a:t>отобразить </a:t>
            </a:r>
            <a:r>
              <a:rPr i="1" spc="-15" dirty="0"/>
              <a:t>как </a:t>
            </a:r>
            <a:r>
              <a:rPr i="1" spc="-10" dirty="0"/>
              <a:t>можно больше</a:t>
            </a:r>
            <a:r>
              <a:rPr i="1" spc="-125" dirty="0"/>
              <a:t> </a:t>
            </a:r>
            <a:r>
              <a:rPr i="1" spc="5" dirty="0"/>
              <a:t>деталей.</a:t>
            </a:r>
          </a:p>
        </p:txBody>
      </p:sp>
      <p:sp>
        <p:nvSpPr>
          <p:cNvPr id="3" name="object 3"/>
          <p:cNvSpPr/>
          <p:nvPr/>
        </p:nvSpPr>
        <p:spPr>
          <a:xfrm>
            <a:off x="1208532" y="1648967"/>
            <a:ext cx="6897624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3350" y="1844611"/>
            <a:ext cx="6310376" cy="440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1696" y="918971"/>
            <a:ext cx="217995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  <a:tabLst>
                <a:tab pos="1112520" algn="l"/>
              </a:tabLst>
            </a:pP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Этапы	ра</a:t>
            </a:r>
            <a:r>
              <a:rPr sz="24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оты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023" y="1281683"/>
            <a:ext cx="436054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</a:pP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над  </a:t>
            </a:r>
            <a:r>
              <a:rPr sz="20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составлением</a:t>
            </a:r>
            <a:r>
              <a:rPr sz="2000" b="1" i="1" spc="19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30" dirty="0">
                <a:solidFill>
                  <a:srgbClr val="E36C09"/>
                </a:solidFill>
                <a:latin typeface="Times New Roman"/>
                <a:cs typeface="Times New Roman"/>
              </a:rPr>
              <a:t>рассказа</a:t>
            </a:r>
            <a:r>
              <a:rPr sz="2100" b="1" i="1" spc="-30" dirty="0">
                <a:solidFill>
                  <a:srgbClr val="E36C09"/>
                </a:solidFill>
                <a:latin typeface="Vrinda"/>
                <a:cs typeface="Vrinda"/>
              </a:rPr>
              <a:t>-</a:t>
            </a:r>
            <a:r>
              <a:rPr sz="2000" b="1" i="1" spc="-30" dirty="0">
                <a:solidFill>
                  <a:srgbClr val="E36C09"/>
                </a:solidFill>
                <a:latin typeface="Times New Roman"/>
                <a:cs typeface="Times New Roman"/>
              </a:rPr>
              <a:t>описания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6321" y="1291335"/>
            <a:ext cx="130175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пейзажн</a:t>
            </a:r>
            <a:r>
              <a:rPr sz="2000" b="1" i="1" spc="5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6086" y="1596135"/>
            <a:ext cx="327279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картинки  </a:t>
            </a: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2000" b="1" i="1" spc="17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использованием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2297" y="1583435"/>
            <a:ext cx="167449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5" dirty="0">
                <a:solidFill>
                  <a:srgbClr val="E36C09"/>
                </a:solidFill>
                <a:latin typeface="Times New Roman"/>
                <a:cs typeface="Times New Roman"/>
              </a:rPr>
              <a:t>мнемотаблиц</a:t>
            </a:r>
            <a:r>
              <a:rPr sz="2100" b="1" i="1" spc="-15" dirty="0">
                <a:solidFill>
                  <a:srgbClr val="E36C09"/>
                </a:solidFill>
                <a:latin typeface="Vrinda"/>
                <a:cs typeface="Vrinda"/>
              </a:rPr>
              <a:t>.</a:t>
            </a:r>
            <a:endParaRPr sz="2100">
              <a:latin typeface="Vrinda"/>
              <a:cs typeface="Vrind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1269" y="2465070"/>
            <a:ext cx="5817870" cy="306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Выделение </a:t>
            </a:r>
            <a:r>
              <a:rPr sz="2000" spc="-10" dirty="0">
                <a:latin typeface="Times New Roman"/>
                <a:cs typeface="Times New Roman"/>
              </a:rPr>
              <a:t>значимых </a:t>
            </a:r>
            <a:r>
              <a:rPr sz="2000" spc="-15" dirty="0">
                <a:latin typeface="Times New Roman"/>
                <a:cs typeface="Times New Roman"/>
              </a:rPr>
              <a:t>объектов </a:t>
            </a:r>
            <a:r>
              <a:rPr sz="2000" spc="-10" dirty="0">
                <a:latin typeface="Times New Roman"/>
                <a:cs typeface="Times New Roman"/>
              </a:rPr>
              <a:t>картины.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marR="635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Рассматривание их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подробное </a:t>
            </a:r>
            <a:r>
              <a:rPr sz="2000" dirty="0">
                <a:latin typeface="Times New Roman"/>
                <a:cs typeface="Times New Roman"/>
              </a:rPr>
              <a:t>описание  </a:t>
            </a:r>
            <a:r>
              <a:rPr sz="2000" spc="-10" dirty="0">
                <a:latin typeface="Times New Roman"/>
                <a:cs typeface="Times New Roman"/>
              </a:rPr>
              <a:t>внешнего </a:t>
            </a:r>
            <a:r>
              <a:rPr sz="2000" dirty="0">
                <a:latin typeface="Times New Roman"/>
                <a:cs typeface="Times New Roman"/>
              </a:rPr>
              <a:t>вида и </a:t>
            </a:r>
            <a:r>
              <a:rPr sz="2000" spc="-5" dirty="0">
                <a:latin typeface="Times New Roman"/>
                <a:cs typeface="Times New Roman"/>
              </a:rPr>
              <a:t>свойств </a:t>
            </a:r>
            <a:r>
              <a:rPr sz="2000" spc="-15" dirty="0">
                <a:latin typeface="Times New Roman"/>
                <a:cs typeface="Times New Roman"/>
              </a:rPr>
              <a:t>каждого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объекта.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Определение </a:t>
            </a:r>
            <a:r>
              <a:rPr sz="2000" dirty="0">
                <a:latin typeface="Times New Roman"/>
                <a:cs typeface="Times New Roman"/>
              </a:rPr>
              <a:t>взаимосвязи между </a:t>
            </a:r>
            <a:r>
              <a:rPr sz="2000" spc="-10" dirty="0">
                <a:latin typeface="Times New Roman"/>
                <a:cs typeface="Times New Roman"/>
              </a:rPr>
              <a:t>отдельными  объектами картины. </a:t>
            </a:r>
            <a:r>
              <a:rPr sz="2000" dirty="0">
                <a:latin typeface="Times New Roman"/>
                <a:cs typeface="Times New Roman"/>
              </a:rPr>
              <a:t>Демонстрация и </a:t>
            </a:r>
            <a:r>
              <a:rPr sz="2000" spc="-5" dirty="0">
                <a:latin typeface="Times New Roman"/>
                <a:cs typeface="Times New Roman"/>
              </a:rPr>
              <a:t>разбор  </a:t>
            </a:r>
            <a:r>
              <a:rPr sz="2000" spc="-10" dirty="0">
                <a:latin typeface="Times New Roman"/>
                <a:cs typeface="Times New Roman"/>
              </a:rPr>
              <a:t>каждой </a:t>
            </a:r>
            <a:r>
              <a:rPr sz="2000" dirty="0">
                <a:latin typeface="Times New Roman"/>
                <a:cs typeface="Times New Roman"/>
              </a:rPr>
              <a:t>ячейки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мнемотаблицы.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Объединение </a:t>
            </a:r>
            <a:r>
              <a:rPr sz="2000" dirty="0">
                <a:latin typeface="Times New Roman"/>
                <a:cs typeface="Times New Roman"/>
              </a:rPr>
              <a:t>мини - </a:t>
            </a:r>
            <a:r>
              <a:rPr sz="2000" spc="-5" dirty="0">
                <a:latin typeface="Times New Roman"/>
                <a:cs typeface="Times New Roman"/>
              </a:rPr>
              <a:t>рассказов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единый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сюжет.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8196" y="1434083"/>
            <a:ext cx="6595872" cy="484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3776" y="1628775"/>
            <a:ext cx="6007100" cy="425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2830" y="701040"/>
            <a:ext cx="6356985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64815" algn="l"/>
                <a:tab pos="4903470" algn="l"/>
              </a:tabLst>
            </a:pPr>
            <a:r>
              <a:rPr sz="2800" b="1" spc="-120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асс</a:t>
            </a:r>
            <a:r>
              <a:rPr sz="2800" b="1" spc="-85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з</a:t>
            </a:r>
            <a:r>
              <a:rPr sz="2950" b="1" i="1" spc="-540" dirty="0">
                <a:solidFill>
                  <a:srgbClr val="E36C09"/>
                </a:solidFill>
                <a:latin typeface="Vrinda"/>
                <a:cs typeface="Vrinda"/>
              </a:rPr>
              <a:t>-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п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и</a:t>
            </a:r>
            <a:r>
              <a:rPr sz="2800" b="1" spc="-80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ание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пейз</a:t>
            </a:r>
            <a:r>
              <a:rPr sz="2800" b="1" spc="0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жной</a:t>
            </a:r>
            <a:r>
              <a:rPr sz="2800" b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spc="-8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тины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332" y="415797"/>
            <a:ext cx="4678680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  <a:tabLst>
                <a:tab pos="1102360" algn="l"/>
              </a:tabLst>
            </a:pP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Этапы	</a:t>
            </a:r>
            <a:r>
              <a:rPr sz="24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работы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0"/>
              </a:spcBef>
            </a:pP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над </a:t>
            </a:r>
            <a:r>
              <a:rPr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составлением </a:t>
            </a:r>
            <a:r>
              <a:rPr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творческого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рассказа  </a:t>
            </a:r>
            <a:r>
              <a:rPr b="1" i="1" dirty="0">
                <a:solidFill>
                  <a:srgbClr val="E36C09"/>
                </a:solidFill>
                <a:latin typeface="Times New Roman"/>
                <a:cs typeface="Times New Roman"/>
              </a:rPr>
              <a:t>с  </a:t>
            </a:r>
            <a:r>
              <a:rPr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использованием</a:t>
            </a:r>
            <a:r>
              <a:rPr b="1" i="1" spc="17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мнемотаблиц</a:t>
            </a:r>
            <a:r>
              <a:rPr b="1" spc="-10" dirty="0">
                <a:solidFill>
                  <a:srgbClr val="E36C09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1269" y="1889633"/>
            <a:ext cx="5892165" cy="397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Чтение </a:t>
            </a:r>
            <a:r>
              <a:rPr sz="2000" spc="-5" dirty="0">
                <a:latin typeface="Times New Roman"/>
                <a:cs typeface="Times New Roman"/>
              </a:rPr>
              <a:t>детям </a:t>
            </a:r>
            <a:r>
              <a:rPr sz="2000" spc="-15" dirty="0">
                <a:latin typeface="Times New Roman"/>
                <a:cs typeface="Times New Roman"/>
              </a:rPr>
              <a:t>начала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рассказа.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Разбор </a:t>
            </a:r>
            <a:r>
              <a:rPr sz="2000" spc="-5" dirty="0">
                <a:latin typeface="Times New Roman"/>
                <a:cs typeface="Times New Roman"/>
              </a:rPr>
              <a:t>содержания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рассказа.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5" dirty="0">
                <a:latin typeface="Times New Roman"/>
                <a:cs typeface="Times New Roman"/>
              </a:rPr>
              <a:t>Совместное составление </a:t>
            </a:r>
            <a:r>
              <a:rPr sz="2000" spc="-5" dirty="0">
                <a:latin typeface="Times New Roman"/>
                <a:cs typeface="Times New Roman"/>
              </a:rPr>
              <a:t>мнемосхемы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рассказа.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  <a:tab pos="1780539" algn="l"/>
                <a:tab pos="2646045" algn="l"/>
                <a:tab pos="4168775" algn="l"/>
                <a:tab pos="5756910" algn="l"/>
              </a:tabLst>
            </a:pP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яя	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-15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й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мн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с</a:t>
            </a:r>
            <a:r>
              <a:rPr sz="2000" spc="-60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емы	пр</a:t>
            </a:r>
            <a:r>
              <a:rPr sz="2000" spc="-4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дс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на	в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виде </a:t>
            </a:r>
            <a:r>
              <a:rPr sz="2000" spc="10" dirty="0">
                <a:latin typeface="Times New Roman"/>
                <a:cs typeface="Times New Roman"/>
              </a:rPr>
              <a:t>вопроса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(?).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600"/>
              </a:lnSpc>
              <a:spcBef>
                <a:spcPts val="320"/>
              </a:spcBef>
              <a:buAutoNum type="arabicPeriod" startAt="5"/>
              <a:tabLst>
                <a:tab pos="469265" algn="l"/>
                <a:tab pos="469900" algn="l"/>
                <a:tab pos="1926589" algn="l"/>
                <a:tab pos="2954020" algn="l"/>
                <a:tab pos="4155440" algn="l"/>
                <a:tab pos="4558030" algn="l"/>
                <a:tab pos="5630545" algn="l"/>
              </a:tabLst>
            </a:pP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	чтен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рас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аза	с	опор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й	</a:t>
            </a:r>
            <a:r>
              <a:rPr sz="2000" spc="-5" dirty="0">
                <a:latin typeface="Times New Roman"/>
                <a:cs typeface="Times New Roman"/>
              </a:rPr>
              <a:t>на  </a:t>
            </a:r>
            <a:r>
              <a:rPr sz="2000" spc="-20" dirty="0">
                <a:latin typeface="Times New Roman"/>
                <a:cs typeface="Times New Roman"/>
              </a:rPr>
              <a:t>мнемотаблицу.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80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Придумывание </a:t>
            </a:r>
            <a:r>
              <a:rPr sz="2000" spc="-10" dirty="0">
                <a:latin typeface="Times New Roman"/>
                <a:cs typeface="Times New Roman"/>
              </a:rPr>
              <a:t>продолжения </a:t>
            </a:r>
            <a:r>
              <a:rPr sz="2000" spc="-5" dirty="0">
                <a:latin typeface="Times New Roman"/>
                <a:cs typeface="Times New Roman"/>
              </a:rPr>
              <a:t>рассказа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детьми.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Анализ детских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рассказов.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1536" y="548766"/>
            <a:ext cx="48653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  <a:tabLst>
                <a:tab pos="1896745" algn="l"/>
              </a:tabLst>
            </a:pPr>
            <a:r>
              <a:rPr sz="2800" b="1" i="1" spc="-35" dirty="0">
                <a:solidFill>
                  <a:srgbClr val="E36C09"/>
                </a:solidFill>
                <a:latin typeface="Times New Roman"/>
                <a:cs typeface="Times New Roman"/>
              </a:rPr>
              <a:t>Творческая	</a:t>
            </a:r>
            <a:r>
              <a:rPr sz="2800" b="1" i="1" spc="-30" dirty="0">
                <a:solidFill>
                  <a:srgbClr val="E36C09"/>
                </a:solidFill>
                <a:latin typeface="Times New Roman"/>
                <a:cs typeface="Times New Roman"/>
              </a:rPr>
              <a:t>сказка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32130" algn="l"/>
                <a:tab pos="2484120" algn="l"/>
              </a:tabLst>
            </a:pPr>
            <a:r>
              <a:rPr sz="2800" b="1" i="1" dirty="0">
                <a:solidFill>
                  <a:srgbClr val="E36C09"/>
                </a:solidFill>
                <a:latin typeface="Times New Roman"/>
                <a:cs typeface="Times New Roman"/>
              </a:rPr>
              <a:t>п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о</a:t>
            </a:r>
            <a:r>
              <a:rPr sz="2800" b="1" i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си</a:t>
            </a:r>
            <a:r>
              <a:rPr sz="2800" b="1" i="1" spc="-40" dirty="0">
                <a:solidFill>
                  <a:srgbClr val="E36C09"/>
                </a:solidFill>
                <a:latin typeface="Times New Roman"/>
                <a:cs typeface="Times New Roman"/>
              </a:rPr>
              <a:t>л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у</a:t>
            </a:r>
            <a:r>
              <a:rPr sz="2800" b="1" i="1" spc="-45" dirty="0">
                <a:solidFill>
                  <a:srgbClr val="E36C09"/>
                </a:solidFill>
                <a:latin typeface="Times New Roman"/>
                <a:cs typeface="Times New Roman"/>
              </a:rPr>
              <a:t>э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тным</a:t>
            </a:r>
            <a:r>
              <a:rPr sz="2800" b="1" i="1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и</a:t>
            </a:r>
            <a:r>
              <a:rPr sz="2800" b="1" i="1" spc="-35" dirty="0">
                <a:solidFill>
                  <a:srgbClr val="E36C09"/>
                </a:solidFill>
                <a:latin typeface="Times New Roman"/>
                <a:cs typeface="Times New Roman"/>
              </a:rPr>
              <a:t>з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об</a:t>
            </a:r>
            <a:r>
              <a:rPr sz="2800" b="1" i="1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2800" b="1" i="1" spc="-35" dirty="0">
                <a:solidFill>
                  <a:srgbClr val="E36C09"/>
                </a:solidFill>
                <a:latin typeface="Times New Roman"/>
                <a:cs typeface="Times New Roman"/>
              </a:rPr>
              <a:t>ж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2800" b="1" i="1" spc="-15" dirty="0">
                <a:solidFill>
                  <a:srgbClr val="E36C09"/>
                </a:solidFill>
                <a:latin typeface="Times New Roman"/>
                <a:cs typeface="Times New Roman"/>
              </a:rPr>
              <a:t>н</a:t>
            </a:r>
            <a:r>
              <a:rPr sz="28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иям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2976" y="1662683"/>
            <a:ext cx="6347460" cy="482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8175" y="1857438"/>
            <a:ext cx="5759450" cy="423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6639" y="415797"/>
            <a:ext cx="470725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814830" algn="l"/>
                <a:tab pos="2567940" algn="l"/>
                <a:tab pos="3167380" algn="l"/>
              </a:tabLst>
            </a:pP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Применение	</a:t>
            </a:r>
            <a:r>
              <a:rPr sz="24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схем	</a:t>
            </a: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для	</a:t>
            </a:r>
            <a:r>
              <a:rPr sz="24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заучивания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стихотворения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9626" y="4076700"/>
            <a:ext cx="2171700" cy="257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6571" y="1404746"/>
            <a:ext cx="6396355" cy="397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Выразительное чтение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стихотворения.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Сообщение, </a:t>
            </a:r>
            <a:r>
              <a:rPr sz="2000" spc="-15" dirty="0">
                <a:latin typeface="Times New Roman"/>
                <a:cs typeface="Times New Roman"/>
              </a:rPr>
              <a:t>что </a:t>
            </a:r>
            <a:r>
              <a:rPr sz="2000" spc="-5" dirty="0">
                <a:latin typeface="Times New Roman"/>
                <a:cs typeface="Times New Roman"/>
              </a:rPr>
              <a:t>это </a:t>
            </a:r>
            <a:r>
              <a:rPr sz="2000" spc="-10" dirty="0">
                <a:latin typeface="Times New Roman"/>
                <a:cs typeface="Times New Roman"/>
              </a:rPr>
              <a:t>стихотворение </a:t>
            </a:r>
            <a:r>
              <a:rPr sz="2000" dirty="0">
                <a:latin typeface="Times New Roman"/>
                <a:cs typeface="Times New Roman"/>
              </a:rPr>
              <a:t>дети </a:t>
            </a:r>
            <a:r>
              <a:rPr sz="2000" spc="-45" dirty="0">
                <a:latin typeface="Times New Roman"/>
                <a:cs typeface="Times New Roman"/>
              </a:rPr>
              <a:t>будут </a:t>
            </a:r>
            <a:r>
              <a:rPr sz="2000" spc="-5" dirty="0">
                <a:latin typeface="Times New Roman"/>
                <a:cs typeface="Times New Roman"/>
              </a:rPr>
              <a:t>учить  </a:t>
            </a:r>
            <a:r>
              <a:rPr sz="2000" spc="-10" dirty="0">
                <a:latin typeface="Times New Roman"/>
                <a:cs typeface="Times New Roman"/>
              </a:rPr>
              <a:t>наизусть.</a:t>
            </a:r>
            <a:endParaRPr sz="2000">
              <a:latin typeface="Times New Roman"/>
              <a:cs typeface="Times New Roman"/>
            </a:endParaRPr>
          </a:p>
          <a:p>
            <a:pPr marL="469900" marR="571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1875155" algn="l"/>
                <a:tab pos="2848610" algn="l"/>
                <a:tab pos="4678045" algn="l"/>
                <a:tab pos="5113655" algn="l"/>
                <a:tab pos="6133465" algn="l"/>
              </a:tabLst>
            </a:pP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15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тен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сти</a:t>
            </a:r>
            <a:r>
              <a:rPr sz="2000" spc="-75" dirty="0">
                <a:latin typeface="Times New Roman"/>
                <a:cs typeface="Times New Roman"/>
              </a:rPr>
              <a:t>х</a:t>
            </a:r>
            <a:r>
              <a:rPr sz="2000" spc="-3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(с	опо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ой	</a:t>
            </a:r>
            <a:r>
              <a:rPr sz="2000" spc="-5" dirty="0">
                <a:latin typeface="Times New Roman"/>
                <a:cs typeface="Times New Roman"/>
              </a:rPr>
              <a:t>на  мнемотаблицу).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Ответы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5" dirty="0">
                <a:latin typeface="Times New Roman"/>
                <a:cs typeface="Times New Roman"/>
              </a:rPr>
              <a:t>вопросы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содержанию.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Объяснение </a:t>
            </a:r>
            <a:r>
              <a:rPr sz="2000" dirty="0">
                <a:latin typeface="Times New Roman"/>
                <a:cs typeface="Times New Roman"/>
              </a:rPr>
              <a:t>непонятных </a:t>
            </a:r>
            <a:r>
              <a:rPr sz="2000" spc="-5" dirty="0">
                <a:latin typeface="Times New Roman"/>
                <a:cs typeface="Times New Roman"/>
              </a:rPr>
              <a:t>детям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слов.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Чтение </a:t>
            </a:r>
            <a:r>
              <a:rPr sz="2000" spc="-10" dirty="0">
                <a:latin typeface="Times New Roman"/>
                <a:cs typeface="Times New Roman"/>
              </a:rPr>
              <a:t>каждой </a:t>
            </a:r>
            <a:r>
              <a:rPr sz="2000" spc="-5" dirty="0">
                <a:latin typeface="Times New Roman"/>
                <a:cs typeface="Times New Roman"/>
              </a:rPr>
              <a:t>строчки </a:t>
            </a:r>
            <a:r>
              <a:rPr sz="2000" spc="-10" dirty="0">
                <a:latin typeface="Times New Roman"/>
                <a:cs typeface="Times New Roman"/>
              </a:rPr>
              <a:t>стихотворения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педагогом.</a:t>
            </a:r>
            <a:endParaRPr sz="2000">
              <a:latin typeface="Times New Roman"/>
              <a:cs typeface="Times New Roman"/>
            </a:endParaRPr>
          </a:p>
          <a:p>
            <a:pPr marL="518159" marR="361315" indent="-505459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Повторение </a:t>
            </a:r>
            <a:r>
              <a:rPr sz="2000" dirty="0">
                <a:latin typeface="Times New Roman"/>
                <a:cs typeface="Times New Roman"/>
              </a:rPr>
              <a:t>детьми </a:t>
            </a:r>
            <a:r>
              <a:rPr sz="2000" spc="-10" dirty="0">
                <a:latin typeface="Times New Roman"/>
                <a:cs typeface="Times New Roman"/>
              </a:rPr>
              <a:t>каждой </a:t>
            </a:r>
            <a:r>
              <a:rPr sz="2000" spc="-5" dirty="0">
                <a:latin typeface="Times New Roman"/>
                <a:cs typeface="Times New Roman"/>
              </a:rPr>
              <a:t>строчки </a:t>
            </a:r>
            <a:r>
              <a:rPr sz="2000" spc="-10" dirty="0">
                <a:latin typeface="Times New Roman"/>
                <a:cs typeface="Times New Roman"/>
              </a:rPr>
              <a:t>стихотворения  </a:t>
            </a:r>
            <a:r>
              <a:rPr sz="2000" dirty="0">
                <a:latin typeface="Times New Roman"/>
                <a:cs typeface="Times New Roman"/>
              </a:rPr>
              <a:t>(с опорой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мнемотаблицу)</a:t>
            </a:r>
            <a:endParaRPr sz="2000">
              <a:latin typeface="Times New Roman"/>
              <a:cs typeface="Times New Roman"/>
            </a:endParaRPr>
          </a:p>
          <a:p>
            <a:pPr marL="518159" indent="-505459">
              <a:lnSpc>
                <a:spcPct val="100000"/>
              </a:lnSpc>
              <a:buAutoNum type="arabicPeriod"/>
              <a:tabLst>
                <a:tab pos="518159" algn="l"/>
                <a:tab pos="518795" algn="l"/>
              </a:tabLst>
            </a:pPr>
            <a:r>
              <a:rPr sz="2000" spc="-5" dirty="0">
                <a:latin typeface="Times New Roman"/>
                <a:cs typeface="Times New Roman"/>
              </a:rPr>
              <a:t>Рассказывание </a:t>
            </a:r>
            <a:r>
              <a:rPr sz="2000" dirty="0">
                <a:latin typeface="Times New Roman"/>
                <a:cs typeface="Times New Roman"/>
              </a:rPr>
              <a:t>детьми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стихотворения</a:t>
            </a:r>
            <a:endParaRPr sz="2000">
              <a:latin typeface="Times New Roman"/>
              <a:cs typeface="Times New Roman"/>
            </a:endParaRPr>
          </a:p>
          <a:p>
            <a:pPr marL="51815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(с опорой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мнемотаблицу).</a:t>
            </a:r>
            <a:endParaRPr sz="2000">
              <a:latin typeface="Times New Roman"/>
              <a:cs typeface="Times New Roman"/>
            </a:endParaRPr>
          </a:p>
          <a:p>
            <a:pPr marL="518159" indent="-505459">
              <a:lnSpc>
                <a:spcPct val="100000"/>
              </a:lnSpc>
              <a:buAutoNum type="arabicPeriod" startAt="9"/>
              <a:tabLst>
                <a:tab pos="518159" algn="l"/>
                <a:tab pos="518795" algn="l"/>
              </a:tabLst>
            </a:pPr>
            <a:r>
              <a:rPr sz="2000" spc="-5" dirty="0">
                <a:latin typeface="Times New Roman"/>
                <a:cs typeface="Times New Roman"/>
              </a:rPr>
              <a:t>Зарисовка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мнемотаблицы.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3" y="11112"/>
            <a:ext cx="9139174" cy="684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087" y="208788"/>
            <a:ext cx="6348984" cy="3252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112" y="404749"/>
            <a:ext cx="5759450" cy="266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0676" y="3089146"/>
            <a:ext cx="6348983" cy="3768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875" y="3284601"/>
            <a:ext cx="5760974" cy="3313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"/>
            <a:ext cx="9143999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4783" y="569976"/>
            <a:ext cx="5844540" cy="577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2269" y="768858"/>
            <a:ext cx="5253355" cy="5181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590" y="1810765"/>
            <a:ext cx="2037714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5325">
              <a:lnSpc>
                <a:spcPct val="100000"/>
              </a:lnSpc>
            </a:pPr>
            <a:r>
              <a:rPr b="1" spc="-10" dirty="0">
                <a:latin typeface="Times New Roman"/>
                <a:cs typeface="Times New Roman"/>
              </a:rPr>
              <a:t>Мой</a:t>
            </a:r>
            <a:r>
              <a:rPr b="1" spc="-1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мишка</a:t>
            </a:r>
          </a:p>
          <a:p>
            <a:pPr marL="12700" marR="104775" indent="84137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/>
              <a:t>(отрывок)  </a:t>
            </a:r>
            <a:r>
              <a:rPr i="0" dirty="0">
                <a:latin typeface="Times New Roman"/>
                <a:cs typeface="Times New Roman"/>
              </a:rPr>
              <a:t>Я </a:t>
            </a:r>
            <a:r>
              <a:rPr i="0" spc="-10" dirty="0">
                <a:latin typeface="Times New Roman"/>
                <a:cs typeface="Times New Roman"/>
              </a:rPr>
              <a:t>рубашку</a:t>
            </a:r>
            <a:r>
              <a:rPr i="0" spc="-114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сшила  </a:t>
            </a:r>
            <a:r>
              <a:rPr i="0" spc="-10" dirty="0">
                <a:latin typeface="Times New Roman"/>
                <a:cs typeface="Times New Roman"/>
              </a:rPr>
              <a:t>мишке,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2999740"/>
            <a:ext cx="2698750" cy="1799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4015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Я сошью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ему  штанишки,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Надо к </a:t>
            </a:r>
            <a:r>
              <a:rPr sz="2000" spc="-5" dirty="0">
                <a:latin typeface="Times New Roman"/>
                <a:cs typeface="Times New Roman"/>
              </a:rPr>
              <a:t>ним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карман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пришить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конфетку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положить.</a:t>
            </a:r>
            <a:endParaRPr sz="2000">
              <a:latin typeface="Times New Roman"/>
              <a:cs typeface="Times New Roman"/>
            </a:endParaRPr>
          </a:p>
          <a:p>
            <a:pPr marL="1040130">
              <a:lnSpc>
                <a:spcPct val="100000"/>
              </a:lnSpc>
              <a:spcBef>
                <a:spcPts val="5"/>
              </a:spcBef>
            </a:pPr>
            <a:r>
              <a:rPr sz="1800" i="1" spc="-10" dirty="0">
                <a:latin typeface="Times New Roman"/>
                <a:cs typeface="Times New Roman"/>
              </a:rPr>
              <a:t>(З.Александрова)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386" y="547496"/>
            <a:ext cx="5743575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  <a:tab pos="1839595" algn="l"/>
                <a:tab pos="3733165" algn="l"/>
              </a:tabLst>
            </a:pPr>
            <a:r>
              <a:rPr sz="2400" b="1" dirty="0">
                <a:solidFill>
                  <a:srgbClr val="E36C09"/>
                </a:solidFill>
                <a:latin typeface="Times New Roman"/>
                <a:cs typeface="Times New Roman"/>
              </a:rPr>
              <a:t>В	</a:t>
            </a:r>
            <a:r>
              <a:rPr sz="24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качестве	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наглядности	</a:t>
            </a:r>
            <a:r>
              <a:rPr sz="2400"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используются</a:t>
            </a:r>
            <a:r>
              <a:rPr sz="2500" b="1" i="1" spc="-15" dirty="0">
                <a:solidFill>
                  <a:srgbClr val="E36C09"/>
                </a:solidFill>
                <a:latin typeface="Vrinda"/>
                <a:cs typeface="Vrinda"/>
              </a:rPr>
              <a:t>:</a:t>
            </a:r>
            <a:endParaRPr sz="2500">
              <a:latin typeface="Vrinda"/>
              <a:cs typeface="Vrind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571" y="952372"/>
            <a:ext cx="5291455" cy="403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опорные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картинки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Times New Roman"/>
                <a:cs typeface="Times New Roman"/>
              </a:rPr>
              <a:t>схемы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мнемотаблицы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карточки-символы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реальные </a:t>
            </a:r>
            <a:r>
              <a:rPr sz="2000" spc="-5" dirty="0">
                <a:latin typeface="Times New Roman"/>
                <a:cs typeface="Times New Roman"/>
              </a:rPr>
              <a:t>предметы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т.д.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600200">
              <a:lnSpc>
                <a:spcPct val="100000"/>
              </a:lnSpc>
              <a:tabLst>
                <a:tab pos="2943225" algn="l"/>
                <a:tab pos="4424680" algn="l"/>
              </a:tabLst>
            </a:pPr>
            <a:r>
              <a:rPr sz="2400" b="1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Опорные	</a:t>
            </a:r>
            <a:r>
              <a:rPr sz="2400" b="1" i="1" spc="-15" dirty="0">
                <a:solidFill>
                  <a:srgbClr val="E36C09"/>
                </a:solidFill>
                <a:latin typeface="Times New Roman"/>
                <a:cs typeface="Times New Roman"/>
              </a:rPr>
              <a:t>картинки	</a:t>
            </a:r>
            <a:r>
              <a:rPr sz="2400" b="1" i="1" spc="-40" dirty="0">
                <a:solidFill>
                  <a:srgbClr val="E36C09"/>
                </a:solidFill>
                <a:latin typeface="Times New Roman"/>
                <a:cs typeface="Times New Roman"/>
              </a:rPr>
              <a:t>это</a:t>
            </a:r>
            <a:r>
              <a:rPr sz="2500" b="1" i="1" spc="-40" dirty="0">
                <a:solidFill>
                  <a:srgbClr val="E36C09"/>
                </a:solidFill>
                <a:latin typeface="Vrinda"/>
                <a:cs typeface="Vrinda"/>
              </a:rPr>
              <a:t>:</a:t>
            </a:r>
            <a:endParaRPr sz="2500">
              <a:latin typeface="Vrinda"/>
              <a:cs typeface="Vrinda"/>
            </a:endParaRPr>
          </a:p>
          <a:p>
            <a:pPr marL="487680" indent="-47498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487680" algn="l"/>
                <a:tab pos="488315" algn="l"/>
              </a:tabLst>
            </a:pPr>
            <a:r>
              <a:rPr sz="2000" dirty="0">
                <a:latin typeface="Times New Roman"/>
                <a:cs typeface="Times New Roman"/>
              </a:rPr>
              <a:t>Предметные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картинки</a:t>
            </a:r>
            <a:endParaRPr sz="2000">
              <a:latin typeface="Times New Roman"/>
              <a:cs typeface="Times New Roman"/>
            </a:endParaRPr>
          </a:p>
          <a:p>
            <a:pPr marL="487680" indent="-474980">
              <a:lnSpc>
                <a:spcPct val="100000"/>
              </a:lnSpc>
              <a:buFont typeface="Arial"/>
              <a:buChar char="•"/>
              <a:tabLst>
                <a:tab pos="487680" algn="l"/>
                <a:tab pos="488315" algn="l"/>
              </a:tabLst>
            </a:pPr>
            <a:r>
              <a:rPr sz="2000" spc="-10" dirty="0">
                <a:latin typeface="Times New Roman"/>
                <a:cs typeface="Times New Roman"/>
              </a:rPr>
              <a:t>Сюжетные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картинки</a:t>
            </a:r>
            <a:endParaRPr sz="2000">
              <a:latin typeface="Times New Roman"/>
              <a:cs typeface="Times New Roman"/>
            </a:endParaRPr>
          </a:p>
          <a:p>
            <a:pPr marL="487680" indent="-474980">
              <a:lnSpc>
                <a:spcPct val="100000"/>
              </a:lnSpc>
              <a:buFont typeface="Arial"/>
              <a:buChar char="•"/>
              <a:tabLst>
                <a:tab pos="487680" algn="l"/>
                <a:tab pos="488315" algn="l"/>
              </a:tabLst>
            </a:pPr>
            <a:r>
              <a:rPr sz="2000" spc="5" dirty="0">
                <a:latin typeface="Times New Roman"/>
                <a:cs typeface="Times New Roman"/>
              </a:rPr>
              <a:t>Серии </a:t>
            </a:r>
            <a:r>
              <a:rPr sz="2000" spc="-10" dirty="0">
                <a:latin typeface="Times New Roman"/>
                <a:cs typeface="Times New Roman"/>
              </a:rPr>
              <a:t>сюжетных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картинок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Их </a:t>
            </a:r>
            <a:r>
              <a:rPr sz="2000" i="1" spc="-5" dirty="0">
                <a:latin typeface="Times New Roman"/>
                <a:cs typeface="Times New Roman"/>
              </a:rPr>
              <a:t>используют для </a:t>
            </a:r>
            <a:r>
              <a:rPr sz="2000" i="1" spc="-10" dirty="0">
                <a:latin typeface="Times New Roman"/>
                <a:cs typeface="Times New Roman"/>
              </a:rPr>
              <a:t>ознакомления </a:t>
            </a:r>
            <a:r>
              <a:rPr sz="2000" i="1" dirty="0">
                <a:latin typeface="Times New Roman"/>
                <a:cs typeface="Times New Roman"/>
              </a:rPr>
              <a:t>с</a:t>
            </a:r>
            <a:r>
              <a:rPr sz="2000" i="1" spc="-10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предметами,  </a:t>
            </a:r>
            <a:r>
              <a:rPr sz="2000" i="1" dirty="0">
                <a:latin typeface="Times New Roman"/>
                <a:cs typeface="Times New Roman"/>
              </a:rPr>
              <a:t>составления </a:t>
            </a:r>
            <a:r>
              <a:rPr sz="2000" i="1" spc="-5" dirty="0">
                <a:latin typeface="Times New Roman"/>
                <a:cs typeface="Times New Roman"/>
              </a:rPr>
              <a:t>рассказа,</a:t>
            </a:r>
            <a:r>
              <a:rPr sz="2000" i="1" spc="-12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рассказа-описания.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9626" y="4005262"/>
            <a:ext cx="2277999" cy="256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913765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016" y="802385"/>
            <a:ext cx="7835900" cy="275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227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dirty="0">
                <a:latin typeface="Times New Roman"/>
                <a:cs typeface="Times New Roman"/>
              </a:rPr>
              <a:t>выше </a:t>
            </a:r>
            <a:r>
              <a:rPr sz="2000" spc="-10" dirty="0">
                <a:latin typeface="Times New Roman"/>
                <a:cs typeface="Times New Roman"/>
              </a:rPr>
              <a:t>сказанного можно сделать </a:t>
            </a:r>
            <a:r>
              <a:rPr sz="2000" spc="-15" dirty="0">
                <a:latin typeface="Times New Roman"/>
                <a:cs typeface="Times New Roman"/>
              </a:rPr>
              <a:t>вывод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25" dirty="0">
                <a:latin typeface="Times New Roman"/>
                <a:cs typeface="Times New Roman"/>
              </a:rPr>
              <a:t>том, </a:t>
            </a:r>
            <a:r>
              <a:rPr sz="2000" spc="-15" dirty="0">
                <a:latin typeface="Times New Roman"/>
                <a:cs typeface="Times New Roman"/>
              </a:rPr>
              <a:t>что </a:t>
            </a:r>
            <a:r>
              <a:rPr sz="20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наглядное  моделирование, </a:t>
            </a:r>
            <a:r>
              <a:rPr sz="2000" dirty="0">
                <a:latin typeface="Times New Roman"/>
                <a:cs typeface="Times New Roman"/>
              </a:rPr>
              <a:t>а </a:t>
            </a:r>
            <a:r>
              <a:rPr sz="2000" spc="-15" dirty="0">
                <a:latin typeface="Times New Roman"/>
                <a:cs typeface="Times New Roman"/>
              </a:rPr>
              <a:t>конкретно, </a:t>
            </a:r>
            <a:r>
              <a:rPr sz="2000" b="1" i="1" spc="-15" dirty="0">
                <a:solidFill>
                  <a:srgbClr val="E36C09"/>
                </a:solidFill>
                <a:latin typeface="Times New Roman"/>
                <a:cs typeface="Times New Roman"/>
              </a:rPr>
              <a:t>мнемотехника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является </a:t>
            </a:r>
            <a:r>
              <a:rPr sz="2000" spc="-5" dirty="0">
                <a:latin typeface="Times New Roman"/>
                <a:cs typeface="Times New Roman"/>
              </a:rPr>
              <a:t>действенным  </a:t>
            </a:r>
            <a:r>
              <a:rPr sz="2000" spc="-20" dirty="0">
                <a:latin typeface="Times New Roman"/>
                <a:cs typeface="Times New Roman"/>
              </a:rPr>
              <a:t>методом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обучении </a:t>
            </a:r>
            <a:r>
              <a:rPr sz="2000" spc="-5" dirty="0">
                <a:latin typeface="Times New Roman"/>
                <a:cs typeface="Times New Roman"/>
              </a:rPr>
              <a:t>детей. </a:t>
            </a:r>
            <a:r>
              <a:rPr sz="2000" spc="-15" dirty="0">
                <a:latin typeface="Times New Roman"/>
                <a:cs typeface="Times New Roman"/>
              </a:rPr>
              <a:t>Используя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5" dirty="0">
                <a:latin typeface="Times New Roman"/>
                <a:cs typeface="Times New Roman"/>
              </a:rPr>
              <a:t>своей </a:t>
            </a:r>
            <a:r>
              <a:rPr sz="2000" spc="-5" dirty="0">
                <a:latin typeface="Times New Roman"/>
                <a:cs typeface="Times New Roman"/>
              </a:rPr>
              <a:t>работе </a:t>
            </a:r>
            <a:r>
              <a:rPr sz="2000" spc="-10" dirty="0">
                <a:latin typeface="Times New Roman"/>
                <a:cs typeface="Times New Roman"/>
              </a:rPr>
              <a:t>наглядное  </a:t>
            </a:r>
            <a:r>
              <a:rPr sz="2000" spc="-5" dirty="0">
                <a:latin typeface="Times New Roman"/>
                <a:cs typeface="Times New Roman"/>
              </a:rPr>
              <a:t>моделирование, </a:t>
            </a:r>
            <a:r>
              <a:rPr sz="2000" dirty="0">
                <a:latin typeface="Times New Roman"/>
                <a:cs typeface="Times New Roman"/>
              </a:rPr>
              <a:t>мы </a:t>
            </a:r>
            <a:r>
              <a:rPr sz="2000" spc="-5" dirty="0">
                <a:latin typeface="Times New Roman"/>
                <a:cs typeface="Times New Roman"/>
              </a:rPr>
              <a:t>учим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детей:</a:t>
            </a:r>
            <a:endParaRPr sz="2000">
              <a:latin typeface="Times New Roman"/>
              <a:cs typeface="Times New Roman"/>
            </a:endParaRPr>
          </a:p>
          <a:p>
            <a:pPr marL="469900" marR="8890" indent="-457200" algn="just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добывать </a:t>
            </a:r>
            <a:r>
              <a:rPr sz="2000" spc="-5" dirty="0">
                <a:latin typeface="Times New Roman"/>
                <a:cs typeface="Times New Roman"/>
              </a:rPr>
              <a:t>информацию, </a:t>
            </a:r>
            <a:r>
              <a:rPr sz="2000" spc="-10" dirty="0">
                <a:latin typeface="Times New Roman"/>
                <a:cs typeface="Times New Roman"/>
              </a:rPr>
              <a:t>проводить </a:t>
            </a:r>
            <a:r>
              <a:rPr sz="2000" spc="-5" dirty="0">
                <a:latin typeface="Times New Roman"/>
                <a:cs typeface="Times New Roman"/>
              </a:rPr>
              <a:t>исследование, </a:t>
            </a:r>
            <a:r>
              <a:rPr sz="2000" spc="-15" dirty="0">
                <a:latin typeface="Times New Roman"/>
                <a:cs typeface="Times New Roman"/>
              </a:rPr>
              <a:t>делать </a:t>
            </a:r>
            <a:r>
              <a:rPr sz="2000" dirty="0">
                <a:latin typeface="Times New Roman"/>
                <a:cs typeface="Times New Roman"/>
              </a:rPr>
              <a:t>сравнения,  </a:t>
            </a:r>
            <a:r>
              <a:rPr sz="2000" spc="5" dirty="0">
                <a:latin typeface="Times New Roman"/>
                <a:cs typeface="Times New Roman"/>
              </a:rPr>
              <a:t>составлять </a:t>
            </a:r>
            <a:r>
              <a:rPr sz="2000" spc="-5" dirty="0">
                <a:latin typeface="Times New Roman"/>
                <a:cs typeface="Times New Roman"/>
              </a:rPr>
              <a:t>четкий </a:t>
            </a:r>
            <a:r>
              <a:rPr sz="2000" dirty="0">
                <a:latin typeface="Times New Roman"/>
                <a:cs typeface="Times New Roman"/>
              </a:rPr>
              <a:t>внутренний план </a:t>
            </a:r>
            <a:r>
              <a:rPr sz="2000" spc="-5" dirty="0">
                <a:latin typeface="Times New Roman"/>
                <a:cs typeface="Times New Roman"/>
              </a:rPr>
              <a:t>умственных </a:t>
            </a:r>
            <a:r>
              <a:rPr sz="2000" dirty="0">
                <a:latin typeface="Times New Roman"/>
                <a:cs typeface="Times New Roman"/>
              </a:rPr>
              <a:t>действий,  </a:t>
            </a:r>
            <a:r>
              <a:rPr sz="2000" spc="-15" dirty="0">
                <a:latin typeface="Times New Roman"/>
                <a:cs typeface="Times New Roman"/>
              </a:rPr>
              <a:t>речевого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высказывания;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spc="-15" dirty="0">
                <a:latin typeface="Times New Roman"/>
                <a:cs typeface="Times New Roman"/>
              </a:rPr>
              <a:t>формулировать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высказывать суждения, делать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умозаключения;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1949450" algn="l"/>
                <a:tab pos="3324860" algn="l"/>
                <a:tab pos="5156835" algn="l"/>
                <a:tab pos="6156960" algn="l"/>
              </a:tabLst>
            </a:pPr>
            <a:r>
              <a:rPr sz="2000" dirty="0">
                <a:latin typeface="Times New Roman"/>
                <a:cs typeface="Times New Roman"/>
              </a:rPr>
              <a:t>примен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на</a:t>
            </a:r>
            <a:r>
              <a:rPr sz="2000" spc="-11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ляд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дел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ро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о</a:t>
            </a:r>
            <a:r>
              <a:rPr sz="2000" spc="-3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аз</a:t>
            </a:r>
            <a:r>
              <a:rPr sz="2000" spc="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ло	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тел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016" y="3546220"/>
            <a:ext cx="1909445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37160">
              <a:lnSpc>
                <a:spcPct val="100000"/>
              </a:lnSpc>
              <a:tabLst>
                <a:tab pos="1515110" algn="l"/>
              </a:tabLst>
            </a:pP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5" dirty="0">
                <a:latin typeface="Times New Roman"/>
                <a:cs typeface="Times New Roman"/>
              </a:rPr>
              <a:t>на  </a:t>
            </a:r>
            <a:r>
              <a:rPr sz="2000" dirty="0">
                <a:latin typeface="Times New Roman"/>
                <a:cs typeface="Times New Roman"/>
              </a:rPr>
              <a:t>мышления.</a:t>
            </a:r>
            <a:endParaRPr sz="2000">
              <a:latin typeface="Times New Roman"/>
              <a:cs typeface="Times New Roman"/>
            </a:endParaRPr>
          </a:p>
          <a:p>
            <a:pPr marL="12700" marR="5080" indent="31813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чем </a:t>
            </a:r>
            <a:r>
              <a:rPr sz="2000" dirty="0">
                <a:latin typeface="Times New Roman"/>
                <a:cs typeface="Times New Roman"/>
              </a:rPr>
              <a:t>раньше  </a:t>
            </a:r>
            <a:r>
              <a:rPr sz="2000" spc="-20" dirty="0">
                <a:latin typeface="Times New Roman"/>
                <a:cs typeface="Times New Roman"/>
              </a:rPr>
              <a:t>заучивать </a:t>
            </a:r>
            <a:r>
              <a:rPr sz="2000" dirty="0">
                <a:latin typeface="Times New Roman"/>
                <a:cs typeface="Times New Roman"/>
              </a:rPr>
              <a:t>стихи,  </a:t>
            </a:r>
            <a:r>
              <a:rPr sz="2000" spc="-15" dirty="0">
                <a:latin typeface="Times New Roman"/>
                <a:cs typeface="Times New Roman"/>
              </a:rPr>
              <a:t>подготовить 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7414" y="3546220"/>
            <a:ext cx="5921375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indent="-140335">
              <a:lnSpc>
                <a:spcPct val="100000"/>
              </a:lnSpc>
              <a:tabLst>
                <a:tab pos="1132840" algn="l"/>
                <a:tab pos="2435860" algn="l"/>
                <a:tab pos="3787775" algn="l"/>
                <a:tab pos="5066665" algn="l"/>
              </a:tabLst>
            </a:pPr>
            <a:r>
              <a:rPr sz="2000" dirty="0">
                <a:latin typeface="Times New Roman"/>
                <a:cs typeface="Times New Roman"/>
              </a:rPr>
              <a:t>развит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не</a:t>
            </a:r>
            <a:r>
              <a:rPr sz="2000" spc="-15" dirty="0">
                <a:latin typeface="Times New Roman"/>
                <a:cs typeface="Times New Roman"/>
              </a:rPr>
              <a:t>р</a:t>
            </a:r>
            <a:r>
              <a:rPr sz="2000" spc="-5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чевых	пр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ц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ссо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:	вн</a:t>
            </a:r>
            <a:r>
              <a:rPr sz="2000" spc="-10" dirty="0">
                <a:latin typeface="Times New Roman"/>
                <a:cs typeface="Times New Roman"/>
              </a:rPr>
              <a:t>им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я,	памяти,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3655" marR="5080" indent="118745" algn="just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начать </a:t>
            </a:r>
            <a:r>
              <a:rPr sz="2000" spc="-20" dirty="0">
                <a:latin typeface="Times New Roman"/>
                <a:cs typeface="Times New Roman"/>
              </a:rPr>
              <a:t>обучать </a:t>
            </a:r>
            <a:r>
              <a:rPr sz="2000" dirty="0">
                <a:latin typeface="Times New Roman"/>
                <a:cs typeface="Times New Roman"/>
              </a:rPr>
              <a:t>детей </a:t>
            </a:r>
            <a:r>
              <a:rPr sz="2000" spc="-10" dirty="0">
                <a:latin typeface="Times New Roman"/>
                <a:cs typeface="Times New Roman"/>
              </a:rPr>
              <a:t>рассказывать, </a:t>
            </a:r>
            <a:r>
              <a:rPr sz="2000" spc="-5" dirty="0">
                <a:latin typeface="Times New Roman"/>
                <a:cs typeface="Times New Roman"/>
              </a:rPr>
              <a:t>пересказывать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15" dirty="0">
                <a:latin typeface="Times New Roman"/>
                <a:cs typeface="Times New Roman"/>
              </a:rPr>
              <a:t>используя </a:t>
            </a:r>
            <a:r>
              <a:rPr sz="2000" dirty="0">
                <a:latin typeface="Times New Roman"/>
                <a:cs typeface="Times New Roman"/>
              </a:rPr>
              <a:t>данный </a:t>
            </a:r>
            <a:r>
              <a:rPr sz="2000" spc="-20" dirty="0">
                <a:latin typeface="Times New Roman"/>
                <a:cs typeface="Times New Roman"/>
              </a:rPr>
              <a:t>метод, </a:t>
            </a:r>
            <a:r>
              <a:rPr sz="2000" dirty="0">
                <a:latin typeface="Times New Roman"/>
                <a:cs typeface="Times New Roman"/>
              </a:rPr>
              <a:t>тем </a:t>
            </a:r>
            <a:r>
              <a:rPr sz="2000" spc="-5" dirty="0">
                <a:latin typeface="Times New Roman"/>
                <a:cs typeface="Times New Roman"/>
              </a:rPr>
              <a:t>лучше </a:t>
            </a:r>
            <a:r>
              <a:rPr sz="2000" dirty="0">
                <a:latin typeface="Times New Roman"/>
                <a:cs typeface="Times New Roman"/>
              </a:rPr>
              <a:t>мы </a:t>
            </a:r>
            <a:r>
              <a:rPr sz="2000" spc="-15" dirty="0">
                <a:latin typeface="Times New Roman"/>
                <a:cs typeface="Times New Roman"/>
              </a:rPr>
              <a:t>сможем  </a:t>
            </a:r>
            <a:r>
              <a:rPr sz="2000" dirty="0">
                <a:latin typeface="Times New Roman"/>
                <a:cs typeface="Times New Roman"/>
              </a:rPr>
              <a:t>к   </a:t>
            </a:r>
            <a:r>
              <a:rPr sz="2000" spc="-20" dirty="0">
                <a:latin typeface="Times New Roman"/>
                <a:cs typeface="Times New Roman"/>
              </a:rPr>
              <a:t>школе,   </a:t>
            </a:r>
            <a:r>
              <a:rPr sz="2000" spc="5" dirty="0">
                <a:latin typeface="Times New Roman"/>
                <a:cs typeface="Times New Roman"/>
              </a:rPr>
              <a:t>так   </a:t>
            </a:r>
            <a:r>
              <a:rPr sz="2000" spc="-15" dirty="0">
                <a:latin typeface="Times New Roman"/>
                <a:cs typeface="Times New Roman"/>
              </a:rPr>
              <a:t>как   </a:t>
            </a:r>
            <a:r>
              <a:rPr sz="2000" spc="-5" dirty="0">
                <a:latin typeface="Times New Roman"/>
                <a:cs typeface="Times New Roman"/>
              </a:rPr>
              <a:t>связная   </a:t>
            </a:r>
            <a:r>
              <a:rPr sz="2000" spc="-10" dirty="0">
                <a:latin typeface="Times New Roman"/>
                <a:cs typeface="Times New Roman"/>
              </a:rPr>
              <a:t>речь   </a:t>
            </a:r>
            <a:r>
              <a:rPr sz="2000" spc="-5" dirty="0">
                <a:latin typeface="Times New Roman"/>
                <a:cs typeface="Times New Roman"/>
              </a:rPr>
              <a:t>является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важным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5070602"/>
            <a:ext cx="706691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показателем </a:t>
            </a:r>
            <a:r>
              <a:rPr sz="2000" spc="-5" dirty="0">
                <a:latin typeface="Times New Roman"/>
                <a:cs typeface="Times New Roman"/>
              </a:rPr>
              <a:t>умственных </a:t>
            </a:r>
            <a:r>
              <a:rPr sz="2000" spc="5" dirty="0">
                <a:latin typeface="Times New Roman"/>
                <a:cs typeface="Times New Roman"/>
              </a:rPr>
              <a:t>способностей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готовности </a:t>
            </a:r>
            <a:r>
              <a:rPr sz="2000" spc="-20" dirty="0">
                <a:latin typeface="Times New Roman"/>
                <a:cs typeface="Times New Roman"/>
              </a:rPr>
              <a:t>его 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15" dirty="0">
                <a:latin typeface="Times New Roman"/>
                <a:cs typeface="Times New Roman"/>
              </a:rPr>
              <a:t>школьному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обучению.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0" y="1317371"/>
            <a:ext cx="3980815" cy="153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5635"/>
              </a:lnSpc>
            </a:pPr>
            <a:r>
              <a:rPr sz="4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Спасибо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ts val="5935"/>
              </a:lnSpc>
              <a:tabLst>
                <a:tab pos="808990" algn="l"/>
                <a:tab pos="3698875" algn="l"/>
              </a:tabLst>
            </a:pPr>
            <a:r>
              <a:rPr sz="4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з</a:t>
            </a:r>
            <a:r>
              <a:rPr sz="4800" b="1" dirty="0">
                <a:solidFill>
                  <a:srgbClr val="E36C09"/>
                </a:solidFill>
                <a:latin typeface="Times New Roman"/>
                <a:cs typeface="Times New Roman"/>
              </a:rPr>
              <a:t>а	вниман</a:t>
            </a:r>
            <a:r>
              <a:rPr sz="4800"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и</a:t>
            </a:r>
            <a:r>
              <a:rPr sz="4800" b="1" dirty="0">
                <a:solidFill>
                  <a:srgbClr val="E36C09"/>
                </a:solidFill>
                <a:latin typeface="Times New Roman"/>
                <a:cs typeface="Times New Roman"/>
              </a:rPr>
              <a:t>е	</a:t>
            </a:r>
            <a:r>
              <a:rPr sz="5050" b="1" i="1" spc="750" dirty="0">
                <a:solidFill>
                  <a:srgbClr val="E36C09"/>
                </a:solidFill>
                <a:latin typeface="Vrinda"/>
                <a:cs typeface="Vrinda"/>
              </a:rPr>
              <a:t>!</a:t>
            </a:r>
            <a:endParaRPr sz="5050">
              <a:latin typeface="Vrinda"/>
              <a:cs typeface="Vrind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9475" y="3213100"/>
            <a:ext cx="2643251" cy="268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710" y="332485"/>
            <a:ext cx="435483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41270" algn="l"/>
              </a:tabLst>
            </a:pP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Пр</a:t>
            </a:r>
            <a:r>
              <a:rPr sz="3200" b="1" spc="-7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дм</a:t>
            </a:r>
            <a:r>
              <a:rPr sz="32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тные	</a:t>
            </a:r>
            <a:r>
              <a:rPr sz="3200" b="1" spc="-9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32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тинки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7428" y="763523"/>
            <a:ext cx="3392424" cy="336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416" y="909827"/>
            <a:ext cx="3332988" cy="3300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6876" y="3154679"/>
            <a:ext cx="4306824" cy="3703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410" y="619886"/>
            <a:ext cx="412877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15210" algn="l"/>
              </a:tabLst>
            </a:pP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32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юж</a:t>
            </a:r>
            <a:r>
              <a:rPr sz="32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тные	</a:t>
            </a:r>
            <a:r>
              <a:rPr sz="3200" b="1" spc="-9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32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тинки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1683" y="1434083"/>
            <a:ext cx="692658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75" y="1628775"/>
            <a:ext cx="6338951" cy="436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566" y="619886"/>
            <a:ext cx="531177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83970" algn="l"/>
                <a:tab pos="3521075" algn="l"/>
              </a:tabLst>
            </a:pPr>
            <a:r>
              <a:rPr sz="3200" b="1" spc="15" dirty="0">
                <a:solidFill>
                  <a:srgbClr val="E36C09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3200" b="1" spc="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ия	с</a:t>
            </a:r>
            <a:r>
              <a:rPr sz="3200" b="1" spc="-30" dirty="0">
                <a:solidFill>
                  <a:srgbClr val="E36C09"/>
                </a:solidFill>
                <a:latin typeface="Times New Roman"/>
                <a:cs typeface="Times New Roman"/>
              </a:rPr>
              <a:t>ю</a:t>
            </a:r>
            <a:r>
              <a:rPr sz="3200" b="1" spc="-40" dirty="0">
                <a:solidFill>
                  <a:srgbClr val="E36C09"/>
                </a:solidFill>
                <a:latin typeface="Times New Roman"/>
                <a:cs typeface="Times New Roman"/>
              </a:rPr>
              <a:t>ж</a:t>
            </a:r>
            <a:r>
              <a:rPr sz="3200"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тных	</a:t>
            </a:r>
            <a:r>
              <a:rPr sz="3200" b="1" spc="-90" dirty="0">
                <a:solidFill>
                  <a:srgbClr val="E36C09"/>
                </a:solidFill>
                <a:latin typeface="Times New Roman"/>
                <a:cs typeface="Times New Roman"/>
              </a:rPr>
              <a:t>к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а</a:t>
            </a:r>
            <a:r>
              <a:rPr sz="32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р</a:t>
            </a:r>
            <a:r>
              <a:rPr sz="3200" b="1" dirty="0">
                <a:solidFill>
                  <a:srgbClr val="E36C09"/>
                </a:solidFill>
                <a:latin typeface="Times New Roman"/>
                <a:cs typeface="Times New Roman"/>
              </a:rPr>
              <a:t>тинок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6903" y="1434083"/>
            <a:ext cx="7527035" cy="519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1975" y="1628775"/>
            <a:ext cx="6938899" cy="4606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967" y="638175"/>
            <a:ext cx="311848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6050" algn="l"/>
              </a:tabLst>
            </a:pPr>
            <a:r>
              <a:rPr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Наглядное	моделирование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750" y="663575"/>
            <a:ext cx="415671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  <a:tab pos="855344" algn="l"/>
                <a:tab pos="2725420" algn="l"/>
              </a:tabLst>
            </a:pPr>
            <a:r>
              <a:rPr sz="1800" dirty="0">
                <a:latin typeface="Times New Roman"/>
                <a:cs typeface="Times New Roman"/>
              </a:rPr>
              <a:t>–	</a:t>
            </a:r>
            <a:r>
              <a:rPr sz="1800" spc="-10" dirty="0">
                <a:latin typeface="Times New Roman"/>
                <a:cs typeface="Times New Roman"/>
              </a:rPr>
              <a:t>это	</a:t>
            </a:r>
            <a:r>
              <a:rPr sz="1800" spc="-5" dirty="0">
                <a:latin typeface="Times New Roman"/>
                <a:cs typeface="Times New Roman"/>
              </a:rPr>
              <a:t>воспроизведение	существенных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967" y="963803"/>
            <a:ext cx="7477759" cy="440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свойств </a:t>
            </a:r>
            <a:r>
              <a:rPr sz="1800" spc="-10" dirty="0">
                <a:latin typeface="Times New Roman"/>
                <a:cs typeface="Times New Roman"/>
              </a:rPr>
              <a:t>изучаемого объекта, создание </a:t>
            </a:r>
            <a:r>
              <a:rPr sz="1800" spc="-15" dirty="0">
                <a:latin typeface="Times New Roman"/>
                <a:cs typeface="Times New Roman"/>
              </a:rPr>
              <a:t>его </a:t>
            </a:r>
            <a:r>
              <a:rPr sz="1800" spc="5" dirty="0">
                <a:latin typeface="Times New Roman"/>
                <a:cs typeface="Times New Roman"/>
              </a:rPr>
              <a:t>заместителя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работа с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ним.</a:t>
            </a:r>
            <a:endParaRPr sz="1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b="1" i="1" spc="-10" dirty="0">
                <a:solidFill>
                  <a:srgbClr val="5F497A"/>
                </a:solidFill>
                <a:latin typeface="Times New Roman"/>
                <a:cs typeface="Times New Roman"/>
              </a:rPr>
              <a:t>Цель </a:t>
            </a:r>
            <a:r>
              <a:rPr sz="1800" spc="-10" dirty="0">
                <a:latin typeface="Times New Roman"/>
                <a:cs typeface="Times New Roman"/>
              </a:rPr>
              <a:t>моделирования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обеспечить </a:t>
            </a:r>
            <a:r>
              <a:rPr sz="1800" dirty="0">
                <a:latin typeface="Times New Roman"/>
                <a:cs typeface="Times New Roman"/>
              </a:rPr>
              <a:t>успешное </a:t>
            </a:r>
            <a:r>
              <a:rPr sz="1800" spc="5" dirty="0">
                <a:latin typeface="Times New Roman"/>
                <a:cs typeface="Times New Roman"/>
              </a:rPr>
              <a:t>освоение </a:t>
            </a:r>
            <a:r>
              <a:rPr sz="1800" spc="-5" dirty="0">
                <a:latin typeface="Times New Roman"/>
                <a:cs typeface="Times New Roman"/>
              </a:rPr>
              <a:t>детьми знаний </a:t>
            </a:r>
            <a:r>
              <a:rPr sz="1800" dirty="0">
                <a:latin typeface="Times New Roman"/>
                <a:cs typeface="Times New Roman"/>
              </a:rPr>
              <a:t>об  особенностях </a:t>
            </a:r>
            <a:r>
              <a:rPr sz="1800" spc="-20" dirty="0">
                <a:latin typeface="Times New Roman"/>
                <a:cs typeface="Times New Roman"/>
              </a:rPr>
              <a:t>объектов </a:t>
            </a:r>
            <a:r>
              <a:rPr sz="1800" spc="-10" dirty="0">
                <a:latin typeface="Times New Roman"/>
                <a:cs typeface="Times New Roman"/>
              </a:rPr>
              <a:t>природы, окружающем </a:t>
            </a:r>
            <a:r>
              <a:rPr sz="1800" dirty="0">
                <a:latin typeface="Times New Roman"/>
                <a:cs typeface="Times New Roman"/>
              </a:rPr>
              <a:t>мире, </a:t>
            </a:r>
            <a:r>
              <a:rPr sz="1800" spc="-5" dirty="0">
                <a:latin typeface="Times New Roman"/>
                <a:cs typeface="Times New Roman"/>
              </a:rPr>
              <a:t>их </a:t>
            </a:r>
            <a:r>
              <a:rPr sz="1800" spc="-10" dirty="0">
                <a:latin typeface="Times New Roman"/>
                <a:cs typeface="Times New Roman"/>
              </a:rPr>
              <a:t>структуре, </a:t>
            </a:r>
            <a:r>
              <a:rPr sz="1800" spc="-5" dirty="0">
                <a:latin typeface="Times New Roman"/>
                <a:cs typeface="Times New Roman"/>
              </a:rPr>
              <a:t>связях и  отношениях, существующих </a:t>
            </a:r>
            <a:r>
              <a:rPr sz="1800" dirty="0">
                <a:latin typeface="Times New Roman"/>
                <a:cs typeface="Times New Roman"/>
              </a:rPr>
              <a:t>между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ними.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Моделирование </a:t>
            </a:r>
            <a:r>
              <a:rPr sz="1800" dirty="0">
                <a:latin typeface="Times New Roman"/>
                <a:cs typeface="Times New Roman"/>
              </a:rPr>
              <a:t>основано </a:t>
            </a:r>
            <a:r>
              <a:rPr sz="1800" b="1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на принципе замещения </a:t>
            </a:r>
            <a:r>
              <a:rPr sz="1800" dirty="0">
                <a:latin typeface="Times New Roman"/>
                <a:cs typeface="Times New Roman"/>
              </a:rPr>
              <a:t>реальных </a:t>
            </a:r>
            <a:r>
              <a:rPr sz="1800" spc="-10" dirty="0">
                <a:latin typeface="Times New Roman"/>
                <a:cs typeface="Times New Roman"/>
              </a:rPr>
              <a:t>предметов,  </a:t>
            </a:r>
            <a:r>
              <a:rPr sz="1800" dirty="0">
                <a:latin typeface="Times New Roman"/>
                <a:cs typeface="Times New Roman"/>
              </a:rPr>
              <a:t>предметами,  </a:t>
            </a:r>
            <a:r>
              <a:rPr sz="1800" spc="-15" dirty="0">
                <a:latin typeface="Times New Roman"/>
                <a:cs typeface="Times New Roman"/>
              </a:rPr>
              <a:t>схематично </a:t>
            </a:r>
            <a:r>
              <a:rPr sz="1800" spc="-5" dirty="0">
                <a:latin typeface="Times New Roman"/>
                <a:cs typeface="Times New Roman"/>
              </a:rPr>
              <a:t>изображенными или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знаками.</a:t>
            </a:r>
            <a:endParaRPr sz="1800">
              <a:latin typeface="Times New Roman"/>
              <a:cs typeface="Times New Roman"/>
            </a:endParaRPr>
          </a:p>
          <a:p>
            <a:pPr marL="70485" algn="just">
              <a:lnSpc>
                <a:spcPct val="100000"/>
              </a:lnSpc>
            </a:pPr>
            <a:r>
              <a:rPr sz="1800" b="1" i="1" spc="-10" dirty="0">
                <a:solidFill>
                  <a:srgbClr val="5F497A"/>
                </a:solidFill>
                <a:latin typeface="Times New Roman"/>
                <a:cs typeface="Times New Roman"/>
              </a:rPr>
              <a:t>Актуальность  </a:t>
            </a:r>
            <a:r>
              <a:rPr sz="1800" spc="-10" dirty="0">
                <a:latin typeface="Times New Roman"/>
                <a:cs typeface="Times New Roman"/>
              </a:rPr>
              <a:t>использования  </a:t>
            </a:r>
            <a:r>
              <a:rPr sz="1800" spc="-15" dirty="0">
                <a:latin typeface="Times New Roman"/>
                <a:cs typeface="Times New Roman"/>
              </a:rPr>
              <a:t>наглядного  </a:t>
            </a:r>
            <a:r>
              <a:rPr sz="1800" spc="-10" dirty="0">
                <a:latin typeface="Times New Roman"/>
                <a:cs typeface="Times New Roman"/>
              </a:rPr>
              <a:t>моделирования  </a:t>
            </a:r>
            <a:r>
              <a:rPr sz="1800" dirty="0">
                <a:latin typeface="Times New Roman"/>
                <a:cs typeface="Times New Roman"/>
              </a:rPr>
              <a:t>состоит  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том,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что: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во-первых, </a:t>
            </a:r>
            <a:r>
              <a:rPr sz="1800" spc="-10" dirty="0">
                <a:latin typeface="Times New Roman"/>
                <a:cs typeface="Times New Roman"/>
              </a:rPr>
              <a:t>использование </a:t>
            </a:r>
            <a:r>
              <a:rPr sz="1800" spc="-15" dirty="0">
                <a:latin typeface="Times New Roman"/>
                <a:cs typeface="Times New Roman"/>
              </a:rPr>
              <a:t>наглядного </a:t>
            </a:r>
            <a:r>
              <a:rPr sz="1800" spc="-10" dirty="0">
                <a:latin typeface="Times New Roman"/>
                <a:cs typeface="Times New Roman"/>
              </a:rPr>
              <a:t>моделирования </a:t>
            </a:r>
            <a:r>
              <a:rPr sz="1800" spc="-5" dirty="0">
                <a:latin typeface="Times New Roman"/>
                <a:cs typeface="Times New Roman"/>
              </a:rPr>
              <a:t>вызывает </a:t>
            </a:r>
            <a:r>
              <a:rPr sz="1800" dirty="0">
                <a:latin typeface="Times New Roman"/>
                <a:cs typeface="Times New Roman"/>
              </a:rPr>
              <a:t>интерес  </a:t>
            </a:r>
            <a:r>
              <a:rPr sz="1800" spc="-5" dirty="0">
                <a:latin typeface="Times New Roman"/>
                <a:cs typeface="Times New Roman"/>
              </a:rPr>
              <a:t>и помогает </a:t>
            </a:r>
            <a:r>
              <a:rPr sz="1800" dirty="0">
                <a:latin typeface="Times New Roman"/>
                <a:cs typeface="Times New Roman"/>
              </a:rPr>
              <a:t>решить </a:t>
            </a:r>
            <a:r>
              <a:rPr sz="1800" spc="-10" dirty="0">
                <a:latin typeface="Times New Roman"/>
                <a:cs typeface="Times New Roman"/>
              </a:rPr>
              <a:t>проблему </a:t>
            </a:r>
            <a:r>
              <a:rPr sz="1800" dirty="0">
                <a:latin typeface="Times New Roman"/>
                <a:cs typeface="Times New Roman"/>
              </a:rPr>
              <a:t>быстрой </a:t>
            </a:r>
            <a:r>
              <a:rPr sz="1800" spc="-5" dirty="0">
                <a:latin typeface="Times New Roman"/>
                <a:cs typeface="Times New Roman"/>
              </a:rPr>
              <a:t>утомляемости и потери </a:t>
            </a:r>
            <a:r>
              <a:rPr sz="1800" spc="5" dirty="0">
                <a:latin typeface="Times New Roman"/>
                <a:cs typeface="Times New Roman"/>
              </a:rPr>
              <a:t>интереса </a:t>
            </a:r>
            <a:r>
              <a:rPr sz="1800" dirty="0">
                <a:latin typeface="Times New Roman"/>
                <a:cs typeface="Times New Roman"/>
              </a:rPr>
              <a:t>к  занятию у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дошкольника;</a:t>
            </a:r>
            <a:endParaRPr sz="1800">
              <a:latin typeface="Times New Roman"/>
              <a:cs typeface="Times New Roman"/>
            </a:endParaRPr>
          </a:p>
          <a:p>
            <a:pPr marL="299085" marR="635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во-вторых, использование символической </a:t>
            </a:r>
            <a:r>
              <a:rPr sz="1800" dirty="0">
                <a:latin typeface="Times New Roman"/>
                <a:cs typeface="Times New Roman"/>
              </a:rPr>
              <a:t>аналогии </a:t>
            </a:r>
            <a:r>
              <a:rPr sz="1800" spc="-10" dirty="0">
                <a:latin typeface="Times New Roman"/>
                <a:cs typeface="Times New Roman"/>
              </a:rPr>
              <a:t>облегчает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ускоряет  </a:t>
            </a:r>
            <a:r>
              <a:rPr sz="1800" spc="5" dirty="0">
                <a:latin typeface="Times New Roman"/>
                <a:cs typeface="Times New Roman"/>
              </a:rPr>
              <a:t>процесс </a:t>
            </a:r>
            <a:r>
              <a:rPr sz="1800" spc="-10" dirty="0">
                <a:latin typeface="Times New Roman"/>
                <a:cs typeface="Times New Roman"/>
              </a:rPr>
              <a:t>запоминания </a:t>
            </a:r>
            <a:r>
              <a:rPr sz="1800" spc="-5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усвоения </a:t>
            </a:r>
            <a:r>
              <a:rPr sz="1800" spc="-10" dirty="0">
                <a:latin typeface="Times New Roman"/>
                <a:cs typeface="Times New Roman"/>
              </a:rPr>
              <a:t>материала, формирует </a:t>
            </a:r>
            <a:r>
              <a:rPr sz="1800" spc="-5" dirty="0">
                <a:latin typeface="Times New Roman"/>
                <a:cs typeface="Times New Roman"/>
              </a:rPr>
              <a:t>приемы работы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памятью.</a:t>
            </a:r>
            <a:endParaRPr sz="1800">
              <a:latin typeface="Times New Roman"/>
              <a:cs typeface="Times New Roman"/>
            </a:endParaRPr>
          </a:p>
          <a:p>
            <a:pPr marL="299085" marR="635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в-третьих, </a:t>
            </a:r>
            <a:r>
              <a:rPr sz="1800" spc="-5" dirty="0">
                <a:latin typeface="Times New Roman"/>
                <a:cs typeface="Times New Roman"/>
              </a:rPr>
              <a:t>применяя </a:t>
            </a:r>
            <a:r>
              <a:rPr sz="1800" dirty="0">
                <a:latin typeface="Times New Roman"/>
                <a:cs typeface="Times New Roman"/>
              </a:rPr>
              <a:t>графическую аналогию, </a:t>
            </a:r>
            <a:r>
              <a:rPr sz="1800" spc="-5" dirty="0">
                <a:latin typeface="Times New Roman"/>
                <a:cs typeface="Times New Roman"/>
              </a:rPr>
              <a:t>дети учатся видеть  </a:t>
            </a:r>
            <a:r>
              <a:rPr sz="1800" spc="-10" dirty="0">
                <a:latin typeface="Times New Roman"/>
                <a:cs typeface="Times New Roman"/>
              </a:rPr>
              <a:t>главное, систематизировать </a:t>
            </a:r>
            <a:r>
              <a:rPr sz="1800" spc="-5" dirty="0">
                <a:latin typeface="Times New Roman"/>
                <a:cs typeface="Times New Roman"/>
              </a:rPr>
              <a:t>полученные знания.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5013325"/>
            <a:ext cx="2001774" cy="152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5123" y="679069"/>
            <a:ext cx="4137660" cy="92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50"/>
              </a:lnSpc>
            </a:pPr>
            <a:r>
              <a:rPr sz="2800" b="1" spc="-30" dirty="0">
                <a:solidFill>
                  <a:srgbClr val="E36C09"/>
                </a:solidFill>
                <a:latin typeface="Times New Roman"/>
                <a:cs typeface="Times New Roman"/>
              </a:rPr>
              <a:t>Мнемотехника</a:t>
            </a:r>
            <a:r>
              <a:rPr sz="2950" b="1" i="1" spc="-30" dirty="0">
                <a:solidFill>
                  <a:srgbClr val="E36C09"/>
                </a:solidFill>
                <a:latin typeface="Vrinda"/>
                <a:cs typeface="Vrinda"/>
              </a:rPr>
              <a:t>.</a:t>
            </a:r>
            <a:endParaRPr sz="2950">
              <a:latin typeface="Vrinda"/>
              <a:cs typeface="Vrinda"/>
            </a:endParaRPr>
          </a:p>
          <a:p>
            <a:pPr algn="ctr">
              <a:lnSpc>
                <a:spcPts val="3450"/>
              </a:lnSpc>
              <a:tabLst>
                <a:tab pos="1207135" algn="l"/>
                <a:tab pos="1563370" algn="l"/>
              </a:tabLst>
            </a:pPr>
            <a:r>
              <a:rPr sz="2800" b="1" spc="-20" dirty="0">
                <a:solidFill>
                  <a:srgbClr val="E36C09"/>
                </a:solidFill>
                <a:latin typeface="Times New Roman"/>
                <a:cs typeface="Times New Roman"/>
              </a:rPr>
              <a:t>Схемы	</a:t>
            </a:r>
            <a:r>
              <a:rPr sz="2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и	</a:t>
            </a:r>
            <a:r>
              <a:rPr sz="28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мнемотаблицы</a:t>
            </a:r>
            <a:r>
              <a:rPr sz="2950" b="1" i="1" spc="-25" dirty="0">
                <a:solidFill>
                  <a:srgbClr val="E36C09"/>
                </a:solidFill>
                <a:latin typeface="Vrinda"/>
                <a:cs typeface="Vrinda"/>
              </a:rPr>
              <a:t>.</a:t>
            </a:r>
            <a:endParaRPr sz="2950">
              <a:latin typeface="Vrinda"/>
              <a:cs typeface="Vrind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3026" y="2359405"/>
            <a:ext cx="153035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2255" algn="l"/>
                <a:tab pos="547370" algn="l"/>
              </a:tabLst>
            </a:pPr>
            <a:r>
              <a:rPr sz="2000" dirty="0">
                <a:latin typeface="Times New Roman"/>
                <a:cs typeface="Times New Roman"/>
              </a:rPr>
              <a:t>-	в	пере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9602" y="2664459"/>
            <a:ext cx="165227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1685" algn="l"/>
              </a:tabLst>
            </a:pPr>
            <a:r>
              <a:rPr sz="2000" dirty="0">
                <a:latin typeface="Times New Roman"/>
                <a:cs typeface="Times New Roman"/>
              </a:rPr>
              <a:t>Э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	си</a:t>
            </a:r>
            <a:r>
              <a:rPr sz="2000" spc="-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те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0663" y="2359405"/>
            <a:ext cx="146177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tabLst>
                <a:tab pos="289560" algn="l"/>
              </a:tabLst>
            </a:pPr>
            <a:r>
              <a:rPr sz="2000" dirty="0">
                <a:latin typeface="Times New Roman"/>
                <a:cs typeface="Times New Roman"/>
              </a:rPr>
              <a:t>с	гр</a:t>
            </a:r>
            <a:r>
              <a:rPr sz="2000" spc="-6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  </a:t>
            </a:r>
            <a:r>
              <a:rPr sz="2000" spc="-15" dirty="0">
                <a:latin typeface="Times New Roman"/>
                <a:cs typeface="Times New Roman"/>
              </a:rPr>
              <a:t>методов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6573" y="2969259"/>
            <a:ext cx="108775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пеш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1686" y="2969259"/>
            <a:ext cx="148717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запоминание,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5960" y="2359405"/>
            <a:ext cx="1620520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7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«</a:t>
            </a:r>
            <a:r>
              <a:rPr sz="2000" i="1" spc="-5" dirty="0">
                <a:latin typeface="Times New Roman"/>
                <a:cs typeface="Times New Roman"/>
              </a:rPr>
              <a:t>искусство  </a:t>
            </a:r>
            <a:r>
              <a:rPr sz="2000" dirty="0">
                <a:latin typeface="Times New Roman"/>
                <a:cs typeface="Times New Roman"/>
              </a:rPr>
              <a:t>и приемов,  </a:t>
            </a:r>
            <a:r>
              <a:rPr sz="2000" spc="-5" dirty="0">
                <a:latin typeface="Times New Roman"/>
                <a:cs typeface="Times New Roman"/>
              </a:rPr>
              <a:t>сохранение  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2344" y="2359405"/>
            <a:ext cx="1896110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i="1" spc="-15" dirty="0">
                <a:solidFill>
                  <a:srgbClr val="5F497A"/>
                </a:solidFill>
                <a:latin typeface="Times New Roman"/>
                <a:cs typeface="Times New Roman"/>
              </a:rPr>
              <a:t>Мнемотехника  </a:t>
            </a:r>
            <a:r>
              <a:rPr sz="2000" i="1" spc="-10" dirty="0">
                <a:latin typeface="Times New Roman"/>
                <a:cs typeface="Times New Roman"/>
              </a:rPr>
              <a:t>запоминания</a:t>
            </a:r>
            <a:r>
              <a:rPr sz="2000" spc="-10" dirty="0">
                <a:latin typeface="Times New Roman"/>
                <a:cs typeface="Times New Roman"/>
              </a:rPr>
              <a:t>». 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б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сп</a:t>
            </a:r>
            <a:r>
              <a:rPr sz="2000" spc="-6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чи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ающих  </a:t>
            </a:r>
            <a:r>
              <a:rPr sz="2000" spc="-5" dirty="0">
                <a:latin typeface="Times New Roman"/>
                <a:cs typeface="Times New Roman"/>
              </a:rPr>
              <a:t>воспроизведение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9141" y="3274059"/>
            <a:ext cx="145796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ф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ации,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3063" y="3274059"/>
            <a:ext cx="126238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1235" algn="l"/>
              </a:tabLst>
            </a:pPr>
            <a:r>
              <a:rPr sz="2000" dirty="0">
                <a:latin typeface="Times New Roman"/>
                <a:cs typeface="Times New Roman"/>
              </a:rPr>
              <a:t>зна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й	</a:t>
            </a:r>
            <a:r>
              <a:rPr sz="2000" spc="5" dirty="0">
                <a:latin typeface="Times New Roman"/>
                <a:cs typeface="Times New Roman"/>
              </a:rPr>
              <a:t>об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2344" y="3578859"/>
            <a:ext cx="507428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5385" algn="l"/>
                <a:tab pos="2376170" algn="l"/>
                <a:tab pos="2823210" algn="l"/>
                <a:tab pos="4460240" algn="l"/>
              </a:tabLst>
            </a:pP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4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ъе</a:t>
            </a:r>
            <a:r>
              <a:rPr sz="2000" spc="-35" dirty="0">
                <a:latin typeface="Times New Roman"/>
                <a:cs typeface="Times New Roman"/>
              </a:rPr>
              <a:t>к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ов	п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ир</a:t>
            </a:r>
            <a:r>
              <a:rPr sz="2000" spc="-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ды,	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б	о</a:t>
            </a:r>
            <a:r>
              <a:rPr sz="2000" spc="-10" dirty="0">
                <a:latin typeface="Times New Roman"/>
                <a:cs typeface="Times New Roman"/>
              </a:rPr>
              <a:t>к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spc="-3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ж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ю</a:t>
            </a:r>
            <a:r>
              <a:rPr sz="2000" spc="5" dirty="0">
                <a:latin typeface="Times New Roman"/>
                <a:cs typeface="Times New Roman"/>
              </a:rPr>
              <a:t>щ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	мире,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7213" y="3274059"/>
            <a:ext cx="150685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</a:pP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б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ях  </a:t>
            </a:r>
            <a:r>
              <a:rPr sz="2000" spc="-10" dirty="0">
                <a:latin typeface="Times New Roman"/>
                <a:cs typeface="Times New Roman"/>
              </a:rPr>
              <a:t>э</a:t>
            </a:r>
            <a:r>
              <a:rPr sz="2000" spc="-15" dirty="0">
                <a:latin typeface="Times New Roman"/>
                <a:cs typeface="Times New Roman"/>
              </a:rPr>
              <a:t>ф</a:t>
            </a:r>
            <a:r>
              <a:rPr sz="2000" dirty="0">
                <a:latin typeface="Times New Roman"/>
                <a:cs typeface="Times New Roman"/>
              </a:rPr>
              <a:t>фе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тивн</a:t>
            </a:r>
            <a:r>
              <a:rPr sz="2000" spc="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2344" y="3883659"/>
            <a:ext cx="6680834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запоминание </a:t>
            </a:r>
            <a:r>
              <a:rPr sz="2000" spc="-5" dirty="0">
                <a:latin typeface="Times New Roman"/>
                <a:cs typeface="Times New Roman"/>
              </a:rPr>
              <a:t>структуры рассказа, и, </a:t>
            </a:r>
            <a:r>
              <a:rPr sz="2000" spc="-20" dirty="0">
                <a:latin typeface="Times New Roman"/>
                <a:cs typeface="Times New Roman"/>
              </a:rPr>
              <a:t>конечно, </a:t>
            </a:r>
            <a:r>
              <a:rPr sz="2000" dirty="0">
                <a:latin typeface="Times New Roman"/>
                <a:cs typeface="Times New Roman"/>
              </a:rPr>
              <a:t>развитие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речи.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82065" algn="l"/>
                <a:tab pos="3397885" algn="l"/>
                <a:tab pos="5266690" algn="l"/>
              </a:tabLst>
            </a:pPr>
            <a:r>
              <a:rPr sz="2000" b="1" i="1" spc="-15" dirty="0">
                <a:solidFill>
                  <a:srgbClr val="5F497A"/>
                </a:solidFill>
                <a:latin typeface="Times New Roman"/>
                <a:cs typeface="Times New Roman"/>
              </a:rPr>
              <a:t>П</a:t>
            </a: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р</a:t>
            </a:r>
            <a:r>
              <a:rPr sz="2000" b="1" i="1" spc="5" dirty="0">
                <a:solidFill>
                  <a:srgbClr val="5F497A"/>
                </a:solidFill>
                <a:latin typeface="Times New Roman"/>
                <a:cs typeface="Times New Roman"/>
              </a:rPr>
              <a:t>и</a:t>
            </a: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ё</a:t>
            </a:r>
            <a:r>
              <a:rPr sz="2000" b="1" i="1" spc="-10" dirty="0">
                <a:solidFill>
                  <a:srgbClr val="5F497A"/>
                </a:solidFill>
                <a:latin typeface="Times New Roman"/>
                <a:cs typeface="Times New Roman"/>
              </a:rPr>
              <a:t>м</a:t>
            </a: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ы	мн</a:t>
            </a:r>
            <a:r>
              <a:rPr sz="2000" b="1" i="1" spc="-55" dirty="0">
                <a:solidFill>
                  <a:srgbClr val="5F497A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м</a:t>
            </a:r>
            <a:r>
              <a:rPr sz="2000" b="1" i="1" spc="-10" dirty="0">
                <a:solidFill>
                  <a:srgbClr val="5F497A"/>
                </a:solidFill>
                <a:latin typeface="Times New Roman"/>
                <a:cs typeface="Times New Roman"/>
              </a:rPr>
              <a:t>о</a:t>
            </a:r>
            <a:r>
              <a:rPr sz="2000" b="1" i="1" spc="-25" dirty="0">
                <a:solidFill>
                  <a:srgbClr val="5F497A"/>
                </a:solidFill>
                <a:latin typeface="Times New Roman"/>
                <a:cs typeface="Times New Roman"/>
              </a:rPr>
              <a:t>т</a:t>
            </a:r>
            <a:r>
              <a:rPr sz="2000" b="1" i="1" spc="-40" dirty="0">
                <a:solidFill>
                  <a:srgbClr val="5F497A"/>
                </a:solidFill>
                <a:latin typeface="Times New Roman"/>
                <a:cs typeface="Times New Roman"/>
              </a:rPr>
              <a:t>е</a:t>
            </a: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х</a:t>
            </a:r>
            <a:r>
              <a:rPr sz="2000" b="1" i="1" spc="5" dirty="0">
                <a:solidFill>
                  <a:srgbClr val="5F497A"/>
                </a:solidFill>
                <a:latin typeface="Times New Roman"/>
                <a:cs typeface="Times New Roman"/>
              </a:rPr>
              <a:t>н</a:t>
            </a:r>
            <a:r>
              <a:rPr sz="2000" b="1" i="1" spc="-10" dirty="0">
                <a:solidFill>
                  <a:srgbClr val="5F497A"/>
                </a:solidFill>
                <a:latin typeface="Times New Roman"/>
                <a:cs typeface="Times New Roman"/>
              </a:rPr>
              <a:t>и</a:t>
            </a:r>
            <a:r>
              <a:rPr sz="2000" b="1" i="1" dirty="0">
                <a:solidFill>
                  <a:srgbClr val="5F497A"/>
                </a:solidFill>
                <a:latin typeface="Times New Roman"/>
                <a:cs typeface="Times New Roman"/>
              </a:rPr>
              <a:t>к</a:t>
            </a:r>
            <a:r>
              <a:rPr sz="2000" b="1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5F497A"/>
                </a:solidFill>
                <a:latin typeface="Times New Roman"/>
                <a:cs typeface="Times New Roman"/>
              </a:rPr>
              <a:t>:	</a:t>
            </a: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огра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мы,	з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4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ите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-5" dirty="0">
                <a:latin typeface="Times New Roman"/>
                <a:cs typeface="Times New Roman"/>
              </a:rPr>
              <a:t>мнемотаблицы.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2070" y="1144142"/>
            <a:ext cx="7117080" cy="427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165" algn="just">
              <a:lnSpc>
                <a:spcPct val="100000"/>
              </a:lnSpc>
            </a:pPr>
            <a:r>
              <a:rPr sz="20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Пиктограмма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0" dirty="0">
                <a:latin typeface="Times New Roman"/>
                <a:cs typeface="Times New Roman"/>
              </a:rPr>
              <a:t>символическое изображение, </a:t>
            </a:r>
            <a:r>
              <a:rPr sz="2000" dirty="0">
                <a:latin typeface="Times New Roman"/>
                <a:cs typeface="Times New Roman"/>
              </a:rPr>
              <a:t>заменяющее  </a:t>
            </a:r>
            <a:r>
              <a:rPr sz="2000" spc="-5" dirty="0">
                <a:latin typeface="Times New Roman"/>
                <a:cs typeface="Times New Roman"/>
              </a:rPr>
              <a:t>слова, </a:t>
            </a:r>
            <a:r>
              <a:rPr sz="2000" spc="-10" dirty="0">
                <a:latin typeface="Times New Roman"/>
                <a:cs typeface="Times New Roman"/>
              </a:rPr>
              <a:t>это </a:t>
            </a:r>
            <a:r>
              <a:rPr sz="2000" spc="-5" dirty="0">
                <a:latin typeface="Times New Roman"/>
                <a:cs typeface="Times New Roman"/>
              </a:rPr>
              <a:t>рисунок,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помощью </a:t>
            </a:r>
            <a:r>
              <a:rPr sz="2000" spc="-30" dirty="0">
                <a:latin typeface="Times New Roman"/>
                <a:cs typeface="Times New Roman"/>
              </a:rPr>
              <a:t>которого </a:t>
            </a:r>
            <a:r>
              <a:rPr sz="2000" spc="-15" dirty="0">
                <a:latin typeface="Times New Roman"/>
                <a:cs typeface="Times New Roman"/>
              </a:rPr>
              <a:t>можно </a:t>
            </a:r>
            <a:r>
              <a:rPr sz="2000" spc="-10" dirty="0">
                <a:latin typeface="Times New Roman"/>
                <a:cs typeface="Times New Roman"/>
              </a:rPr>
              <a:t>записать </a:t>
            </a:r>
            <a:r>
              <a:rPr sz="2000" spc="-5" dirty="0">
                <a:latin typeface="Times New Roman"/>
                <a:cs typeface="Times New Roman"/>
              </a:rPr>
              <a:t>слова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5" dirty="0">
                <a:latin typeface="Times New Roman"/>
                <a:cs typeface="Times New Roman"/>
              </a:rPr>
              <a:t>выражения, и, </a:t>
            </a:r>
            <a:r>
              <a:rPr sz="2000" spc="-20" dirty="0">
                <a:latin typeface="Times New Roman"/>
                <a:cs typeface="Times New Roman"/>
              </a:rPr>
              <a:t>который </a:t>
            </a:r>
            <a:r>
              <a:rPr sz="2000" spc="-15" dirty="0">
                <a:latin typeface="Times New Roman"/>
                <a:cs typeface="Times New Roman"/>
              </a:rPr>
              <a:t>поможет </a:t>
            </a:r>
            <a:r>
              <a:rPr sz="2000" spc="-5" dirty="0">
                <a:latin typeface="Times New Roman"/>
                <a:cs typeface="Times New Roman"/>
              </a:rPr>
              <a:t>вспомнить </a:t>
            </a:r>
            <a:r>
              <a:rPr sz="2000" dirty="0">
                <a:latin typeface="Times New Roman"/>
                <a:cs typeface="Times New Roman"/>
              </a:rPr>
              <a:t>заданное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слово.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304165" algn="just">
              <a:lnSpc>
                <a:spcPct val="100000"/>
              </a:lnSpc>
            </a:pPr>
            <a:r>
              <a:rPr sz="2000" b="1" i="1" dirty="0">
                <a:solidFill>
                  <a:srgbClr val="E36C09"/>
                </a:solidFill>
                <a:latin typeface="Times New Roman"/>
                <a:cs typeface="Times New Roman"/>
              </a:rPr>
              <a:t>Замещение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это </a:t>
            </a:r>
            <a:r>
              <a:rPr sz="2000" dirty="0">
                <a:latin typeface="Times New Roman"/>
                <a:cs typeface="Times New Roman"/>
              </a:rPr>
              <a:t>вид </a:t>
            </a:r>
            <a:r>
              <a:rPr sz="2000" spc="-10" dirty="0">
                <a:latin typeface="Times New Roman"/>
                <a:cs typeface="Times New Roman"/>
              </a:rPr>
              <a:t>моделирования,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30" dirty="0">
                <a:latin typeface="Times New Roman"/>
                <a:cs typeface="Times New Roman"/>
              </a:rPr>
              <a:t>котором </a:t>
            </a:r>
            <a:r>
              <a:rPr sz="2000" spc="-20" dirty="0">
                <a:latin typeface="Times New Roman"/>
                <a:cs typeface="Times New Roman"/>
              </a:rPr>
              <a:t>одни  </a:t>
            </a:r>
            <a:r>
              <a:rPr sz="2000" spc="-10" dirty="0">
                <a:latin typeface="Times New Roman"/>
                <a:cs typeface="Times New Roman"/>
              </a:rPr>
              <a:t>объекты </a:t>
            </a:r>
            <a:r>
              <a:rPr sz="2000" spc="-5" dirty="0">
                <a:latin typeface="Times New Roman"/>
                <a:cs typeface="Times New Roman"/>
              </a:rPr>
              <a:t>замещаются другими, </a:t>
            </a:r>
            <a:r>
              <a:rPr sz="2000" dirty="0">
                <a:latin typeface="Times New Roman"/>
                <a:cs typeface="Times New Roman"/>
              </a:rPr>
              <a:t>реально-условными. В </a:t>
            </a:r>
            <a:r>
              <a:rPr sz="2000" spc="-15" dirty="0">
                <a:latin typeface="Times New Roman"/>
                <a:cs typeface="Times New Roman"/>
              </a:rPr>
              <a:t>качестве  </a:t>
            </a:r>
            <a:r>
              <a:rPr sz="2000" spc="5" dirty="0">
                <a:latin typeface="Times New Roman"/>
                <a:cs typeface="Times New Roman"/>
              </a:rPr>
              <a:t>заместителей </a:t>
            </a:r>
            <a:r>
              <a:rPr sz="2000" spc="-25" dirty="0">
                <a:latin typeface="Times New Roman"/>
                <a:cs typeface="Times New Roman"/>
              </a:rPr>
              <a:t>удобно </a:t>
            </a:r>
            <a:r>
              <a:rPr sz="2000" spc="-10" dirty="0">
                <a:latin typeface="Times New Roman"/>
                <a:cs typeface="Times New Roman"/>
              </a:rPr>
              <a:t>использовать </a:t>
            </a:r>
            <a:r>
              <a:rPr sz="2000" spc="-20" dirty="0">
                <a:latin typeface="Times New Roman"/>
                <a:cs typeface="Times New Roman"/>
              </a:rPr>
              <a:t>бумажные </a:t>
            </a:r>
            <a:r>
              <a:rPr sz="2000" spc="-10" dirty="0">
                <a:latin typeface="Times New Roman"/>
                <a:cs typeface="Times New Roman"/>
              </a:rPr>
              <a:t>квадратики,  кружки, </a:t>
            </a:r>
            <a:r>
              <a:rPr sz="2000" spc="-5" dirty="0">
                <a:latin typeface="Times New Roman"/>
                <a:cs typeface="Times New Roman"/>
              </a:rPr>
              <a:t>овалы, </a:t>
            </a:r>
            <a:r>
              <a:rPr sz="2000" spc="5" dirty="0">
                <a:latin typeface="Times New Roman"/>
                <a:cs typeface="Times New Roman"/>
              </a:rPr>
              <a:t>различающиеся </a:t>
            </a:r>
            <a:r>
              <a:rPr sz="2000" spc="-5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цвету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величине.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07950" indent="304165">
              <a:lnSpc>
                <a:spcPct val="99500"/>
              </a:lnSpc>
              <a:spcBef>
                <a:spcPts val="5"/>
              </a:spcBef>
            </a:pPr>
            <a:r>
              <a:rPr sz="2000" b="1" i="1" spc="-10" dirty="0">
                <a:solidFill>
                  <a:srgbClr val="E36C09"/>
                </a:solidFill>
                <a:latin typeface="Times New Roman"/>
                <a:cs typeface="Times New Roman"/>
              </a:rPr>
              <a:t>Мнемотаблица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это </a:t>
            </a:r>
            <a:r>
              <a:rPr sz="2000" spc="-15" dirty="0">
                <a:latin typeface="Times New Roman"/>
                <a:cs typeface="Times New Roman"/>
              </a:rPr>
              <a:t>схема,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которую </a:t>
            </a:r>
            <a:r>
              <a:rPr sz="2000" spc="-10" dirty="0">
                <a:latin typeface="Times New Roman"/>
                <a:cs typeface="Times New Roman"/>
              </a:rPr>
              <a:t>заложена  </a:t>
            </a:r>
            <a:r>
              <a:rPr sz="2000" spc="-5" dirty="0">
                <a:latin typeface="Times New Roman"/>
                <a:cs typeface="Times New Roman"/>
              </a:rPr>
              <a:t>определенная информация. Содержание мнемотаблицы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это  графическое или </a:t>
            </a:r>
            <a:r>
              <a:rPr sz="2000" dirty="0">
                <a:latin typeface="Times New Roman"/>
                <a:cs typeface="Times New Roman"/>
              </a:rPr>
              <a:t>частично </a:t>
            </a:r>
            <a:r>
              <a:rPr sz="2000" spc="-5" dirty="0">
                <a:latin typeface="Times New Roman"/>
                <a:cs typeface="Times New Roman"/>
              </a:rPr>
              <a:t>графическое изображение  персонажей </a:t>
            </a:r>
            <a:r>
              <a:rPr sz="2000" spc="-10" dirty="0">
                <a:latin typeface="Times New Roman"/>
                <a:cs typeface="Times New Roman"/>
              </a:rPr>
              <a:t>сказки, </a:t>
            </a:r>
            <a:r>
              <a:rPr sz="2000" spc="-5" dirty="0">
                <a:latin typeface="Times New Roman"/>
                <a:cs typeface="Times New Roman"/>
              </a:rPr>
              <a:t>явлений природы, </a:t>
            </a:r>
            <a:r>
              <a:rPr sz="2000" spc="-15" dirty="0">
                <a:latin typeface="Times New Roman"/>
                <a:cs typeface="Times New Roman"/>
              </a:rPr>
              <a:t>некоторых </a:t>
            </a:r>
            <a:r>
              <a:rPr sz="2000" dirty="0">
                <a:latin typeface="Times New Roman"/>
                <a:cs typeface="Times New Roman"/>
              </a:rPr>
              <a:t>действий и др.  путем </a:t>
            </a:r>
            <a:r>
              <a:rPr sz="2000" spc="-5" dirty="0">
                <a:latin typeface="Times New Roman"/>
                <a:cs typeface="Times New Roman"/>
              </a:rPr>
              <a:t>выделения </a:t>
            </a:r>
            <a:r>
              <a:rPr sz="2000" spc="-15" dirty="0">
                <a:latin typeface="Times New Roman"/>
                <a:cs typeface="Times New Roman"/>
              </a:rPr>
              <a:t>главных </a:t>
            </a:r>
            <a:r>
              <a:rPr sz="2000" dirty="0">
                <a:latin typeface="Times New Roman"/>
                <a:cs typeface="Times New Roman"/>
              </a:rPr>
              <a:t>смысловых </a:t>
            </a:r>
            <a:r>
              <a:rPr sz="2000" spc="-5" dirty="0">
                <a:latin typeface="Times New Roman"/>
                <a:cs typeface="Times New Roman"/>
              </a:rPr>
              <a:t>звеньев </a:t>
            </a:r>
            <a:r>
              <a:rPr sz="2000" spc="-10" dirty="0">
                <a:latin typeface="Times New Roman"/>
                <a:cs typeface="Times New Roman"/>
              </a:rPr>
              <a:t>сюжета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рассказа.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924</Words>
  <Application>Microsoft Office PowerPoint</Application>
  <PresentationFormat>Экран (4:3)</PresentationFormat>
  <Paragraphs>326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Vrinda</vt:lpstr>
      <vt:lpstr>Office Theme</vt:lpstr>
      <vt:lpstr>Формирование связной речи  посредством наглядного  моделирования</vt:lpstr>
      <vt:lpstr>Особенности речи детей с речевым  недоразвитием</vt:lpstr>
      <vt:lpstr>В качестве наглядности используются:</vt:lpstr>
      <vt:lpstr>Предметные картинки</vt:lpstr>
      <vt:lpstr>Сюжетные картинки</vt:lpstr>
      <vt:lpstr>Серия сюжетных картинок</vt:lpstr>
      <vt:lpstr>Наглядное моделирование</vt:lpstr>
      <vt:lpstr>Мнемотехника. Схемы и мнемотаблицы.</vt:lpstr>
      <vt:lpstr>Презентация PowerPoint</vt:lpstr>
      <vt:lpstr>Элементы модели (символы):</vt:lpstr>
      <vt:lpstr>Этапы работы по мнемотаблицам:</vt:lpstr>
      <vt:lpstr>Презентация PowerPoint</vt:lpstr>
      <vt:lpstr>С помощью мнемотехники  решаются следующие задачи:</vt:lpstr>
      <vt:lpstr>Методика работы по формированию  связной речи с использованием  мнемотехники</vt:lpstr>
      <vt:lpstr>Этапы работы над пересказом с использованием мнемотаблиц.</vt:lpstr>
      <vt:lpstr>«Курочка Ряба»</vt:lpstr>
      <vt:lpstr>Этапы работы над составлением рассказа-описания предмета  с использованием мнемотаблиц.</vt:lpstr>
      <vt:lpstr>Для описания овощей и фруктов можно использовать такие схемы:</vt:lpstr>
      <vt:lpstr>Сравнительное описание предметов.</vt:lpstr>
      <vt:lpstr>Сюжетные картинки</vt:lpstr>
      <vt:lpstr>Такие мнемотаблицы можно подготовить к любому рассказу  самостоятельно, например:</vt:lpstr>
      <vt:lpstr>Так же можно нарисовать иллюстрацию к рассказу, главное,  в этом рисунке отобразить как можно больше деталей.</vt:lpstr>
      <vt:lpstr>Этапы работы</vt:lpstr>
      <vt:lpstr>Рассказ-описание пейзажной картины</vt:lpstr>
      <vt:lpstr>Этапы работы над составлением творческого рассказа  с  использованием мнемотаблиц.</vt:lpstr>
      <vt:lpstr>Презентация PowerPoint</vt:lpstr>
      <vt:lpstr>Применение схем для заучивания стихотворения</vt:lpstr>
      <vt:lpstr>Презентация PowerPoint</vt:lpstr>
      <vt:lpstr>Мой мишка (отрывок)  Я рубашку сшила  мишке,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связной речи посредством наглядного моделирования</dc:title>
  <dc:subject>Формирование связной речи посредством наглядного моделирования</dc:subject>
  <dc:creator>МБ ДОУ «Детский сад №74»</dc:creator>
  <cp:lastModifiedBy>Солнышко</cp:lastModifiedBy>
  <cp:revision>3</cp:revision>
  <dcterms:created xsi:type="dcterms:W3CDTF">2017-05-18T12:02:16Z</dcterms:created>
  <dcterms:modified xsi:type="dcterms:W3CDTF">2022-06-09T09:23:31Z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2017-05-18T00:00:00Z</vt:filetime>
  </property>
</Properties>
</file>