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7" r:id="rId2"/>
    <p:sldId id="312" r:id="rId3"/>
    <p:sldId id="281" r:id="rId4"/>
    <p:sldId id="263" r:id="rId5"/>
    <p:sldId id="258" r:id="rId6"/>
    <p:sldId id="265" r:id="rId7"/>
    <p:sldId id="266" r:id="rId8"/>
    <p:sldId id="279" r:id="rId9"/>
    <p:sldId id="280" r:id="rId10"/>
    <p:sldId id="299" r:id="rId11"/>
    <p:sldId id="284" r:id="rId12"/>
    <p:sldId id="285" r:id="rId13"/>
    <p:sldId id="313" r:id="rId14"/>
    <p:sldId id="287" r:id="rId15"/>
    <p:sldId id="288" r:id="rId16"/>
    <p:sldId id="289" r:id="rId17"/>
    <p:sldId id="305" r:id="rId18"/>
    <p:sldId id="295" r:id="rId19"/>
    <p:sldId id="294" r:id="rId20"/>
    <p:sldId id="293" r:id="rId21"/>
    <p:sldId id="302" r:id="rId22"/>
    <p:sldId id="309" r:id="rId23"/>
    <p:sldId id="306" r:id="rId24"/>
    <p:sldId id="296" r:id="rId25"/>
    <p:sldId id="304" r:id="rId26"/>
    <p:sldId id="307" r:id="rId27"/>
    <p:sldId id="308" r:id="rId28"/>
    <p:sldId id="298" r:id="rId29"/>
    <p:sldId id="303" r:id="rId30"/>
    <p:sldId id="310" r:id="rId31"/>
    <p:sldId id="311" r:id="rId32"/>
    <p:sldId id="314" r:id="rId33"/>
    <p:sldId id="27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4660"/>
  </p:normalViewPr>
  <p:slideViewPr>
    <p:cSldViewPr>
      <p:cViewPr varScale="1">
        <p:scale>
          <a:sx n="79" d="100"/>
          <a:sy n="79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9051-8FCB-49A9-A642-E17F1BD3F579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E012-5D39-48C4-BAE4-189E9DBC4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E012-5D39-48C4-BAE4-189E9DBC42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6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FE75-22D7-4A7F-AD15-C76AE410BF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1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11C0-3087-4721-AEE5-21C9274AC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6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11C0-3087-4721-AEE5-21C9274AC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093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11C0-3087-4721-AEE5-21C9274AC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5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11C0-3087-4721-AEE5-21C9274AC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70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11C0-3087-4721-AEE5-21C9274AC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7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E67-878F-4240-9C89-FFFD6E7D2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52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1081-7A16-4A4D-8A88-1E85B1C2A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2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BDBC-A340-4A37-BC6D-FFBA5FC76C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4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28A6-FD65-475F-A1DD-BBF014ED28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1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2452-B45F-4FFE-8DAD-6DC32EEF1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DCCF-8E93-4756-A7D4-BB32DD5A6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89D-11B1-423E-A0E0-5DDCC5A85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AC2D-2BC5-4BCD-B78F-363BC4D01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7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B474-40C2-495F-B47A-5B495807A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8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AFFF-7E21-4262-86C3-06D32CF4A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8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7A11C0-3087-4721-AEE5-21C9274AC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1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har-elka.ru/help/imgs/5604a69c048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15"/>
            <a:ext cx="9242233" cy="68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805264"/>
            <a:ext cx="6881454" cy="9535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ru-RU" sz="1400" b="1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1400" b="1" dirty="0">
                <a:solidFill>
                  <a:schemeClr val="tx1"/>
                </a:solidFill>
              </a:rPr>
              <a:t>БЮДЖЕТНОЕ ОБЩЕОБРАЗОВАТЕЛЬНОЕ УЧРЕЖДЕНИЕ</a:t>
            </a:r>
            <a:endParaRPr lang="ru-RU" sz="14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1400" b="1" dirty="0">
                <a:solidFill>
                  <a:schemeClr val="tx1"/>
                </a:solidFill>
              </a:rPr>
              <a:t>«МАРФИНСКАЯ СРЕДНЯЯ ОБЩЕОБРАЗОВАТЕЛЬНАЯ ШКОЛА»</a:t>
            </a:r>
            <a:endParaRPr lang="ru-RU" sz="14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1400" b="1" dirty="0">
                <a:solidFill>
                  <a:schemeClr val="tx1"/>
                </a:solidFill>
              </a:rPr>
              <a:t>ДОШКОЛЬНОЕ ОТДЕЛЕНИЕ «КОЛОСОК»</a:t>
            </a:r>
            <a:endParaRPr lang="ru-RU" sz="14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1400" b="1" dirty="0">
                <a:solidFill>
                  <a:schemeClr val="tx1"/>
                </a:solidFill>
              </a:rPr>
              <a:t>ГОРОДСКОГО ОКРУГА МЫТИЩИ МОСКОВСКОЙ ОБЛАСТИ</a:t>
            </a:r>
            <a:endParaRPr lang="ru-RU" sz="14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102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 rot="-1035948">
            <a:off x="1403350" y="1557338"/>
            <a:ext cx="5357813" cy="31353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68"/>
              </a:avLst>
            </a:prstTxWarp>
          </a:bodyPr>
          <a:lstStyle/>
          <a:p>
            <a:pPr algn="ctr"/>
            <a:endParaRPr lang="ru-RU" sz="24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259632" y="6093296"/>
            <a:ext cx="6881454" cy="665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22"/>
              </a:avLst>
            </a:prstTxWarp>
          </a:bodyPr>
          <a:lstStyle/>
          <a:p>
            <a:pPr algn="ctr"/>
            <a:endParaRPr lang="ru-RU" sz="9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Овал 3"/>
          <p:cNvSpPr/>
          <p:nvPr/>
        </p:nvSpPr>
        <p:spPr>
          <a:xfrm flipH="1">
            <a:off x="2051720" y="1052736"/>
            <a:ext cx="5400600" cy="29523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Использование приемов мнемотехники в</a:t>
            </a:r>
          </a:p>
          <a:p>
            <a:pPr algn="ctr" eaLnBrk="0" hangingPunct="0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развитии высших психических функций у детей с ОНР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К.Д. Ушинский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160590"/>
            <a:ext cx="4680519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Учите ребёнка </a:t>
            </a:r>
            <a:r>
              <a:rPr lang="ru-RU" sz="2800" b="1" dirty="0">
                <a:solidFill>
                  <a:srgbClr val="C00000"/>
                </a:solidFill>
              </a:rPr>
              <a:t>каким-нибудь неизвестным ему пяти словам — он будет долго и напрасно мучиться, но свяжите двадцать таких слов с картинками, и он их усвоит на лету».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mail.pereprava.org/uploads/posts/2013-01/1359014297_ushin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1" y="1936907"/>
            <a:ext cx="39021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332657"/>
            <a:ext cx="6347714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dirty="0" err="1" smtClean="0">
                <a:solidFill>
                  <a:srgbClr val="C00000"/>
                </a:solidFill>
              </a:rPr>
              <a:t>Мнемотех́ника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</a:rPr>
              <a:t>греч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— </a:t>
            </a:r>
            <a:r>
              <a:rPr lang="ru-RU" sz="2400" b="1" dirty="0">
                <a:solidFill>
                  <a:srgbClr val="C00000"/>
                </a:solidFill>
              </a:rPr>
              <a:t>искусство запоминания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— </a:t>
            </a:r>
            <a:r>
              <a:rPr lang="ru-RU" sz="2400" b="1" dirty="0">
                <a:solidFill>
                  <a:srgbClr val="C00000"/>
                </a:solidFill>
              </a:rPr>
              <a:t>совокупность приёмов и способов, облегчающих запоминание и увеличивающих объём памяти путём образования искусственных ассоциаций.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4mother.ru/wp-content/uploads/2013/06/Mamin-slo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43" y="3068960"/>
            <a:ext cx="5394226" cy="35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272808" cy="534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Цель обучения </a:t>
            </a:r>
            <a:r>
              <a:rPr lang="ru-RU" sz="3600" b="1" dirty="0" smtClean="0">
                <a:solidFill>
                  <a:srgbClr val="C00000"/>
                </a:solidFill>
              </a:rPr>
              <a:t>мнемотехнике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-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развитие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r>
              <a:rPr lang="ru-RU" sz="2800" b="1" dirty="0" smtClean="0">
                <a:solidFill>
                  <a:srgbClr val="C00000"/>
                </a:solidFill>
              </a:rPr>
              <a:t> памяти,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-</a:t>
            </a:r>
            <a:r>
              <a:rPr lang="ru-RU" sz="2800" b="1" dirty="0" smtClean="0">
                <a:solidFill>
                  <a:srgbClr val="C00000"/>
                </a:solidFill>
              </a:rPr>
              <a:t> мышления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-</a:t>
            </a:r>
            <a:r>
              <a:rPr lang="ru-RU" sz="2800" b="1" dirty="0" smtClean="0">
                <a:solidFill>
                  <a:srgbClr val="C00000"/>
                </a:solidFill>
              </a:rPr>
              <a:t> воображения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-</a:t>
            </a:r>
            <a:r>
              <a:rPr lang="ru-RU" sz="2800" b="1" dirty="0" smtClean="0">
                <a:solidFill>
                  <a:srgbClr val="C00000"/>
                </a:solidFill>
              </a:rPr>
              <a:t> внимания,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а именно психических процессов, ведь именно они тесно связаны с полноценным развитием речи. 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Структура мнемотехники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113" y="1930400"/>
            <a:ext cx="7625079" cy="4927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1282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36712"/>
            <a:ext cx="6347714" cy="5204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Суть мнемосхем заключается в следующем</a:t>
            </a:r>
            <a:r>
              <a:rPr lang="ru-RU" sz="3600" dirty="0" smtClean="0">
                <a:solidFill>
                  <a:srgbClr val="C00000"/>
                </a:solidFill>
              </a:rPr>
              <a:t>: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на каждое слово или маленькое словосочетание придумывается картинка (изображение); таким образом, весь текст зарисовывается схематично. Глядя на схемы – рисунки ребёнок легко воспроизводит текстовую информацию.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87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Преимущества  использования 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мнемотехники</a:t>
            </a:r>
            <a:r>
              <a:rPr lang="ru-RU" sz="2800" b="1" dirty="0">
                <a:solidFill>
                  <a:srgbClr val="C00000"/>
                </a:solidFill>
              </a:rPr>
              <a:t>: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772816"/>
            <a:ext cx="6770713" cy="4268547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докольник</a:t>
            </a:r>
            <a:r>
              <a:rPr lang="ru-RU" sz="2400" b="1" dirty="0">
                <a:solidFill>
                  <a:srgbClr val="C00000"/>
                </a:solidFill>
              </a:rPr>
              <a:t>  очень пластичен и легко обучаем, но для  детей   с нарушениями речи  характерна быстрая утомляемость и потеря интереса к занятию, данный метод  вызывает интерес и помогает решить эту проблему;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использование  символической аналогии облегчает и ускоряет процесс запоминания и усвоения материала, формирует приемы работы с памятью. Ведь одно из правил укрепления памяти гласит: “Когда учишь – записывай, рисуй схемы, диаграммы, черти графики”;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применяя графическую аналогию, мы учим  детей  видеть главное, систематизировать полученные знания.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3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Мнемотаблицы - схемы помогают мне в моей работе по развитию речи детей: 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32856"/>
            <a:ext cx="6347714" cy="450877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600" b="1" dirty="0">
                <a:solidFill>
                  <a:srgbClr val="C00000"/>
                </a:solidFill>
              </a:rPr>
              <a:t>при </a:t>
            </a:r>
            <a:r>
              <a:rPr lang="ru-RU" sz="2600" b="1" dirty="0" smtClean="0">
                <a:solidFill>
                  <a:srgbClr val="C00000"/>
                </a:solidFill>
              </a:rPr>
              <a:t>проведении </a:t>
            </a:r>
            <a:r>
              <a:rPr lang="ru-RU" sz="2600" b="1" dirty="0">
                <a:solidFill>
                  <a:srgbClr val="C00000"/>
                </a:solidFill>
              </a:rPr>
              <a:t>артикуляционной гимнастики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C00000"/>
                </a:solidFill>
              </a:rPr>
              <a:t>при </a:t>
            </a:r>
            <a:r>
              <a:rPr lang="ru-RU" sz="2600" b="1" dirty="0">
                <a:solidFill>
                  <a:srgbClr val="C00000"/>
                </a:solidFill>
              </a:rPr>
              <a:t>обогащении словарного запаса;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600" b="1" dirty="0">
                <a:solidFill>
                  <a:srgbClr val="C00000"/>
                </a:solidFill>
              </a:rPr>
              <a:t>при развитии грамматического строя речи</a:t>
            </a:r>
            <a:r>
              <a:rPr lang="ru-RU" sz="2600" b="1" dirty="0" smtClean="0">
                <a:solidFill>
                  <a:srgbClr val="C00000"/>
                </a:solidFill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>
                <a:solidFill>
                  <a:srgbClr val="C00000"/>
                </a:solidFill>
              </a:rPr>
              <a:t>при автоматизации звуков;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600" b="1" dirty="0">
                <a:solidFill>
                  <a:srgbClr val="C00000"/>
                </a:solidFill>
              </a:rPr>
              <a:t>при обучении грамоте</a:t>
            </a:r>
            <a:r>
              <a:rPr lang="ru-RU" sz="2600" b="1" dirty="0" smtClean="0">
                <a:solidFill>
                  <a:srgbClr val="C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600" b="1" dirty="0">
                <a:solidFill>
                  <a:srgbClr val="C00000"/>
                </a:solidFill>
              </a:rPr>
              <a:t>при обучении составлению рассказов;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600" b="1" dirty="0">
                <a:solidFill>
                  <a:srgbClr val="C00000"/>
                </a:solidFill>
              </a:rPr>
              <a:t>при составлении пересказов;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C00000"/>
                </a:solidFill>
              </a:rPr>
              <a:t>при </a:t>
            </a:r>
            <a:r>
              <a:rPr lang="ru-RU" sz="2600" b="1" dirty="0">
                <a:solidFill>
                  <a:srgbClr val="C00000"/>
                </a:solidFill>
              </a:rPr>
              <a:t>заучивании стихов</a:t>
            </a:r>
            <a:r>
              <a:rPr lang="ru-RU" sz="2600" b="1" dirty="0" smtClean="0">
                <a:solidFill>
                  <a:srgbClr val="C00000"/>
                </a:solidFill>
              </a:rPr>
              <a:t>;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Проведение артикуляционной гимнастики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Обогащение словаря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«Подбери слова-действия»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DCIM\104_PANA\P10408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772" y="1772816"/>
            <a:ext cx="6126005" cy="4594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2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347714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«Подбери слова-признаки»</a:t>
            </a:r>
            <a:endParaRPr lang="ru-RU" sz="31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DCIM\104_PANA\P10408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484784"/>
            <a:ext cx="6336117" cy="475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0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s67.obrblag.info/wp-content/uploads/sites/41/2015/02/674828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8561"/>
            <a:ext cx="34692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5256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Общее недоразвитие речи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 различные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сложные речевые расстройства, при которых у детей нарушено формирование всех компонентов речевой системы, относящихся к ее звуковой и смысловой стороне, при нормальном слухе и интеллекте.</a:t>
            </a: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381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Грамматический строй речи.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«Измени слово»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52120" y="1682806"/>
            <a:ext cx="3672408" cy="3096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Им. п. </a:t>
            </a:r>
            <a:r>
              <a:rPr lang="ru-RU" b="1" dirty="0">
                <a:solidFill>
                  <a:srgbClr val="C00000"/>
                </a:solidFill>
              </a:rPr>
              <a:t>– Что это? – </a:t>
            </a:r>
            <a:r>
              <a:rPr lang="ru-RU" b="1" dirty="0" smtClean="0">
                <a:solidFill>
                  <a:srgbClr val="C00000"/>
                </a:solidFill>
              </a:rPr>
              <a:t>(?)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Вин. П. </a:t>
            </a:r>
            <a:r>
              <a:rPr lang="ru-RU" b="1" dirty="0">
                <a:solidFill>
                  <a:srgbClr val="C00000"/>
                </a:solidFill>
              </a:rPr>
              <a:t>– Что я вижу? – (глаза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Род. п. </a:t>
            </a:r>
            <a:r>
              <a:rPr lang="ru-RU" b="1" dirty="0">
                <a:solidFill>
                  <a:srgbClr val="C00000"/>
                </a:solidFill>
              </a:rPr>
              <a:t>– Чего не стало? – </a:t>
            </a:r>
            <a:r>
              <a:rPr lang="ru-RU" b="1" dirty="0" smtClean="0">
                <a:solidFill>
                  <a:srgbClr val="C00000"/>
                </a:solidFill>
              </a:rPr>
              <a:t>(крестик)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Дат. п. </a:t>
            </a:r>
            <a:r>
              <a:rPr lang="ru-RU" b="1" dirty="0">
                <a:solidFill>
                  <a:srgbClr val="C00000"/>
                </a:solidFill>
              </a:rPr>
              <a:t>– Чему рады? – (улыбка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Тв</a:t>
            </a:r>
            <a:r>
              <a:rPr lang="ru-RU" b="1" dirty="0" smtClean="0">
                <a:solidFill>
                  <a:srgbClr val="C00000"/>
                </a:solidFill>
              </a:rPr>
              <a:t>. п. </a:t>
            </a:r>
            <a:r>
              <a:rPr lang="ru-RU" b="1" dirty="0">
                <a:solidFill>
                  <a:srgbClr val="C00000"/>
                </a:solidFill>
              </a:rPr>
              <a:t>– Чем любуемся? – (восхищённое лицо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Пред. п. </a:t>
            </a:r>
            <a:r>
              <a:rPr lang="ru-RU" b="1" dirty="0">
                <a:solidFill>
                  <a:srgbClr val="C00000"/>
                </a:solidFill>
              </a:rPr>
              <a:t>– Думаю, мечтаю о чём? – (задумчивое лицо)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" y="1587106"/>
            <a:ext cx="57430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Подбор родственных слов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" y="1268760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Обозначение предлогов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2" y="177281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Автоматизация звуков в </a:t>
            </a:r>
            <a:r>
              <a:rPr lang="ru-RU" b="1" dirty="0" err="1" smtClean="0">
                <a:solidFill>
                  <a:srgbClr val="C00000"/>
                </a:solidFill>
              </a:rPr>
              <a:t>чистоговорках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4797152"/>
            <a:ext cx="6480720" cy="1676257"/>
          </a:xfrm>
        </p:spPr>
        <p:txBody>
          <a:bodyPr>
            <a:normAutofit/>
          </a:bodyPr>
          <a:lstStyle/>
          <a:p>
            <a:r>
              <a:rPr lang="ru-RU" dirty="0"/>
              <a:t>ША-ША-ША – наша Маша хороша,</a:t>
            </a:r>
            <a:br>
              <a:rPr lang="ru-RU" dirty="0"/>
            </a:br>
            <a:r>
              <a:rPr lang="ru-RU" dirty="0"/>
              <a:t>ШИ-ШИ-ШИ – Миша и Маша – малыши</a:t>
            </a:r>
            <a:br>
              <a:rPr lang="ru-RU" dirty="0"/>
            </a:br>
            <a:r>
              <a:rPr lang="ru-RU" dirty="0"/>
              <a:t>ШЕ-ШЕ-ШЕ – мыши в шалаше,</a:t>
            </a:r>
            <a:br>
              <a:rPr lang="ru-RU" dirty="0"/>
            </a:br>
            <a:r>
              <a:rPr lang="ru-RU" dirty="0"/>
              <a:t>ШО-ШО-ШО – говорю я хорошо</a:t>
            </a:r>
          </a:p>
        </p:txBody>
      </p:sp>
      <p:pic>
        <p:nvPicPr>
          <p:cNvPr id="1026" name="il_fi" descr="http://sovetskiemultfilmy.com/wp-content/uploads/2011/02/mashenka_i_medv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56" y="2736507"/>
            <a:ext cx="1638135" cy="16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l_fi" descr="http://shop.kovalevi.ru/uploads/posts/2012-06/1339265352_adbkrzfjt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1"/>
          <a:stretch>
            <a:fillRect/>
          </a:stretch>
        </p:blipFill>
        <p:spPr bwMode="auto">
          <a:xfrm>
            <a:off x="2969774" y="2763700"/>
            <a:ext cx="1746242" cy="160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l_fi" descr="http://img-fotki.yandex.ru/get/4514/mihtimak.74/0_72b89_830e4b1b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5"/>
          <a:stretch>
            <a:fillRect/>
          </a:stretch>
        </p:blipFill>
        <p:spPr bwMode="auto">
          <a:xfrm>
            <a:off x="4862354" y="2801800"/>
            <a:ext cx="1472724" cy="162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l_fi" descr="http://www.fotokanal.com/images/30/picture-15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16" y="2834445"/>
            <a:ext cx="1187240" cy="15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Автоматизация звуков в скороговорках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6" y="1930400"/>
            <a:ext cx="4343466" cy="32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28" y="3519740"/>
            <a:ext cx="4448692" cy="33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Характеристика звука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7888" y="1322512"/>
            <a:ext cx="51480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Обучение грамоте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Обозначение звука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2856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 чтению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7" y="1556792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Составление описательных рассказов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335688" cy="4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Пересказ сказки «Колобок»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4844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27088" y="2970213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80400" cy="7842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ОНР характеризуется: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07504" y="1916113"/>
            <a:ext cx="9036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нарушением звукопроизношения</a:t>
            </a:r>
            <a:endParaRPr lang="ru-RU" sz="32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нарушением лексико-грамматического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строя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бедностью </a:t>
            </a:r>
            <a:r>
              <a:rPr lang="ru-RU" sz="3200" b="1" dirty="0">
                <a:solidFill>
                  <a:srgbClr val="C00000"/>
                </a:solidFill>
              </a:rPr>
              <a:t>словаря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нарушением </a:t>
            </a:r>
            <a:r>
              <a:rPr lang="ru-RU" sz="3200" b="1" dirty="0">
                <a:solidFill>
                  <a:srgbClr val="C00000"/>
                </a:solidFill>
              </a:rPr>
              <a:t>слоговой структуры слова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C00000"/>
                </a:solidFill>
              </a:rPr>
              <a:t>несформированной связной речью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Пересказ рассказа «Пингвиний пляж» (по Лебедевой)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4864"/>
            <a:ext cx="634771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Заучивание стихов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575" y="1532769"/>
            <a:ext cx="5256586" cy="5160615"/>
          </a:xfrm>
        </p:spPr>
      </p:pic>
    </p:spTree>
    <p:extLst>
      <p:ext uri="{BB962C8B-B14F-4D97-AF65-F5344CB8AC3E}">
        <p14:creationId xmlns:p14="http://schemas.microsoft.com/office/powerpoint/2010/main" val="35462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В результате использования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мнемотехники: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930400"/>
            <a:ext cx="7128792" cy="452293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Расширяется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не только словарный запас, но и знания об окружающем мире.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Появляется желание пересказывать — ребенок понимает, что это совсем не трудно.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Заучивание стихов превращается в игру, которая очень нравится детям.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Это является одним из эффективных способов развития речи дошкольников.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b="1" u="sng" dirty="0">
                <a:solidFill>
                  <a:srgbClr val="C00000"/>
                </a:solidFill>
                <a:latin typeface="Bookman Old Style" pitchFamily="18" charset="0"/>
              </a:rPr>
              <a:t>Необходимо помнить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, что уровень речевого развития определяется словарным запасом ребёнка. И всего несколько шагов, сделанных в этом направлении, помогут вам в развитии речи дошкольника.</a:t>
            </a:r>
          </a:p>
          <a:p>
            <a:pPr>
              <a:buClr>
                <a:srgbClr val="C00000"/>
              </a:buClr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3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692275" y="1557338"/>
            <a:ext cx="57150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 cap="rnd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4797152"/>
            <a:ext cx="5620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Учитель – логопед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МБДОУ №20 «Колосок» </a:t>
            </a:r>
            <a:r>
              <a:rPr lang="ru-RU" b="1" dirty="0" err="1" smtClean="0">
                <a:solidFill>
                  <a:srgbClr val="C00000"/>
                </a:solidFill>
              </a:rPr>
              <a:t>Мытищинского</a:t>
            </a:r>
            <a:r>
              <a:rPr lang="ru-RU" b="1" dirty="0" smtClean="0">
                <a:solidFill>
                  <a:srgbClr val="C00000"/>
                </a:solidFill>
              </a:rPr>
              <a:t> района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Никитина О.А.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pwpt.ru/uploads/presentation_screenshots/150076feefd3452067c0a92fc6c2d5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26373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916238" y="1051203"/>
            <a:ext cx="118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ПАМЯТЬ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 rot="1115464">
            <a:off x="597903" y="1627466"/>
            <a:ext cx="14997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МОТОРИКА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985034">
            <a:off x="7073481" y="1340128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ВНИМАНИЕ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 rot="684393">
            <a:off x="4858288" y="2214239"/>
            <a:ext cx="1677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МЫШЛЕНИЕ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308850" y="4723091"/>
            <a:ext cx="1407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ОБЩЕНИЕ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904295" y="3473918"/>
            <a:ext cx="57465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Общее речевое недоразвитие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сказывается на формирование у детей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интеллектуальной, сенсорной и волевой сфер.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Для всех детей с общим недоразвитием речи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характерны общая моторная неловкость,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нарушение оптико-пространственного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</a:rPr>
              <a:t>гнозиса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589240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ПРОСТРАНСТВЕННЫЕ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и ВРЕМЕННЫЕ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ПРЕДСТАВЛЕНИЯ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062" y="4365104"/>
            <a:ext cx="164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Зрительное восприятие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02944" y="1196752"/>
            <a:ext cx="77041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Для всех детей с общим недоразвитием речи характерен пониженный уровень развития основных свойств внимания. 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У ряда детей отмечается недостаточная его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- устойчивость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- трудности включения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 трудности распределения и переключения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Исследование функции внимания показывает, что дети с ОНР - быстро устают,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- нуждаются в побуждении со стороны взрослого,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- затрудняются в выборе продуктивной тактики</a:t>
            </a:r>
            <a:r>
              <a:rPr lang="ru-RU" sz="2400" dirty="0"/>
              <a:t>,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- ошибаются на протяжении всей работы.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27088" y="2970213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ПАМЯТЬ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11188" y="1484313"/>
            <a:ext cx="82089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При </a:t>
            </a:r>
            <a:r>
              <a:rPr lang="ru-RU" sz="2000" b="1" dirty="0">
                <a:solidFill>
                  <a:srgbClr val="C00000"/>
                </a:solidFill>
              </a:rPr>
              <a:t>относительно сохранной смысловой, логической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памяти </a:t>
            </a:r>
            <a:r>
              <a:rPr lang="ru-RU" sz="2000" b="1" dirty="0">
                <a:solidFill>
                  <a:srgbClr val="C00000"/>
                </a:solidFill>
              </a:rPr>
              <a:t>у детей заметно снижена </a:t>
            </a:r>
            <a:r>
              <a:rPr lang="ru-RU" sz="2000" b="1" i="1" dirty="0">
                <a:solidFill>
                  <a:srgbClr val="C00000"/>
                </a:solidFill>
              </a:rPr>
              <a:t>вербальная 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c</a:t>
            </a:r>
            <a:r>
              <a:rPr lang="ru-RU" sz="2000" b="1" dirty="0" err="1" smtClean="0">
                <a:solidFill>
                  <a:srgbClr val="C00000"/>
                </a:solidFill>
              </a:rPr>
              <a:t>ловесная</a:t>
            </a:r>
            <a:r>
              <a:rPr lang="ru-RU" sz="2000" b="1" dirty="0" smtClean="0">
                <a:solidFill>
                  <a:srgbClr val="C00000"/>
                </a:solidFill>
              </a:rPr>
              <a:t>) </a:t>
            </a:r>
            <a:r>
              <a:rPr lang="ru-RU" sz="2000" b="1" dirty="0">
                <a:solidFill>
                  <a:srgbClr val="C00000"/>
                </a:solidFill>
              </a:rPr>
              <a:t>память,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страдает </a:t>
            </a:r>
            <a:r>
              <a:rPr lang="ru-RU" sz="2000" b="1" dirty="0">
                <a:solidFill>
                  <a:srgbClr val="C00000"/>
                </a:solidFill>
              </a:rPr>
              <a:t>продуктивность запоминания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у </a:t>
            </a:r>
            <a:r>
              <a:rPr lang="ru-RU" sz="2000" b="1" dirty="0">
                <a:solidFill>
                  <a:srgbClr val="C00000"/>
                </a:solidFill>
              </a:rPr>
              <a:t>ряда детей отмечается низкая </a:t>
            </a:r>
            <a:r>
              <a:rPr lang="ru-RU" sz="2000" b="1" dirty="0" smtClean="0">
                <a:solidFill>
                  <a:srgbClr val="C00000"/>
                </a:solidFill>
              </a:rPr>
              <a:t>активность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припоминания</a:t>
            </a:r>
            <a:r>
              <a:rPr lang="ru-RU" sz="2000" b="1" dirty="0">
                <a:solidFill>
                  <a:srgbClr val="C00000"/>
                </a:solidFill>
              </a:rPr>
              <a:t>, которая сочетается с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ограниченными возможностями </a:t>
            </a:r>
            <a:r>
              <a:rPr lang="ru-RU" sz="2000" b="1" dirty="0">
                <a:solidFill>
                  <a:srgbClr val="C00000"/>
                </a:solidFill>
              </a:rPr>
              <a:t>развития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познавательной </a:t>
            </a:r>
            <a:r>
              <a:rPr lang="ru-RU" sz="2000" b="1" dirty="0">
                <a:solidFill>
                  <a:srgbClr val="C00000"/>
                </a:solidFill>
              </a:rPr>
              <a:t>деятельности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повторное </a:t>
            </a:r>
            <a:r>
              <a:rPr lang="ru-RU" sz="2000" b="1" dirty="0">
                <a:solidFill>
                  <a:srgbClr val="C00000"/>
                </a:solidFill>
              </a:rPr>
              <a:t>называние предметов, картинок.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дети </a:t>
            </a:r>
            <a:r>
              <a:rPr lang="ru-RU" sz="2000" b="1" dirty="0">
                <a:solidFill>
                  <a:srgbClr val="C00000"/>
                </a:solidFill>
              </a:rPr>
              <a:t>забывают сложные инструкции </a:t>
            </a:r>
          </a:p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(</a:t>
            </a:r>
            <a:r>
              <a:rPr lang="ru-RU" sz="2000" b="1" dirty="0">
                <a:solidFill>
                  <a:srgbClr val="C00000"/>
                </a:solidFill>
              </a:rPr>
              <a:t>трех-четырехступенчатые), опускают некоторые </a:t>
            </a:r>
            <a:r>
              <a:rPr lang="ru-RU" sz="2000" b="1" dirty="0" smtClean="0">
                <a:solidFill>
                  <a:srgbClr val="C00000"/>
                </a:solidFill>
              </a:rPr>
              <a:t>их</a:t>
            </a:r>
          </a:p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элементы</a:t>
            </a:r>
            <a:r>
              <a:rPr lang="ru-RU" sz="2000" b="1" dirty="0">
                <a:solidFill>
                  <a:srgbClr val="C00000"/>
                </a:solidFill>
              </a:rPr>
              <a:t>, меняют </a:t>
            </a:r>
            <a:r>
              <a:rPr lang="ru-RU" b="1" dirty="0">
                <a:solidFill>
                  <a:srgbClr val="C00000"/>
                </a:solidFill>
              </a:rPr>
              <a:t>после</a:t>
            </a:r>
            <a:r>
              <a:rPr lang="ru-RU" sz="2000" b="1" dirty="0">
                <a:solidFill>
                  <a:srgbClr val="C00000"/>
                </a:solidFill>
              </a:rPr>
              <a:t>довательность </a:t>
            </a:r>
            <a:r>
              <a:rPr lang="ru-RU" sz="2000" b="1" dirty="0" smtClean="0">
                <a:solidFill>
                  <a:srgbClr val="C00000"/>
                </a:solidFill>
              </a:rPr>
              <a:t>предложенных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заданий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27088" y="2970213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МЫШЛЕНИЕ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1188" y="1557338"/>
            <a:ext cx="78486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Связь между речевыми нарушениями у детей и другими сторонами их психического развития обусловливает специфические особенности их мышления. </a:t>
            </a:r>
          </a:p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Обладая в целом полноценными предпосылками для овладения мыслительными операциями, </a:t>
            </a:r>
            <a:r>
              <a:rPr lang="ru-RU" sz="2400" b="1" dirty="0" smtClean="0">
                <a:solidFill>
                  <a:srgbClr val="C00000"/>
                </a:solidFill>
              </a:rPr>
              <a:t>доступными для их возраста, </a:t>
            </a:r>
            <a:r>
              <a:rPr lang="ru-RU" sz="2400" b="1" dirty="0">
                <a:solidFill>
                  <a:srgbClr val="C00000"/>
                </a:solidFill>
              </a:rPr>
              <a:t>дети отстают в развитии </a:t>
            </a:r>
            <a:r>
              <a:rPr lang="ru-RU" sz="2400" b="1" i="1" dirty="0">
                <a:solidFill>
                  <a:srgbClr val="C00000"/>
                </a:solidFill>
              </a:rPr>
              <a:t>наглядно-образного, словесно-логического мышления</a:t>
            </a:r>
            <a:r>
              <a:rPr lang="ru-RU" sz="2400" b="1" dirty="0">
                <a:solidFill>
                  <a:srgbClr val="C00000"/>
                </a:solidFill>
              </a:rPr>
              <a:t>, без специального обучения с трудом овладевают </a:t>
            </a:r>
            <a:r>
              <a:rPr lang="ru-RU" sz="2400" b="1" i="1" dirty="0">
                <a:solidFill>
                  <a:srgbClr val="C00000"/>
                </a:solidFill>
              </a:rPr>
              <a:t>анализом и синтезом, сравнением, обобщением.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27088" y="2970213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ВОСПРИЯТИЕ (зрительное)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11188" y="1932533"/>
            <a:ext cx="77771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При зрительном опознании предмета в усложненных условиях дети с общим недоразвитием воспринимают образ предмета с определенными трудностями: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им требуется больше времени для принятия решения 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 отвечая, они проявляют неуверенность, </a:t>
            </a:r>
          </a:p>
          <a:p>
            <a:pPr algn="just">
              <a:buFontTx/>
              <a:buChar char="-"/>
            </a:pPr>
            <a:r>
              <a:rPr lang="ru-RU" sz="2400" b="1" dirty="0">
                <a:solidFill>
                  <a:srgbClr val="C00000"/>
                </a:solidFill>
              </a:rPr>
              <a:t>допускают отдельные ошибки в опознании. 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При выполнении задачи «приравнивание к эталону» они используют элементарные формы ориентировки.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27088" y="2970213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40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Пространственные и временные представления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11188" y="2065844"/>
            <a:ext cx="77771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Дети с ОНР затрудняются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-  в определении правой, левой стороны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- путают понятия вверху, внизу, спереди, сзади, далеко, близко, день, ночь, утро, вечер, сегодня, завтра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- в выполнении действий, изменяющих положение того или иного предмета по отношению к другому (справа от шкафа стул)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758</TotalTime>
  <Words>841</Words>
  <Application>Microsoft Office PowerPoint</Application>
  <PresentationFormat>Экран (4:3)</PresentationFormat>
  <Paragraphs>131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Bookman Old Style</vt:lpstr>
      <vt:lpstr>Calibri</vt:lpstr>
      <vt:lpstr>Impact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ОНР характеризуется: </vt:lpstr>
      <vt:lpstr>Презентация PowerPoint</vt:lpstr>
      <vt:lpstr>ВНИМАНИЕ</vt:lpstr>
      <vt:lpstr>ПАМЯТЬ</vt:lpstr>
      <vt:lpstr>МЫШЛЕНИЕ</vt:lpstr>
      <vt:lpstr>ВОСПРИЯТИЕ (зрительное)</vt:lpstr>
      <vt:lpstr>Пространственные и временные представления</vt:lpstr>
      <vt:lpstr>К.Д. Ушинский</vt:lpstr>
      <vt:lpstr>Презентация PowerPoint</vt:lpstr>
      <vt:lpstr>Презентация PowerPoint</vt:lpstr>
      <vt:lpstr>Структура мнемотехники</vt:lpstr>
      <vt:lpstr>Презентация PowerPoint</vt:lpstr>
      <vt:lpstr>Преимущества  использования   мнемотехники: </vt:lpstr>
      <vt:lpstr>Мнемотаблицы - схемы помогают мне в моей работе по развитию речи детей:  </vt:lpstr>
      <vt:lpstr>Проведение артикуляционной гимнастики</vt:lpstr>
      <vt:lpstr>Обогащение словаря «Подбери слова-действия» </vt:lpstr>
      <vt:lpstr> «Подбери слова-признаки»</vt:lpstr>
      <vt:lpstr>Грамматический строй речи. «Измени слово»</vt:lpstr>
      <vt:lpstr>Подбор родственных слов</vt:lpstr>
      <vt:lpstr>Обозначение предлогов</vt:lpstr>
      <vt:lpstr>Автоматизация звуков в чистоговорках</vt:lpstr>
      <vt:lpstr>Автоматизация звуков в скороговорках</vt:lpstr>
      <vt:lpstr>Характеристика звука</vt:lpstr>
      <vt:lpstr>Обучение грамоте Обозначение звука</vt:lpstr>
      <vt:lpstr>Обучение чтению</vt:lpstr>
      <vt:lpstr>Составление описательных рассказов</vt:lpstr>
      <vt:lpstr>Пересказ сказки «Колобок»</vt:lpstr>
      <vt:lpstr>Пересказ рассказа «Пингвиний пляж» (по Лебедевой)</vt:lpstr>
      <vt:lpstr>Заучивание стихов</vt:lpstr>
      <vt:lpstr>В результате использования мнемотехники: </vt:lpstr>
      <vt:lpstr>Презентация PowerPoint</vt:lpstr>
    </vt:vector>
  </TitlesOfParts>
  <Company>Apartment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Солнышко</cp:lastModifiedBy>
  <cp:revision>30</cp:revision>
  <dcterms:created xsi:type="dcterms:W3CDTF">2008-02-25T14:54:41Z</dcterms:created>
  <dcterms:modified xsi:type="dcterms:W3CDTF">2022-06-09T09:27:54Z</dcterms:modified>
</cp:coreProperties>
</file>