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5" r:id="rId6"/>
    <p:sldId id="276" r:id="rId7"/>
    <p:sldId id="277" r:id="rId8"/>
    <p:sldId id="290" r:id="rId9"/>
    <p:sldId id="278" r:id="rId10"/>
    <p:sldId id="291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66" r:id="rId19"/>
    <p:sldId id="27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ECA8-0E77-4FE0-BD43-C4EA04F2519D}" type="datetimeFigureOut">
              <a:rPr lang="ru-RU" smtClean="0"/>
              <a:pPr/>
              <a:t>10.06.2022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rtret.ru/modules/GalleryMuseum/album/coeval/Suhomlinskii_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00174"/>
            <a:ext cx="7500990" cy="2286016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«Система работы по подготовке ребенка </a:t>
            </a:r>
          </a:p>
          <a:p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к обучению в школе через развитие </a:t>
            </a:r>
            <a:endParaRPr lang="ru-RU" sz="51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графомоторных навыков у детей </a:t>
            </a:r>
            <a:endParaRPr lang="ru-RU" sz="51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старшего дошкольного возраста»</a:t>
            </a:r>
            <a:endParaRPr lang="ru-RU" sz="51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437112"/>
            <a:ext cx="392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CC0000"/>
                </a:solidFill>
              </a:rPr>
              <a:t>Учитель - логопед </a:t>
            </a:r>
            <a:r>
              <a:rPr lang="ru-RU" i="1" dirty="0" smtClean="0">
                <a:solidFill>
                  <a:srgbClr val="CC0000"/>
                </a:solidFill>
              </a:rPr>
              <a:t>МБОУ «</a:t>
            </a:r>
            <a:r>
              <a:rPr lang="ru-RU" i="1" dirty="0" err="1" smtClean="0">
                <a:solidFill>
                  <a:srgbClr val="CC0000"/>
                </a:solidFill>
              </a:rPr>
              <a:t>Марфинская</a:t>
            </a:r>
            <a:r>
              <a:rPr lang="ru-RU" i="1" dirty="0" smtClean="0">
                <a:solidFill>
                  <a:srgbClr val="CC0000"/>
                </a:solidFill>
              </a:rPr>
              <a:t> СОШ».</a:t>
            </a:r>
            <a:r>
              <a:rPr lang="ru-RU" i="1" dirty="0" smtClean="0">
                <a:solidFill>
                  <a:srgbClr val="CC0000"/>
                </a:solidFill>
              </a:rPr>
              <a:t/>
            </a:r>
            <a:br>
              <a:rPr lang="ru-RU" i="1" dirty="0" smtClean="0">
                <a:solidFill>
                  <a:srgbClr val="CC0000"/>
                </a:solidFill>
              </a:rPr>
            </a:br>
            <a:r>
              <a:rPr lang="ru-RU" i="1" dirty="0" smtClean="0">
                <a:solidFill>
                  <a:srgbClr val="CC0000"/>
                </a:solidFill>
              </a:rPr>
              <a:t>Никитина О.А.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Новая папка\IMG_3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672408" cy="2736304"/>
          </a:xfrm>
          <a:prstGeom prst="rect">
            <a:avLst/>
          </a:prstGeom>
          <a:noFill/>
        </p:spPr>
      </p:pic>
      <p:pic>
        <p:nvPicPr>
          <p:cNvPr id="31747" name="Picture 3" descr="C:\Users\1\Desktop\Новая папка\IMG_3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494668" cy="2620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Шнуровка, мозаика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Desktop\Новая папка\IMG_3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00964"/>
            <a:ext cx="3600400" cy="31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Сматывание шерстяной пряжи в клубки 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Ниткопись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выкладывание из шерстяной нити какого - либо изображения .</a:t>
            </a:r>
          </a:p>
        </p:txBody>
      </p:sp>
      <p:pic>
        <p:nvPicPr>
          <p:cNvPr id="4" name="Picture 2" descr="C:\Users\роман\Desktop\IMG_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357430"/>
            <a:ext cx="3889276" cy="3159802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  <p:pic>
        <p:nvPicPr>
          <p:cNvPr id="10241" name="Picture 1" descr="C:\Users\1\Desktop\Новая папка\IMG_3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405886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песком (рисование пальчиком, выкладывание узоров из камушков на песке).</a:t>
            </a:r>
          </a:p>
        </p:txBody>
      </p:sp>
      <p:pic>
        <p:nvPicPr>
          <p:cNvPr id="3" name="Picture 2" descr="C:\Users\роман\Desktop\IMG_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72528" cy="4834883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Вырезывание ножницами различных фигурок из журналов.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1\Desktop\Новая папка\IMG_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352" cy="3169371"/>
          </a:xfrm>
          <a:prstGeom prst="rect">
            <a:avLst/>
          </a:prstGeom>
          <a:noFill/>
        </p:spPr>
      </p:pic>
      <p:pic>
        <p:nvPicPr>
          <p:cNvPr id="7170" name="Picture 2" descr="C:\Users\1\Desktop\Новая папка\IMG_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384376" cy="2836715"/>
          </a:xfrm>
          <a:prstGeom prst="rect">
            <a:avLst/>
          </a:prstGeom>
          <a:noFill/>
        </p:spPr>
      </p:pic>
      <p:pic>
        <p:nvPicPr>
          <p:cNvPr id="5" name="Picture 3" descr="C:\Users\1\Desktop\Новая папка\IMG_3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315935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8581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Графические упражнения, диктанты.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endParaRPr lang="ru-RU" dirty="0" smtClean="0"/>
          </a:p>
        </p:txBody>
      </p:sp>
      <p:pic>
        <p:nvPicPr>
          <p:cNvPr id="3" name="Picture 2" descr="C:\Users\роман\Desktop\IMG_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384376" cy="2560951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  <p:pic>
        <p:nvPicPr>
          <p:cNvPr id="6146" name="Picture 2" descr="C:\Users\1\Desktop\Новая папка\IMG_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3881231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84168" y="1196752"/>
            <a:ext cx="262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укрепление мелкой мускулатуры пальцев рук, совершенствование зрительно- двигательной координации и ориентировки в пространстве, развитие произвольного внимания, зрительную память, аналитическое восприятие речи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Копирование изображения по клеточкам;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Штриховка изображений в заданных направлениях;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Графический диктант.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Обведи фигуры по точкам не отрывая карандаш;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Обведи и раскрась;</a:t>
            </a:r>
          </a:p>
        </p:txBody>
      </p:sp>
      <p:pic>
        <p:nvPicPr>
          <p:cNvPr id="4" name="Picture 4" descr="C:\Users\роман\Downloads\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71744"/>
            <a:ext cx="1944215" cy="2015654"/>
          </a:xfrm>
          <a:prstGeom prst="rect">
            <a:avLst/>
          </a:prstGeom>
          <a:noFill/>
        </p:spPr>
      </p:pic>
      <p:pic>
        <p:nvPicPr>
          <p:cNvPr id="5" name="Picture 3" descr="C:\Users\роман\Desktop\Новая папка (2)\i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572008"/>
            <a:ext cx="1944217" cy="1844824"/>
          </a:xfrm>
          <a:prstGeom prst="rect">
            <a:avLst/>
          </a:prstGeom>
          <a:noFill/>
        </p:spPr>
      </p:pic>
      <p:pic>
        <p:nvPicPr>
          <p:cNvPr id="6" name="Picture 9" descr="C:\Users\роман\Desktop\Новая папка (2)\22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643182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7" descr="C:\Users\роман\Downloads\i_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643446"/>
            <a:ext cx="1979712" cy="1785950"/>
          </a:xfrm>
          <a:prstGeom prst="rect">
            <a:avLst/>
          </a:prstGeom>
          <a:noFill/>
        </p:spPr>
      </p:pic>
      <p:pic>
        <p:nvPicPr>
          <p:cNvPr id="8" name="Picture 8" descr="C:\Users\роман\Downloads\ruka-po-kletk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643182"/>
            <a:ext cx="1403648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14678" y="428604"/>
            <a:ext cx="223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1\Desktop\Новая папка\IMG_3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80928"/>
            <a:ext cx="32403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3116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речи, познавательных и творческих способностей, развитию навыков и умений детей, координации движений пальцев рук.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обучении детей рисованию использую методику рисования по алгоритмическим схемам.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Алгоритмы позволяют выделить основные, характерные детали предмета и показать, как их можно передать на бумаге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143380"/>
            <a:ext cx="231035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Сюжетно-тематическая НОД по продуктивным видам деятельности (аппликации, конструированию, рисованию и лепке)</a:t>
            </a:r>
            <a:r>
              <a:rPr lang="ru-RU" b="1" i="1" u="sng" dirty="0" smtClean="0">
                <a:solidFill>
                  <a:srgbClr val="FF0000"/>
                </a:solidFill>
              </a:rPr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1\Desktop\Новая папка\IMG_3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3600400" cy="2520280"/>
          </a:xfrm>
          <a:prstGeom prst="rect">
            <a:avLst/>
          </a:prstGeom>
          <a:noFill/>
        </p:spPr>
      </p:pic>
      <p:pic>
        <p:nvPicPr>
          <p:cNvPr id="3074" name="Picture 2" descr="C:\Users\1\Desktop\Новая папка\IMG_3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3384376" cy="2538282"/>
          </a:xfrm>
          <a:prstGeom prst="rect">
            <a:avLst/>
          </a:prstGeom>
          <a:noFill/>
        </p:spPr>
      </p:pic>
      <p:pic>
        <p:nvPicPr>
          <p:cNvPr id="2" name="Picture 1" descr="C:\Users\1\Desktop\Новая папка\IMG_3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456384" cy="2634722"/>
          </a:xfrm>
          <a:prstGeom prst="rect">
            <a:avLst/>
          </a:prstGeom>
          <a:noFill/>
        </p:spPr>
      </p:pic>
      <p:pic>
        <p:nvPicPr>
          <p:cNvPr id="3" name="Picture 2" descr="C:\Users\1\Desktop\Новая папка\IMG_3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645024"/>
            <a:ext cx="3470674" cy="260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142976" y="428604"/>
            <a:ext cx="7429552" cy="5786454"/>
            <a:chOff x="384" y="192"/>
            <a:chExt cx="4992" cy="3936"/>
          </a:xfrm>
        </p:grpSpPr>
        <p:sp>
          <p:nvSpPr>
            <p:cNvPr id="4" name="AutoShape 35"/>
            <p:cNvSpPr>
              <a:spLocks noChangeArrowheads="1"/>
            </p:cNvSpPr>
            <p:nvPr/>
          </p:nvSpPr>
          <p:spPr bwMode="auto">
            <a:xfrm>
              <a:off x="4272" y="129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8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" name="AutoShape 36"/>
            <p:cNvSpPr>
              <a:spLocks noChangeArrowheads="1"/>
            </p:cNvSpPr>
            <p:nvPr/>
          </p:nvSpPr>
          <p:spPr bwMode="auto">
            <a:xfrm flipV="1">
              <a:off x="1296" y="273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8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" name="AutoShape 37"/>
            <p:cNvSpPr>
              <a:spLocks noChangeArrowheads="1"/>
            </p:cNvSpPr>
            <p:nvPr/>
          </p:nvSpPr>
          <p:spPr bwMode="auto">
            <a:xfrm flipV="1">
              <a:off x="4320" y="2784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8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" name="AutoShape 38"/>
            <p:cNvSpPr>
              <a:spLocks noChangeArrowheads="1"/>
            </p:cNvSpPr>
            <p:nvPr/>
          </p:nvSpPr>
          <p:spPr bwMode="auto">
            <a:xfrm>
              <a:off x="1344" y="1248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8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84" y="192"/>
              <a:ext cx="4992" cy="3936"/>
              <a:chOff x="384" y="192"/>
              <a:chExt cx="4992" cy="3936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1440" cy="5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solidFill>
                      <a:srgbClr val="800000"/>
                    </a:solidFill>
                  </a:rPr>
                  <a:t>В</a:t>
                </a:r>
                <a:r>
                  <a:rPr lang="ru-RU" sz="1400" b="1" dirty="0" smtClean="0">
                    <a:solidFill>
                      <a:srgbClr val="800000"/>
                    </a:solidFill>
                  </a:rPr>
                  <a:t>заимодействие </a:t>
                </a:r>
                <a:r>
                  <a:rPr lang="ru-RU" sz="1400" b="1" dirty="0">
                    <a:solidFill>
                      <a:srgbClr val="800000"/>
                    </a:solidFill>
                  </a:rPr>
                  <a:t>с родителями</a:t>
                </a:r>
                <a:endParaRPr lang="ru-RU" sz="1400" dirty="0"/>
              </a:p>
            </p:txBody>
          </p:sp>
          <p:sp>
            <p:nvSpPr>
              <p:cNvPr id="10" name="AutoShape 25"/>
              <p:cNvSpPr>
                <a:spLocks/>
              </p:cNvSpPr>
              <p:nvPr/>
            </p:nvSpPr>
            <p:spPr bwMode="auto">
              <a:xfrm>
                <a:off x="3836" y="2400"/>
                <a:ext cx="1179" cy="408"/>
              </a:xfrm>
              <a:prstGeom prst="accentCallout1">
                <a:avLst>
                  <a:gd name="adj1" fmla="val 18750"/>
                  <a:gd name="adj2" fmla="val -5264"/>
                  <a:gd name="adj3" fmla="val -8333"/>
                  <a:gd name="adj4" fmla="val -28069"/>
                </a:avLst>
              </a:prstGeom>
              <a:solidFill>
                <a:srgbClr val="00FF00"/>
              </a:solidFill>
              <a:ln w="44450">
                <a:solidFill>
                  <a:srgbClr val="FF0000"/>
                </a:solidFill>
                <a:miter lim="800000"/>
                <a:headEnd type="stealth" w="med" len="med"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ru-RU" sz="1400" b="1" dirty="0" err="1"/>
                  <a:t>Д</a:t>
                </a:r>
                <a:r>
                  <a:rPr lang="ru-RU" sz="1400" b="1" dirty="0" err="1" smtClean="0"/>
                  <a:t>осуговый</a:t>
                </a:r>
                <a:r>
                  <a:rPr lang="ru-RU" sz="1400" b="1" dirty="0" smtClean="0"/>
                  <a:t> </a:t>
                </a:r>
                <a:r>
                  <a:rPr lang="ru-RU" sz="1400" b="1" dirty="0"/>
                  <a:t>блок</a:t>
                </a:r>
              </a:p>
            </p:txBody>
          </p:sp>
          <p:sp>
            <p:nvSpPr>
              <p:cNvPr id="11" name="AutoShape 26"/>
              <p:cNvSpPr>
                <a:spLocks/>
              </p:cNvSpPr>
              <p:nvPr/>
            </p:nvSpPr>
            <p:spPr bwMode="auto">
              <a:xfrm flipV="1">
                <a:off x="3788" y="1608"/>
                <a:ext cx="1179" cy="408"/>
              </a:xfrm>
              <a:prstGeom prst="accentCallout1">
                <a:avLst>
                  <a:gd name="adj1" fmla="val 18750"/>
                  <a:gd name="adj2" fmla="val -5264"/>
                  <a:gd name="adj3" fmla="val -8333"/>
                  <a:gd name="adj4" fmla="val -28069"/>
                </a:avLst>
              </a:prstGeom>
              <a:solidFill>
                <a:srgbClr val="00FF00"/>
              </a:solidFill>
              <a:ln w="44450">
                <a:solidFill>
                  <a:srgbClr val="FF0000"/>
                </a:solidFill>
                <a:miter lim="800000"/>
                <a:headEnd type="stealth" w="med" len="med"/>
                <a:tailEnd/>
              </a:ln>
              <a:effectLst/>
            </p:spPr>
            <p:txBody>
              <a:bodyPr rot="10800000" anchor="ctr"/>
              <a:lstStyle/>
              <a:p>
                <a:pPr algn="ctr"/>
                <a:r>
                  <a:rPr lang="ru-RU" sz="1400" b="1" dirty="0"/>
                  <a:t>Н</a:t>
                </a:r>
                <a:r>
                  <a:rPr lang="ru-RU" sz="1400" b="1" dirty="0" smtClean="0"/>
                  <a:t>аглядно-информационный </a:t>
                </a:r>
                <a:r>
                  <a:rPr lang="ru-RU" sz="1400" b="1" dirty="0"/>
                  <a:t>блок</a:t>
                </a:r>
              </a:p>
            </p:txBody>
          </p:sp>
          <p:sp>
            <p:nvSpPr>
              <p:cNvPr id="12" name="AutoShape 27"/>
              <p:cNvSpPr>
                <a:spLocks/>
              </p:cNvSpPr>
              <p:nvPr/>
            </p:nvSpPr>
            <p:spPr bwMode="auto">
              <a:xfrm flipH="1">
                <a:off x="768" y="2400"/>
                <a:ext cx="1179" cy="408"/>
              </a:xfrm>
              <a:prstGeom prst="accentCallout1">
                <a:avLst>
                  <a:gd name="adj1" fmla="val 18750"/>
                  <a:gd name="adj2" fmla="val -5264"/>
                  <a:gd name="adj3" fmla="val -8333"/>
                  <a:gd name="adj4" fmla="val -28069"/>
                </a:avLst>
              </a:prstGeom>
              <a:solidFill>
                <a:srgbClr val="00FF00"/>
              </a:solidFill>
              <a:ln w="44450">
                <a:solidFill>
                  <a:srgbClr val="FF0000"/>
                </a:solidFill>
                <a:miter lim="800000"/>
                <a:headEnd type="stealth" w="med" len="med"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ru-RU" sz="1400" b="1" dirty="0"/>
                  <a:t>П</a:t>
                </a:r>
                <a:r>
                  <a:rPr lang="ru-RU" sz="1400" b="1" dirty="0" smtClean="0"/>
                  <a:t>ознавательный </a:t>
                </a:r>
                <a:r>
                  <a:rPr lang="ru-RU" sz="1400" b="1" dirty="0"/>
                  <a:t>блок</a:t>
                </a:r>
              </a:p>
            </p:txBody>
          </p:sp>
          <p:sp>
            <p:nvSpPr>
              <p:cNvPr id="13" name="AutoShape 28"/>
              <p:cNvSpPr>
                <a:spLocks/>
              </p:cNvSpPr>
              <p:nvPr/>
            </p:nvSpPr>
            <p:spPr bwMode="auto">
              <a:xfrm flipH="1" flipV="1">
                <a:off x="816" y="1608"/>
                <a:ext cx="1179" cy="408"/>
              </a:xfrm>
              <a:prstGeom prst="accentCallout1">
                <a:avLst>
                  <a:gd name="adj1" fmla="val 18750"/>
                  <a:gd name="adj2" fmla="val -5264"/>
                  <a:gd name="adj3" fmla="val -8333"/>
                  <a:gd name="adj4" fmla="val -28069"/>
                </a:avLst>
              </a:prstGeom>
              <a:solidFill>
                <a:srgbClr val="00FF00"/>
              </a:solidFill>
              <a:ln w="44450">
                <a:solidFill>
                  <a:srgbClr val="FF0000"/>
                </a:solidFill>
                <a:miter lim="800000"/>
                <a:headEnd type="stealth" w="med" len="med"/>
                <a:tailEnd/>
              </a:ln>
              <a:effectLst/>
            </p:spPr>
            <p:txBody>
              <a:bodyPr rot="10800000" anchor="ctr"/>
              <a:lstStyle/>
              <a:p>
                <a:pPr algn="ctr"/>
                <a:r>
                  <a:rPr lang="ru-RU" sz="1400" b="1" dirty="0"/>
                  <a:t>И</a:t>
                </a:r>
                <a:r>
                  <a:rPr lang="ru-RU" sz="1400" b="1" dirty="0" smtClean="0"/>
                  <a:t>нформационно-аналитический </a:t>
                </a:r>
                <a:r>
                  <a:rPr lang="ru-RU" sz="1400" b="1" dirty="0"/>
                  <a:t>блок</a:t>
                </a:r>
              </a:p>
            </p:txBody>
          </p:sp>
          <p:sp>
            <p:nvSpPr>
              <p:cNvPr id="14" name="AutoShape 22"/>
              <p:cNvSpPr>
                <a:spLocks noChangeArrowheads="1"/>
              </p:cNvSpPr>
              <p:nvPr/>
            </p:nvSpPr>
            <p:spPr bwMode="auto">
              <a:xfrm>
                <a:off x="576" y="384"/>
                <a:ext cx="1728" cy="816"/>
              </a:xfrm>
              <a:prstGeom prst="octagon">
                <a:avLst>
                  <a:gd name="adj" fmla="val 2928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Опрос родителей;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Анкетирование;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Интервьюирование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«Почтовый ящик»</a:t>
                </a:r>
              </a:p>
            </p:txBody>
          </p:sp>
          <p:sp>
            <p:nvSpPr>
              <p:cNvPr id="15" name="AutoShape 30"/>
              <p:cNvSpPr>
                <a:spLocks noChangeArrowheads="1"/>
              </p:cNvSpPr>
              <p:nvPr/>
            </p:nvSpPr>
            <p:spPr bwMode="auto">
              <a:xfrm>
                <a:off x="3024" y="192"/>
                <a:ext cx="2352" cy="1056"/>
              </a:xfrm>
              <a:prstGeom prst="octagon">
                <a:avLst>
                  <a:gd name="adj" fmla="val 2928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270000" anchor="ctr"/>
              <a:lstStyle/>
              <a:p>
                <a:pPr>
                  <a:buFontTx/>
                  <a:buChar char="•"/>
                </a:pPr>
                <a:r>
                  <a:rPr lang="ru-RU" sz="1500" b="1" dirty="0">
                    <a:solidFill>
                      <a:srgbClr val="800000"/>
                    </a:solidFill>
                  </a:rPr>
                  <a:t>Тематические выставки;</a:t>
                </a:r>
              </a:p>
              <a:p>
                <a:pPr>
                  <a:buFontTx/>
                  <a:buChar char="•"/>
                </a:pPr>
                <a:r>
                  <a:rPr lang="ru-RU" sz="1500" b="1" dirty="0">
                    <a:solidFill>
                      <a:srgbClr val="800000"/>
                    </a:solidFill>
                  </a:rPr>
                  <a:t>Информационные стенды;</a:t>
                </a:r>
              </a:p>
              <a:p>
                <a:pPr>
                  <a:buFontTx/>
                  <a:buChar char="•"/>
                </a:pPr>
                <a:r>
                  <a:rPr lang="ru-RU" sz="1500" b="1" dirty="0">
                    <a:solidFill>
                      <a:srgbClr val="800000"/>
                    </a:solidFill>
                  </a:rPr>
                  <a:t>Дни открытых дверей;</a:t>
                </a:r>
              </a:p>
              <a:p>
                <a:pPr>
                  <a:buFontTx/>
                  <a:buChar char="•"/>
                </a:pPr>
                <a:r>
                  <a:rPr lang="ru-RU" sz="1500" b="1" dirty="0">
                    <a:solidFill>
                      <a:srgbClr val="800000"/>
                    </a:solidFill>
                  </a:rPr>
                  <a:t>Открытый просмотр  занятий;</a:t>
                </a:r>
              </a:p>
              <a:p>
                <a:pPr>
                  <a:buFontTx/>
                  <a:buChar char="•"/>
                </a:pPr>
                <a:r>
                  <a:rPr lang="ru-RU" sz="1500" b="1" dirty="0">
                    <a:solidFill>
                      <a:srgbClr val="800000"/>
                    </a:solidFill>
                  </a:rPr>
                  <a:t>Выпуск газет;</a:t>
                </a:r>
              </a:p>
              <a:p>
                <a:pPr>
                  <a:buFontTx/>
                  <a:buChar char="•"/>
                </a:pPr>
                <a:r>
                  <a:rPr lang="ru-RU" sz="1500" b="1" dirty="0">
                    <a:solidFill>
                      <a:srgbClr val="800000"/>
                    </a:solidFill>
                  </a:rPr>
                  <a:t>Организация мини-библиотек</a:t>
                </a:r>
                <a:r>
                  <a:rPr lang="ru-RU" sz="1500" b="1" dirty="0" smtClean="0">
                    <a:solidFill>
                      <a:srgbClr val="800000"/>
                    </a:solidFill>
                  </a:rPr>
                  <a:t>;</a:t>
                </a:r>
                <a:endParaRPr lang="ru-RU" sz="15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6" name="AutoShape 31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2160" cy="960"/>
              </a:xfrm>
              <a:prstGeom prst="octagon">
                <a:avLst>
                  <a:gd name="adj" fmla="val 2928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Родительский практикум;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Педагогическая  гостиная;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Круглый стол;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Тематические консультации;</a:t>
                </a:r>
              </a:p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Устный журнал</a:t>
                </a:r>
              </a:p>
            </p:txBody>
          </p:sp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3456" y="3216"/>
                <a:ext cx="1728" cy="816"/>
              </a:xfrm>
              <a:prstGeom prst="octagon">
                <a:avLst>
                  <a:gd name="adj" fmla="val 2928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Tx/>
                  <a:buChar char="•"/>
                </a:pPr>
                <a:r>
                  <a:rPr lang="ru-RU" sz="1600" b="1" dirty="0">
                    <a:solidFill>
                      <a:srgbClr val="800000"/>
                    </a:solidFill>
                  </a:rPr>
                  <a:t>Участие в конкурсах</a:t>
                </a:r>
              </a:p>
              <a:p>
                <a:r>
                  <a:rPr lang="ru-RU" sz="1600" b="1" dirty="0">
                    <a:solidFill>
                      <a:srgbClr val="800000"/>
                    </a:solidFill>
                  </a:rPr>
                  <a:t>и выставках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299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Графомоторные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навыки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способствуют эмоциональному, психофизическому развитию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развивают мелкую моторику и графические навыки;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имеют неоценимое значение для детей с недостаточной координацией кистей и пальцев;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формируют и совершенствуют коммуникативные способности, творчество, мышление.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Развитие </a:t>
            </a:r>
            <a:r>
              <a:rPr lang="ru-RU" sz="2400" dirty="0" err="1" smtClean="0">
                <a:solidFill>
                  <a:srgbClr val="002060"/>
                </a:solidFill>
              </a:rPr>
              <a:t>графомоторных</a:t>
            </a:r>
            <a:r>
              <a:rPr lang="ru-RU" sz="2400" dirty="0" smtClean="0">
                <a:solidFill>
                  <a:srgbClr val="002060"/>
                </a:solidFill>
              </a:rPr>
              <a:t> навыков имеет значительную роль при подготовке детей к школе.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1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309365" cy="4502537"/>
          </a:xfrm>
          <a:prstGeom prst="rect">
            <a:avLst/>
          </a:prstGeom>
          <a:noFill/>
          <a:ln w="38100" algn="in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1142984"/>
            <a:ext cx="5072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- на кончиках их пальцев, от них, образно говоря, идут тончайшие ручейки, которые питают источник творческой мысли»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421481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35743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0010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оптимальных условий для развития графомоторных навыков у старших дошкольников.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Объект: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 подготовки старших дошкольников к школе.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Предмет: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развития графомоторных навыков у детей старшего дошкольного возраста.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коррекция общей и мелкой моторики;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координации движений, снятие мышечного напряжения, формирование правильной осанки;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графических умений, подготовка руки ребенка к письму;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выдержки и усидчивости;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пространственной ориентировки, чувства ритма;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ручной умелости, глазомера, аккуратности, внимания;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согласовывать слова и жесты.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605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приемы работы с детьми: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192" y="1268760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кистей и пальцев рук;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гимнастика;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Графические упражнения, диктанты;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 с детьми по развитию пальцев рук с использованием предметов;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Сюжетно-тематическая НОД по продуктивной деятельности (аппликации, конструированию, рисованию и лепке).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143512"/>
            <a:ext cx="7715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способствуют освоению детьми элементов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оказывают оздоровительное воздействие на организм ребенка, улучшают функции рецепторов проводящих путей.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7148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упражнения в сочетании с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самомассажем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кистей и пальцев рук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1\Desktop\Новая папка\IMG_3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887827" cy="3126023"/>
          </a:xfrm>
          <a:prstGeom prst="rect">
            <a:avLst/>
          </a:prstGeom>
          <a:noFill/>
        </p:spPr>
      </p:pic>
      <p:pic>
        <p:nvPicPr>
          <p:cNvPr id="13314" name="Picture 2" descr="C:\Users\1\Desktop\Новая папка\IMG_3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64961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446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21442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при помощи рук различных изображений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4546879" cy="4572032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289" name="Picture 1" descr="C:\Users\1\Desktop\Новая папка\IMG_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91886"/>
            <a:ext cx="2843808" cy="1986596"/>
          </a:xfrm>
          <a:prstGeom prst="rect">
            <a:avLst/>
          </a:prstGeom>
          <a:noFill/>
        </p:spPr>
      </p:pic>
      <p:pic>
        <p:nvPicPr>
          <p:cNvPr id="12290" name="Picture 2" descr="C:\Users\1\Desktop\Новая папка\IMG_3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2808312" cy="222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344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1\Desktop\Новая папка\IMG_3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386684" cy="3888432"/>
          </a:xfrm>
          <a:prstGeom prst="rect">
            <a:avLst/>
          </a:prstGeom>
          <a:noFill/>
        </p:spPr>
      </p:pic>
      <p:pic>
        <p:nvPicPr>
          <p:cNvPr id="30723" name="Picture 3" descr="C:\Users\1\Desktop\Новая папка\IMG_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01378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Выкладывание фигур из палочек, пуговиц.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5716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развитию движений пальцев рук с использованием предметов </a:t>
            </a:r>
          </a:p>
        </p:txBody>
      </p:sp>
      <p:pic>
        <p:nvPicPr>
          <p:cNvPr id="11265" name="Picture 1" descr="C:\Users\1\Desktop\Новая папка\IMG_3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600400" cy="3062907"/>
          </a:xfrm>
          <a:prstGeom prst="rect">
            <a:avLst/>
          </a:prstGeom>
          <a:noFill/>
        </p:spPr>
      </p:pic>
      <p:pic>
        <p:nvPicPr>
          <p:cNvPr id="11266" name="Picture 2" descr="C:\Users\1\Desktop\Новая папка\IMG_3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13192" cy="301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с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Система</Template>
  <TotalTime>563</TotalTime>
  <Words>543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Wingdings</vt:lpstr>
      <vt:lpstr>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комбинированного вида №43</dc:title>
  <dc:creator>Andrey</dc:creator>
  <cp:lastModifiedBy>Солнышко</cp:lastModifiedBy>
  <cp:revision>51</cp:revision>
  <dcterms:created xsi:type="dcterms:W3CDTF">2011-02-06T07:06:45Z</dcterms:created>
  <dcterms:modified xsi:type="dcterms:W3CDTF">2022-06-10T07:45:51Z</dcterms:modified>
</cp:coreProperties>
</file>