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1" r:id="rId2"/>
    <p:sldId id="256" r:id="rId3"/>
    <p:sldId id="257" r:id="rId4"/>
    <p:sldId id="272" r:id="rId5"/>
    <p:sldId id="259" r:id="rId6"/>
    <p:sldId id="260" r:id="rId7"/>
    <p:sldId id="258" r:id="rId8"/>
    <p:sldId id="264" r:id="rId9"/>
    <p:sldId id="262" r:id="rId10"/>
    <p:sldId id="263" r:id="rId11"/>
    <p:sldId id="266" r:id="rId12"/>
    <p:sldId id="268" r:id="rId13"/>
    <p:sldId id="273" r:id="rId14"/>
    <p:sldId id="274" r:id="rId15"/>
    <p:sldId id="276" r:id="rId16"/>
    <p:sldId id="275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38908" autoAdjust="0"/>
  </p:normalViewPr>
  <p:slideViewPr>
    <p:cSldViewPr>
      <p:cViewPr varScale="1">
        <p:scale>
          <a:sx n="80" d="100"/>
          <a:sy n="80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4DF9-74F5-4853-8566-E514373D298F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7553EEE-BB8A-4D1C-B16C-661C218A4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4DF9-74F5-4853-8566-E514373D298F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3EEE-BB8A-4D1C-B16C-661C218A4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4DF9-74F5-4853-8566-E514373D298F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3EEE-BB8A-4D1C-B16C-661C218A4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4DF9-74F5-4853-8566-E514373D298F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7553EEE-BB8A-4D1C-B16C-661C218A4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4DF9-74F5-4853-8566-E514373D298F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3EEE-BB8A-4D1C-B16C-661C218A4C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4DF9-74F5-4853-8566-E514373D298F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3EEE-BB8A-4D1C-B16C-661C218A4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4DF9-74F5-4853-8566-E514373D298F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7553EEE-BB8A-4D1C-B16C-661C218A4C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4DF9-74F5-4853-8566-E514373D298F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3EEE-BB8A-4D1C-B16C-661C218A4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4DF9-74F5-4853-8566-E514373D298F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3EEE-BB8A-4D1C-B16C-661C218A4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4DF9-74F5-4853-8566-E514373D298F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3EEE-BB8A-4D1C-B16C-661C218A4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4DF9-74F5-4853-8566-E514373D298F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3EEE-BB8A-4D1C-B16C-661C218A4C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644DF9-74F5-4853-8566-E514373D298F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553EEE-BB8A-4D1C-B16C-661C218A4C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20882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Дидактическая логопедическая игрушка “</a:t>
            </a:r>
            <a:r>
              <a:rPr lang="ru-RU" b="1" dirty="0" err="1" smtClean="0">
                <a:solidFill>
                  <a:srgbClr val="002060"/>
                </a:solidFill>
              </a:rPr>
              <a:t>Звукарик</a:t>
            </a:r>
            <a:r>
              <a:rPr lang="ru-RU" b="1" dirty="0" smtClean="0">
                <a:solidFill>
                  <a:srgbClr val="002060"/>
                </a:solidFill>
              </a:rPr>
              <a:t>"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4149080"/>
            <a:ext cx="6275040" cy="19770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CC0000"/>
                </a:solidFill>
              </a:rPr>
              <a:t>   </a:t>
            </a:r>
            <a:r>
              <a:rPr lang="ru-RU" b="1" i="1" dirty="0" smtClean="0">
                <a:solidFill>
                  <a:srgbClr val="CC0000"/>
                </a:solidFill>
              </a:rPr>
              <a:t>Учитель - логопед </a:t>
            </a:r>
            <a:r>
              <a:rPr lang="ru-RU" b="1" i="1" dirty="0" smtClean="0">
                <a:solidFill>
                  <a:srgbClr val="CC0000"/>
                </a:solidFill>
              </a:rPr>
              <a:t>МБОУ «</a:t>
            </a:r>
            <a:r>
              <a:rPr lang="ru-RU" b="1" i="1" dirty="0" err="1" smtClean="0">
                <a:solidFill>
                  <a:srgbClr val="CC0000"/>
                </a:solidFill>
              </a:rPr>
              <a:t>Марфинская</a:t>
            </a:r>
            <a:r>
              <a:rPr lang="ru-RU" b="1" i="1" dirty="0" smtClean="0">
                <a:solidFill>
                  <a:srgbClr val="CC0000"/>
                </a:solidFill>
              </a:rPr>
              <a:t> СОШ»</a:t>
            </a:r>
            <a:r>
              <a:rPr lang="ru-RU" b="1" i="1" dirty="0" smtClean="0">
                <a:solidFill>
                  <a:srgbClr val="CC0000"/>
                </a:solidFill>
              </a:rPr>
              <a:t> </a:t>
            </a:r>
            <a:r>
              <a:rPr lang="ru-RU" b="1" i="1" dirty="0" smtClean="0">
                <a:solidFill>
                  <a:srgbClr val="CC0000"/>
                </a:solidFill>
              </a:rPr>
              <a:t/>
            </a:r>
            <a:br>
              <a:rPr lang="ru-RU" b="1" i="1" dirty="0" smtClean="0">
                <a:solidFill>
                  <a:srgbClr val="CC0000"/>
                </a:solidFill>
              </a:rPr>
            </a:br>
            <a:r>
              <a:rPr lang="ru-RU" b="1" i="1" dirty="0" smtClean="0">
                <a:solidFill>
                  <a:srgbClr val="CC0000"/>
                </a:solidFill>
              </a:rPr>
              <a:t>Никитина О.А.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Формировании фонематического слуха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331236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Красные, синие и зеленые шарики используются на индивидуальных и фронтальных занятиях при формировании фонематического слуха, позволяют включить в работу слуховой, зрительный, кинестетический и </a:t>
            </a:r>
            <a:r>
              <a:rPr lang="ru-RU" b="1" dirty="0" err="1" smtClean="0"/>
              <a:t>речедвигательный</a:t>
            </a:r>
            <a:r>
              <a:rPr lang="ru-RU" b="1" dirty="0" smtClean="0"/>
              <a:t> анализаторы, что позволяет быстрее и лучше усвоить характеристику изучаемого звука.</a:t>
            </a:r>
          </a:p>
          <a:p>
            <a:pPr>
              <a:buNone/>
            </a:pPr>
            <a:r>
              <a:rPr lang="ru-RU" b="1" dirty="0" smtClean="0"/>
              <a:t>      Красный шарик – это гласный звук.</a:t>
            </a:r>
            <a:br>
              <a:rPr lang="ru-RU" b="1" dirty="0" smtClean="0"/>
            </a:br>
            <a:r>
              <a:rPr lang="ru-RU" b="1" dirty="0" smtClean="0"/>
              <a:t>Синий шарик – это твердый согласный.</a:t>
            </a:r>
            <a:br>
              <a:rPr lang="ru-RU" b="1" dirty="0" smtClean="0"/>
            </a:br>
            <a:r>
              <a:rPr lang="ru-RU" b="1" dirty="0" smtClean="0"/>
              <a:t>Зеленый шарик – это мягкий согласный.</a:t>
            </a:r>
            <a:br>
              <a:rPr lang="ru-RU" b="1" dirty="0" smtClean="0"/>
            </a:br>
            <a:r>
              <a:rPr lang="ru-RU" b="1" dirty="0" smtClean="0"/>
              <a:t>Часть согласных звенящих, т.е. звонких согласных, гласные все звенящие.</a:t>
            </a:r>
          </a:p>
          <a:p>
            <a:endParaRPr lang="ru-RU" b="1" dirty="0"/>
          </a:p>
        </p:txBody>
      </p:sp>
      <p:pic>
        <p:nvPicPr>
          <p:cNvPr id="4098" name="Picture 2" descr="C:\Users\1\Desktop\IMG_3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429000"/>
            <a:ext cx="4536504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Игра: «Гусеница»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Цель: Автоматизация звуков в слогах и словах.</a:t>
            </a:r>
          </a:p>
          <a:p>
            <a:pPr>
              <a:buNone/>
            </a:pPr>
            <a:r>
              <a:rPr lang="ru-RU" b="1" dirty="0" smtClean="0"/>
              <a:t>     Ребенок прикрепляет любые по цвету шарики, проговаривая слоговые ряды и слова, собирая гусеницу. При произнесении каждого слога или слова прикрепляется один шарик.</a:t>
            </a:r>
          </a:p>
          <a:p>
            <a:endParaRPr lang="ru-RU" b="1" dirty="0"/>
          </a:p>
        </p:txBody>
      </p:sp>
      <p:pic>
        <p:nvPicPr>
          <p:cNvPr id="5122" name="Picture 2" descr="C:\Users\1\Desktop\IMG_3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924944"/>
            <a:ext cx="4248472" cy="3769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Звуковой анализ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6642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ru-RU" b="1" dirty="0" smtClean="0"/>
              <a:t>При обучении грамоте детям предлагается:</a:t>
            </a:r>
          </a:p>
          <a:p>
            <a:r>
              <a:rPr lang="ru-RU" b="1" dirty="0" smtClean="0"/>
              <a:t>найти среди шариков, подходящий к данному звуку (букве);</a:t>
            </a:r>
          </a:p>
          <a:p>
            <a:r>
              <a:rPr lang="ru-RU" b="1" dirty="0" smtClean="0"/>
              <a:t>собрать схему слога;</a:t>
            </a:r>
          </a:p>
          <a:p>
            <a:r>
              <a:rPr lang="ru-RU" b="1" dirty="0" smtClean="0"/>
              <a:t>добавляя разные звуки к слогу придумать свое слово;</a:t>
            </a:r>
          </a:p>
          <a:p>
            <a:r>
              <a:rPr lang="ru-RU" b="1" dirty="0" smtClean="0"/>
              <a:t>собрать схему слова, скрепляя шарики в цепочку;</a:t>
            </a:r>
          </a:p>
          <a:p>
            <a:r>
              <a:rPr lang="ru-RU" b="1" dirty="0" smtClean="0"/>
              <a:t>найти лишний шарик в предложенной цепочке к слову;</a:t>
            </a:r>
          </a:p>
          <a:p>
            <a:r>
              <a:rPr lang="ru-RU" b="1" dirty="0" smtClean="0"/>
              <a:t>придумать слово по предложенной цепочке из шариков и т.д.</a:t>
            </a:r>
          </a:p>
          <a:p>
            <a:endParaRPr lang="ru-RU" dirty="0"/>
          </a:p>
        </p:txBody>
      </p:sp>
      <p:pic>
        <p:nvPicPr>
          <p:cNvPr id="5121" name="Picture 1" descr="C:\Users\1\Desktop\Новая папка\IMG_3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573016"/>
            <a:ext cx="4380230" cy="3284984"/>
          </a:xfrm>
          <a:prstGeom prst="rect">
            <a:avLst/>
          </a:prstGeom>
          <a:noFill/>
        </p:spPr>
      </p:pic>
      <p:pic>
        <p:nvPicPr>
          <p:cNvPr id="5122" name="Picture 2" descr="C:\Users\1\Desktop\Новая папка\IMG_3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62273"/>
            <a:ext cx="4394554" cy="3295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Загадочный карманчик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172819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err="1" smtClean="0"/>
              <a:t>Звукарик</a:t>
            </a:r>
            <a:r>
              <a:rPr lang="ru-RU" b="1" dirty="0" smtClean="0"/>
              <a:t> в своем карманчике может спрятать разные картинки или маленькие предметы:</a:t>
            </a:r>
          </a:p>
          <a:p>
            <a:r>
              <a:rPr lang="ru-RU" b="1" dirty="0" smtClean="0"/>
              <a:t> отгадки на загадки;</a:t>
            </a:r>
          </a:p>
          <a:p>
            <a:r>
              <a:rPr lang="ru-RU" b="1" dirty="0" smtClean="0"/>
              <a:t>зашифрованное слово в ребусе;</a:t>
            </a:r>
          </a:p>
          <a:p>
            <a:r>
              <a:rPr lang="ru-RU" b="1" dirty="0" smtClean="0"/>
              <a:t>новую букву, изучаемую на данном занятии и т.п..</a:t>
            </a:r>
            <a:endParaRPr lang="ru-RU" b="1" dirty="0"/>
          </a:p>
        </p:txBody>
      </p:sp>
      <p:pic>
        <p:nvPicPr>
          <p:cNvPr id="30722" name="Picture 2" descr="C:\Users\1\Desktop\Новая папка\IMG_3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140968"/>
            <a:ext cx="4764294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08112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Деление слов на слоги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Шарфик </a:t>
            </a:r>
            <a:r>
              <a:rPr lang="ru-RU" b="1" dirty="0" err="1" smtClean="0"/>
              <a:t>Звукарика</a:t>
            </a:r>
            <a:r>
              <a:rPr lang="ru-RU" b="1" dirty="0" smtClean="0"/>
              <a:t> представляет собой обозначение слова. Можно, складывая и разворачивая шарфик, обозначать одно–шестисложные слова. Пуговичка – божья коровка обозначает начало слова. Считаем слоги </a:t>
            </a:r>
            <a:r>
              <a:rPr lang="ru-RU" b="1" dirty="0" err="1" smtClean="0"/>
              <a:t>слева-направо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31746" name="Picture 2" descr="C:\Users\1\Desktop\Новая папка\IMG_3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17032"/>
            <a:ext cx="3938136" cy="2953433"/>
          </a:xfrm>
          <a:prstGeom prst="rect">
            <a:avLst/>
          </a:prstGeom>
          <a:noFill/>
        </p:spPr>
      </p:pic>
      <p:pic>
        <p:nvPicPr>
          <p:cNvPr id="31747" name="Picture 3" descr="C:\Users\1\Desktop\Новая папка\IMG_3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89028"/>
            <a:ext cx="3819310" cy="2864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 время игр и выполнения заданий (перечисленных выше) с шариками, происходит непроизвольный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массаж пальцев рук,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очень полезно. Поскольку нервные окончания на пальцах непосредственно связаны с мозгом: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рук способствует психическому расслаблению;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предотвращает развитие утомления в мозговых центрах;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способствует развитию мелкой моторики пальцев рук.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32656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+mj-lt"/>
              </a:rPr>
              <a:t>МАССАЖ ПАЛЬЦЕВ РУК</a:t>
            </a:r>
            <a:endParaRPr lang="ru-RU" sz="3600" b="1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1\Desktop\Новая папка\IMG_3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1680" y="2332038"/>
            <a:ext cx="6034616" cy="44093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105273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  <a:cs typeface="Times New Roman" pitchFamily="18" charset="0"/>
              </a:rPr>
              <a:t>Данная игрушка прошла успешно апробацию на индивидуальных и фронтальных занятиях и детям очень понравилась.</a:t>
            </a:r>
            <a:endParaRPr lang="ru-RU" sz="2400" dirty="0"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8864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ПОЛОЖИТЕЛЬНЫЕ ЭМОЦИИ ДЕТЕЙ</a:t>
            </a:r>
            <a:endParaRPr lang="ru-RU" sz="3600" b="1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www.sunhome.ru/UsersGallery/wallpapers/219/oboi-s-pozhelaniy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39536" cy="6858000"/>
          </a:xfrm>
          <a:prstGeom prst="rect">
            <a:avLst/>
          </a:prstGeom>
          <a:noFill/>
        </p:spPr>
      </p:pic>
      <p:sp>
        <p:nvSpPr>
          <p:cNvPr id="8" name="Волна 7"/>
          <p:cNvSpPr/>
          <p:nvPr/>
        </p:nvSpPr>
        <p:spPr>
          <a:xfrm>
            <a:off x="467544" y="4509120"/>
            <a:ext cx="8208912" cy="1656184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0956" y="4941168"/>
            <a:ext cx="7882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Новая папка\IMG_3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83460" y="1016732"/>
            <a:ext cx="5184576" cy="45365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16632"/>
            <a:ext cx="41764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b="1" i="1" dirty="0" smtClean="0"/>
              <a:t> </a:t>
            </a:r>
            <a:r>
              <a:rPr lang="ru-RU" sz="1600" b="1" dirty="0" smtClean="0"/>
              <a:t>Прототипом данного  многофункционального  дидактического пособия стала  авторская разработка Иркутских  логопедов Петровской Н.В. И </a:t>
            </a:r>
            <a:r>
              <a:rPr lang="ru-RU" sz="1600" b="1" dirty="0" err="1" smtClean="0"/>
              <a:t>Цедрик</a:t>
            </a:r>
            <a:r>
              <a:rPr lang="ru-RU" sz="1600" b="1" dirty="0" smtClean="0"/>
              <a:t> Т. А. - игрушка «</a:t>
            </a:r>
            <a:r>
              <a:rPr lang="ru-RU" sz="1600" b="1" dirty="0" err="1" smtClean="0"/>
              <a:t>Логошарик</a:t>
            </a:r>
            <a:r>
              <a:rPr lang="ru-RU" sz="1600" b="1" dirty="0" smtClean="0"/>
              <a:t>».</a:t>
            </a:r>
            <a:r>
              <a:rPr lang="ru-RU" sz="1600" b="1" i="1" dirty="0" smtClean="0"/>
              <a:t>     </a:t>
            </a:r>
          </a:p>
          <a:p>
            <a:r>
              <a:rPr lang="ru-RU" sz="1600" b="1" i="1" dirty="0" smtClean="0"/>
              <a:t>Измененная и доработанная мной </a:t>
            </a:r>
            <a:r>
              <a:rPr lang="ru-RU" sz="1600" b="1" dirty="0" smtClean="0"/>
              <a:t>логопедическая игрушка «</a:t>
            </a:r>
            <a:r>
              <a:rPr lang="ru-RU" sz="1600" b="1" dirty="0" err="1" smtClean="0"/>
              <a:t>Звукарик</a:t>
            </a:r>
            <a:r>
              <a:rPr lang="ru-RU" sz="1600" b="1" dirty="0" smtClean="0"/>
              <a:t>»  используется  для профилактики и коррекции  нарушения звукопроизношения и общего недоразвития речи у детей, а также обучению грамоте детей  в ДОУ. </a:t>
            </a:r>
          </a:p>
          <a:p>
            <a:r>
              <a:rPr lang="ru-RU" sz="1600" b="1" dirty="0" smtClean="0"/>
              <a:t>  Учитывая склонность дошкольников к подражанию, наглядным формам мышления и игре и была создана эта игрушка.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1" y="332656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Аннотация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Способ изготовления пособия.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b="1" dirty="0" smtClean="0"/>
              <a:t>Пособие представляет собой занимательный персонаж – вязанную крючком мягкую игрушку длиной 70 см, которая собирается по  принципу «конструктора» в соответствии с заданными целями.</a:t>
            </a:r>
          </a:p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 Круглая голова и овальное туловище игрушки связано из акриловых ниток желтого цвета, из красных ниток вяжутся рот, губы, язык. В язык вставлена мягкая проволока для изменения его формы. Верхние и нижние зубы игрушки сделаны из бусин.</a:t>
            </a:r>
          </a:p>
          <a:p>
            <a:pPr>
              <a:buNone/>
            </a:pPr>
            <a:r>
              <a:rPr lang="ru-RU" b="1" dirty="0" smtClean="0"/>
              <a:t>     Шарики для рук и ног игрушки вяжутся из красных, синих и зеленых ниток для обозначения звуков. В красных шариках, для обозначения гласных звуков, а также для обозначения звонкости согласных в зеленых и синих находятся контейнеры от бахил с монетами, а для глухих согласных шарики наполняются полистиролом в гранулах. Руки и ноги </a:t>
            </a:r>
            <a:r>
              <a:rPr lang="ru-RU" b="1" dirty="0" err="1" smtClean="0"/>
              <a:t>Звукарика</a:t>
            </a:r>
            <a:r>
              <a:rPr lang="ru-RU" b="1" dirty="0" smtClean="0"/>
              <a:t> скрепляются на липучках. Пришиваются волосы, нос и глаза.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Использование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нетрадиционного игрового материала помогает решить следующие задачи: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88839"/>
            <a:ext cx="8686800" cy="331236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автоматизация и дифференциация звуков;</a:t>
            </a:r>
          </a:p>
          <a:p>
            <a:r>
              <a:rPr lang="ru-RU" b="1" dirty="0" smtClean="0"/>
              <a:t>развитие и совершенствование навыков звукового анализа слов;</a:t>
            </a:r>
          </a:p>
          <a:p>
            <a:r>
              <a:rPr lang="ru-RU" b="1" dirty="0" smtClean="0"/>
              <a:t>развитие ориентировки в пространстве и зрительно-моторной координации;</a:t>
            </a:r>
          </a:p>
          <a:p>
            <a:r>
              <a:rPr lang="ru-RU" b="1" dirty="0" smtClean="0"/>
              <a:t>развитие психических процессов: восприятия, внимания, памяти.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48964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Назначение пособия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>
                <a:solidFill>
                  <a:srgbClr val="7030A0"/>
                </a:solidFill>
              </a:rPr>
              <a:t>Знакомство с органами речи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151216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>
                <a:latin typeface="+mj-lt"/>
              </a:rPr>
              <a:t>  </a:t>
            </a:r>
            <a:r>
              <a:rPr lang="ru-RU" dirty="0" smtClean="0">
                <a:latin typeface="+mj-lt"/>
              </a:rPr>
              <a:t> «</a:t>
            </a:r>
            <a:r>
              <a:rPr lang="ru-RU" dirty="0" err="1" smtClean="0">
                <a:latin typeface="+mj-lt"/>
                <a:cs typeface="Times New Roman" pitchFamily="18" charset="0"/>
              </a:rPr>
              <a:t>Звукарика</a:t>
            </a:r>
            <a:r>
              <a:rPr lang="ru-RU" dirty="0" smtClean="0">
                <a:latin typeface="+mj-lt"/>
                <a:cs typeface="Times New Roman" pitchFamily="18" charset="0"/>
              </a:rPr>
              <a:t>» можно использовать в качестве сюрпризного игрового момента в ходе вводного занятия «Знакомство с органами речи». Ребенок может надеть его на руку, другой рукой открыть, закрыть рот </a:t>
            </a:r>
            <a:r>
              <a:rPr lang="ru-RU" dirty="0" err="1" smtClean="0">
                <a:latin typeface="+mj-lt"/>
                <a:cs typeface="Times New Roman" pitchFamily="18" charset="0"/>
              </a:rPr>
              <a:t>Звукарика</a:t>
            </a:r>
            <a:r>
              <a:rPr lang="ru-RU" dirty="0" smtClean="0">
                <a:latin typeface="+mj-lt"/>
                <a:cs typeface="Times New Roman" pitchFamily="18" charset="0"/>
              </a:rPr>
              <a:t>, потрогать зубы, язык, узнать, где кончик языка, боковые края, спинка, корень (сначала у игрушки, потом у себя).</a:t>
            </a:r>
          </a:p>
          <a:p>
            <a:endParaRPr lang="ru-RU" dirty="0">
              <a:latin typeface="+mj-lt"/>
              <a:cs typeface="Times New Roman" pitchFamily="18" charset="0"/>
            </a:endParaRPr>
          </a:p>
        </p:txBody>
      </p:sp>
      <p:pic>
        <p:nvPicPr>
          <p:cNvPr id="6" name="Picture 2" descr="C:\Users\1\Desktop\IMG_3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19771" y="2600908"/>
            <a:ext cx="3816424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Артикуляционная гимнастика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44827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/>
              <a:t>Во время проведения артикуляционной гимнастики </a:t>
            </a:r>
            <a:r>
              <a:rPr lang="ru-RU" b="1" dirty="0" err="1" smtClean="0"/>
              <a:t>Логошарик</a:t>
            </a:r>
            <a:r>
              <a:rPr lang="ru-RU" b="1" dirty="0" smtClean="0"/>
              <a:t> «предлагает» выполнить вместе с ним упражнение, найти правильное положение языка. Ребенок это делает вместе с логопедом, двигает, выгибает язык, помещает кончик языка за верхние, нижние зубы; те же действия показывает на языке </a:t>
            </a:r>
            <a:r>
              <a:rPr lang="ru-RU" b="1" dirty="0" err="1" smtClean="0"/>
              <a:t>Звукарика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1\Desktop\Новая папка\IMG_3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96952"/>
            <a:ext cx="5904656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Постановка звуков</a:t>
            </a: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+mj-lt"/>
                <a:cs typeface="Times New Roman" pitchFamily="18" charset="0"/>
              </a:rPr>
              <a:t>На индивидуальных занятиях по постановке звуков, ребенок с помощью логопеда моделирует  игрушке язык, придавая ему необходимый артикуляционный уклад. Например: при постановке звука [Ш], приподнимаем края языка к верхним зубам, моделируя форму «Чашечки». 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  <p:pic>
        <p:nvPicPr>
          <p:cNvPr id="2050" name="Picture 2" descr="C:\Users\1\Desktop\IMG_3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501008"/>
            <a:ext cx="3456384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Игра: «Научи </a:t>
            </a:r>
            <a:r>
              <a:rPr lang="ru-RU" b="1" dirty="0" err="1" smtClean="0">
                <a:solidFill>
                  <a:srgbClr val="7030A0"/>
                </a:solidFill>
              </a:rPr>
              <a:t>Звукарика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87483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Цель: Автоматизация изолированного звука.</a:t>
            </a:r>
          </a:p>
          <a:p>
            <a:pPr>
              <a:buNone/>
            </a:pPr>
            <a:r>
              <a:rPr lang="ru-RU" b="1" dirty="0" smtClean="0"/>
              <a:t>   Логопед берет </a:t>
            </a:r>
            <a:r>
              <a:rPr lang="ru-RU" b="1" dirty="0" err="1" smtClean="0"/>
              <a:t>Звукарика</a:t>
            </a:r>
            <a:r>
              <a:rPr lang="ru-RU" b="1" dirty="0" smtClean="0"/>
              <a:t> и просит ребенка научить его правильно произносить тот или иной звук. Ребенок выступает в роли учителя, </a:t>
            </a:r>
            <a:r>
              <a:rPr lang="ru-RU" b="1" dirty="0" err="1" smtClean="0"/>
              <a:t>Звукарик</a:t>
            </a:r>
            <a:r>
              <a:rPr lang="ru-RU" b="1" dirty="0" smtClean="0"/>
              <a:t> – ученика.</a:t>
            </a:r>
          </a:p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075" name="Picture 3" descr="C:\Users\1\Desktop\IMG_3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751549" y="2521261"/>
            <a:ext cx="4365101" cy="4308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Игра: «Веселая песенка»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00808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Цель: Развитие речевого дыхания и автоматизация звука в слогах.</a:t>
            </a:r>
          </a:p>
          <a:p>
            <a:r>
              <a:rPr lang="ru-RU" b="1" dirty="0" smtClean="0"/>
              <a:t>Предложить научить </a:t>
            </a:r>
            <a:r>
              <a:rPr lang="ru-RU" b="1" dirty="0" err="1" smtClean="0"/>
              <a:t>Звукарика</a:t>
            </a:r>
            <a:r>
              <a:rPr lang="ru-RU" b="1" dirty="0" smtClean="0"/>
              <a:t>, петь песенку с новым звуком, который ребенок недавно научился произносить.</a:t>
            </a:r>
          </a:p>
          <a:p>
            <a:r>
              <a:rPr lang="ru-RU" b="1" dirty="0" smtClean="0"/>
              <a:t>– Сегодня к нам в гости пришел </a:t>
            </a:r>
            <a:r>
              <a:rPr lang="ru-RU" b="1" dirty="0" err="1" smtClean="0"/>
              <a:t>Звукарик</a:t>
            </a:r>
            <a:r>
              <a:rPr lang="ru-RU" b="1" dirty="0" smtClean="0"/>
              <a:t>. Он хочет научиться петь песенку: «</a:t>
            </a:r>
            <a:r>
              <a:rPr lang="ru-RU" b="1" dirty="0" err="1" smtClean="0"/>
              <a:t>Ла-ла-ла</a:t>
            </a:r>
            <a:r>
              <a:rPr lang="ru-RU" b="1" dirty="0" smtClean="0"/>
              <a:t>!» Давай споем вместе с ним!</a:t>
            </a:r>
          </a:p>
          <a:p>
            <a:r>
              <a:rPr lang="ru-RU" b="1" dirty="0" smtClean="0"/>
              <a:t>Во время пения следить, чтобы ребенок произносил на одном выдохе от трех и более слогов и за правильным произношением звука.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205</TotalTime>
  <Words>505</Words>
  <Application>Microsoft Office PowerPoint</Application>
  <PresentationFormat>Экран (4:3)</PresentationFormat>
  <Paragraphs>63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Franklin Gothic Book</vt:lpstr>
      <vt:lpstr>Franklin Gothic Medium</vt:lpstr>
      <vt:lpstr>Times New Roman</vt:lpstr>
      <vt:lpstr>Wingdings 2</vt:lpstr>
      <vt:lpstr>Трек</vt:lpstr>
      <vt:lpstr>Дидактическая логопедическая игрушка “Звукарик" </vt:lpstr>
      <vt:lpstr>Презентация PowerPoint</vt:lpstr>
      <vt:lpstr>Способ изготовления пособия.</vt:lpstr>
      <vt:lpstr>Использование нетрадиционного игрового материала помогает решить следующие задачи:</vt:lpstr>
      <vt:lpstr>Назначение пособия Знакомство с органами речи </vt:lpstr>
      <vt:lpstr>Артикуляционная гимнастика</vt:lpstr>
      <vt:lpstr>Постановка звуков,</vt:lpstr>
      <vt:lpstr>Игра: «Научи Звукарика» </vt:lpstr>
      <vt:lpstr>Игра: «Веселая песенка» </vt:lpstr>
      <vt:lpstr>Формировании фонематического слуха</vt:lpstr>
      <vt:lpstr>Игра: «Гусеница» </vt:lpstr>
      <vt:lpstr>Звуковой анализ</vt:lpstr>
      <vt:lpstr>Загадочный карманчик</vt:lpstr>
      <vt:lpstr>Деление слов на слоги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Солнышко</cp:lastModifiedBy>
  <cp:revision>6</cp:revision>
  <dcterms:created xsi:type="dcterms:W3CDTF">2014-03-24T17:25:38Z</dcterms:created>
  <dcterms:modified xsi:type="dcterms:W3CDTF">2022-06-14T07:34:04Z</dcterms:modified>
</cp:coreProperties>
</file>