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1"/>
  </p:notesMasterIdLst>
  <p:sldIdLst>
    <p:sldId id="259" r:id="rId2"/>
    <p:sldId id="274" r:id="rId3"/>
    <p:sldId id="260" r:id="rId4"/>
    <p:sldId id="278" r:id="rId5"/>
    <p:sldId id="279" r:id="rId6"/>
    <p:sldId id="280" r:id="rId7"/>
    <p:sldId id="261" r:id="rId8"/>
    <p:sldId id="284" r:id="rId9"/>
    <p:sldId id="282" r:id="rId10"/>
    <p:sldId id="283" r:id="rId11"/>
    <p:sldId id="285" r:id="rId12"/>
    <p:sldId id="287" r:id="rId13"/>
    <p:sldId id="288" r:id="rId14"/>
    <p:sldId id="291" r:id="rId15"/>
    <p:sldId id="292" r:id="rId16"/>
    <p:sldId id="294" r:id="rId17"/>
    <p:sldId id="295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00"/>
    <a:srgbClr val="39008E"/>
    <a:srgbClr val="1F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387907-3475-4C16-85E0-1A7C4FBC356F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6393CE-BE9E-4ECE-AD28-A4336694F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48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4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347BAC-6A40-421A-B225-80F4B8BC0E39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8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8D5D8C-35F5-4A65-943D-C9B6D4634F89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0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52ADB-C6C2-44A5-B680-818F124ADD51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092200" y="930275"/>
            <a:ext cx="4465638" cy="3351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7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092200" y="930275"/>
            <a:ext cx="4465638" cy="3351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8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5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7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3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41813" cy="3351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3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41813" cy="3351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41813" cy="3351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86288" cy="371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A8E110-BF1B-45CC-B0EE-0E4F81C5D676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5CF7-0417-49B4-8169-36EB088B49D0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57AC-9F2B-447D-A94E-B1697B9D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1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7DBD-7A27-4569-92F8-2576C607BA29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7DD8-6D31-4D2B-933F-8EB3FC3E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5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27D5-87AD-4935-BB86-20C7913E7933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0185-F9BE-452B-A774-7BB331257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9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61F0-9576-493C-8D33-CEE4DFC5A163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7D95-3A01-49F7-85BF-7F04B5F97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0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2CBB-5887-4506-9109-51925CAD062C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8B79-98F8-4746-A78C-8F995C57E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9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CDBA-1A09-4744-8297-5E938D8D018A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E682-582C-41D7-89C0-8118B5E35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5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52C8-4C9A-4D4F-B86A-2928733E8EBD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DD42-D0B1-4BD8-8EEC-1FFBA195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9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EE1-2C0C-46AE-B02B-9A9716D58464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6CB8-D54C-4E6F-A9C1-99BF4F36D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1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DDBD-B4F2-4982-BE0D-A3CAA9639151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C34B-3997-4FB8-B0D7-D0CF3073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C839-6D15-457D-9343-DAD7B50B4717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1097-BD82-45B8-B69F-A1FEF7AA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195B-0642-4A62-82A7-5B6761ED13B3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F155-4E03-4E5B-BE6E-A293EE51D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EFE5-0A7E-4AA9-83C8-DF0C66BF3D7A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3C11-6AA6-421C-BC24-1B078B30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3765-14D7-4226-9E81-83AFEA1EB349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B019-1DD3-4F6D-A729-E5780526B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3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5AE6-CE15-4BFD-9A6A-33F9AEFD85FD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8180-B5B7-4A5C-A363-7045A3370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1629-FB5F-4A05-B861-9A656C1C419B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38F9-EC2F-4F67-AF11-4FBA9560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5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9FA9-8745-41D8-B95C-3A402217BF36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54B2-3609-4857-8B58-BF829091D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6CA6-010E-496B-B85E-4B8ED1C5E68A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BD9D-4C1B-4746-8C1F-7CFDB85BD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E297C0-7DB5-4974-AD0F-1184460D9186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B054C2-887B-4E21-86BA-9F8FEC39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188639"/>
            <a:ext cx="8099425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6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defRPr/>
            </a:pPr>
            <a:endParaRPr lang="ru-RU" altLang="ru-RU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«МАРФИНСКАЯ СРЕДНЯЯ ОБЩЕОБРАЗОВАТЕЛЬНАЯ ШКОЛА»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«КОЛОСОК»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МЫТИЩИ МОСКОВСКОЙ ОБЛАСТИ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Использование </a:t>
            </a:r>
            <a:r>
              <a:rPr lang="ru-RU" altLang="ru-RU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ИКТ 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ru-RU" altLang="ru-RU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как средства повышения эффективности логопедической работы в ДОУ</a:t>
            </a:r>
          </a:p>
          <a:p>
            <a:pPr algn="ctr" eaLnBrk="1" hangingPunct="1">
              <a:lnSpc>
                <a:spcPct val="95000"/>
              </a:lnSpc>
              <a:defRPr/>
            </a:pPr>
            <a:endParaRPr lang="ru-RU" altLang="ru-RU" sz="4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defRPr/>
            </a:pPr>
            <a:endParaRPr lang="en-US" altLang="ru-RU" sz="2400" b="1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  <a:defRPr/>
            </a:pPr>
            <a:endParaRPr lang="en-US" altLang="ru-RU" sz="2400" b="1" i="1" dirty="0">
              <a:solidFill>
                <a:srgbClr val="000000"/>
              </a:solidFill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331913" y="1843088"/>
            <a:ext cx="485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5157192"/>
            <a:ext cx="338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Учитель-логопед Никитина О.А.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97267"/>
            <a:ext cx="7920880" cy="72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603625"/>
            <a:ext cx="4956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261938"/>
            <a:ext cx="84963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Подбор иллюстративного материала к совместной организованной деятельности педагога с детьми и для оформления стендов, группы, кабинетов (сканирование, Интернет; принтер, презентация) 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Подбор дополнительного познавательного материала.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Обмен опытом, знакомство с периодикой, наработками других педагогов.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Помощь ИКТ современному педагогу в его работе: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25925"/>
            <a:ext cx="26336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13" y="620713"/>
            <a:ext cx="84963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Оформление документации, отчётов. Компьютер позволит не писать их каждый раз, а достаточно набрать один раз схему и в дальнейшем только вносить изменения.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Создание презентаций в программе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Рower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Рoint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повышения эффективности совместной организованной деятельности с детьми и педагогической компетенции родителей в процессе проведения родительских собраний.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		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198" y="0"/>
            <a:ext cx="91440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Помощь ИКТ современному педагогу в его работе: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Использование ИКТ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на этапах логопедических занятий</a:t>
            </a:r>
          </a:p>
        </p:txBody>
      </p:sp>
      <p:sp>
        <p:nvSpPr>
          <p:cNvPr id="39941" name="Прямоугольник 1"/>
          <p:cNvSpPr>
            <a:spLocks noChangeArrowheads="1"/>
          </p:cNvSpPr>
          <p:nvPr/>
        </p:nvSpPr>
        <p:spPr bwMode="auto">
          <a:xfrm>
            <a:off x="755650" y="1077913"/>
            <a:ext cx="8388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объяснении (введении) нового материала.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закреплении.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повторении.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обобщении.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обследовании.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При формировании звукопроизношения.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565656"/>
                </a:solidFill>
                <a:latin typeface="Georgia" panose="02040502050405020303" pitchFamily="18" charset="0"/>
              </a:rPr>
              <a:t> </a:t>
            </a:r>
            <a:endParaRPr lang="ru-RU" altLang="ru-RU" sz="1800">
              <a:solidFill>
                <a:srgbClr val="565656"/>
              </a:solidFill>
              <a:latin typeface="Georgia" panose="02040502050405020303" pitchFamily="18" charset="0"/>
            </a:endParaRPr>
          </a:p>
        </p:txBody>
      </p:sp>
      <p:pic>
        <p:nvPicPr>
          <p:cNvPr id="399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662363"/>
            <a:ext cx="42545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Использование ИКТ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на этапах логопедических занятий</a:t>
            </a:r>
          </a:p>
        </p:txBody>
      </p:sp>
      <p:sp>
        <p:nvSpPr>
          <p:cNvPr id="40965" name="Прямоугольник 1"/>
          <p:cNvSpPr>
            <a:spLocks noChangeArrowheads="1"/>
          </p:cNvSpPr>
          <p:nvPr/>
        </p:nvSpPr>
        <p:spPr bwMode="auto">
          <a:xfrm>
            <a:off x="30163" y="1077913"/>
            <a:ext cx="91440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В коррекционной работе по развитию артикуляционной моторики, речевого дыхания.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В коррекционной работе по формированию фонематического анализа и восприятия, овладение элементами грамоты.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В коррекционной работе на лексическом уровне.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В коррекционной работе на синтаксическом уровне.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ru-RU" altLang="ru-RU" sz="2400">
                <a:solidFill>
                  <a:srgbClr val="39008E"/>
                </a:solidFill>
                <a:latin typeface="Georgia" panose="02040502050405020303" pitchFamily="18" charset="0"/>
              </a:rPr>
              <a:t>В коррекционной работе по развитию связной речи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565656"/>
                </a:solidFill>
                <a:latin typeface="Georgia" panose="02040502050405020303" pitchFamily="18" charset="0"/>
              </a:rPr>
              <a:t> </a:t>
            </a:r>
            <a:endParaRPr lang="ru-RU" altLang="ru-RU" sz="1800">
              <a:solidFill>
                <a:srgbClr val="565656"/>
              </a:solidFill>
              <a:latin typeface="Georgia" panose="02040502050405020303" pitchFamily="18" charset="0"/>
            </a:endParaRPr>
          </a:p>
        </p:txBody>
      </p:sp>
      <p:pic>
        <p:nvPicPr>
          <p:cNvPr id="409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44037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8000"/>
                </a:solidFill>
                <a:latin typeface="+mn-lt"/>
              </a:rPr>
              <a:t>Применение ИКТ в своей работе: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908050"/>
            <a:ext cx="84978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Создание картотек: </a:t>
            </a:r>
            <a:r>
              <a:rPr lang="ru-RU" sz="2400" dirty="0" err="1">
                <a:solidFill>
                  <a:srgbClr val="FF0000"/>
                </a:solidFill>
                <a:latin typeface="+mn-lt"/>
              </a:rPr>
              <a:t>физминутки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, дыхательные упражнения, пальчиковая гимнастика, артикуляционная гимнастика, автоматизация звуков, домашние задания, игры на развитие словарного запаса, загадки, скороговорки и т.д.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08920"/>
            <a:ext cx="453719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8000"/>
                </a:solidFill>
                <a:latin typeface="+mn-lt"/>
              </a:rPr>
              <a:t>Применение ИКТ в своей работе: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908050"/>
            <a:ext cx="842486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Создание и показ презентаций, игр, слайд-шоу по различным лексическим темам, автоматизации и дифференциации звуков, развитие фонетико-фонематической стороны речи и пр.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81" y="2636912"/>
            <a:ext cx="4572638" cy="34294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8000"/>
                </a:solidFill>
                <a:latin typeface="+mn-lt"/>
              </a:rPr>
              <a:t>Применение ИКТ в своей работе: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908050"/>
            <a:ext cx="8208963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Показ презентаций на семинарах и родительских собраний с целью просветления и консультирования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88840"/>
            <a:ext cx="5398651" cy="4040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8000"/>
                </a:solidFill>
                <a:latin typeface="+mn-lt"/>
              </a:rPr>
              <a:t>Применение ИКТ в своей работе: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908050"/>
            <a:ext cx="8785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Использование предметных картинок, различных иллюстраций в сети интернет для развития различных сторон речи детей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0848"/>
            <a:ext cx="5364726" cy="40235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71500" y="0"/>
            <a:ext cx="77866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C00000"/>
                </a:solidFill>
              </a:rPr>
              <a:t>Медиаресурсы, используемые на логопедических занятиях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73100" y="2065338"/>
            <a:ext cx="778668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1412875"/>
            <a:ext cx="90360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тренажер  «Дэльфа -142», Дэльфа М, 2007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коррекционная программа «Игры для Тигры», ООО «РВС», 2003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«Букварик смешарик», ООО «Новый диск», 2007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«Баба Яга учится читать», Медиахаус, 2003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читать», авт. и рук. Синицын А. И., 2004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«Букварь», ООО «Мультимедийные образовательные системы», 2005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«Развитие речи. Учимся говорить правильно», ООО «Новый диск»,    2008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1С: Образовательная коллекция «Скоро в школу. Учимся читать», ООО «1С-Паблишинг», 2009 г.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•"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Авторские презентации логопедических занятий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57788"/>
            <a:ext cx="16938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668338" y="20638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12525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80327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7030A0"/>
                </a:solidFill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2700" y="1049338"/>
            <a:ext cx="8640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сочетание использования компьютерных технологий в процессе коррекции нарушений речи дошкольников с традиционными методами и приемами логопедической работы позволит эффективнее устранять речевые недостатки и тем самым преодолевать преграды на пути успешной подготовки детей к школе.</a:t>
            </a:r>
            <a:endParaRPr lang="ru-RU" altLang="ru-RU" sz="2400" b="1">
              <a:solidFill>
                <a:srgbClr val="800000"/>
              </a:solidFill>
            </a:endParaRPr>
          </a:p>
        </p:txBody>
      </p:sp>
      <p:pic>
        <p:nvPicPr>
          <p:cNvPr id="522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516313"/>
            <a:ext cx="53848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341438"/>
            <a:ext cx="3600451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2988" y="260350"/>
            <a:ext cx="556101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</a:t>
            </a: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 (ИКТ) </a:t>
            </a:r>
            <a:r>
              <a:rPr lang="ru-RU" altLang="ru-RU" sz="2800">
                <a:solidFill>
                  <a:srgbClr val="1F07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специалистов, а также для образования (развития, диагностики, коррекции)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>
                <a:solidFill>
                  <a:srgbClr val="C00000"/>
                </a:solidFill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84963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39008E"/>
                </a:solidFill>
                <a:latin typeface="Times New Roman" pitchFamily="18" charset="0"/>
                <a:cs typeface="Times New Roman" pitchFamily="18" charset="0"/>
              </a:rPr>
              <a:t>Положения Концепции модернизации образования, рекомендательное письмо Министерства образования РФ от 25 мая 2001 года об информатизации системы дошкольного образования служит отправной точкой для принятия управленческих решений и создание условий для формирования информационно-коммуникационной компетентности педагогов и воспитанников ДОУ.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11219"/>
            <a:ext cx="9144000" cy="7572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>
                <a:solidFill>
                  <a:srgbClr val="C00000"/>
                </a:solidFill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96300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39008E"/>
                </a:solidFill>
                <a:latin typeface="Times New Roman" pitchFamily="18" charset="0"/>
                <a:cs typeface="Times New Roman" pitchFamily="18" charset="0"/>
              </a:rPr>
              <a:t>Компьютер, являясь самым современным инструментом для обработки информации, может играть роль незаменимого помощника в воспитании и обучении ребенка, а также в формировании речевого развития дошкольников и служить мощным техническим средством обучения.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55181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001963"/>
            <a:ext cx="32893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9757" y="11219"/>
            <a:ext cx="9144000" cy="7572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>
                <a:solidFill>
                  <a:srgbClr val="C00000"/>
                </a:solidFill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79388" y="1484313"/>
            <a:ext cx="8496300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39008E"/>
                </a:solidFill>
                <a:latin typeface="Times New Roman" pitchFamily="18" charset="0"/>
                <a:cs typeface="Times New Roman" pitchFamily="18" charset="0"/>
              </a:rPr>
              <a:t>В последние годы заметно увеличилось количество детей с речевыми патологиями. Соответственно, возникает необходимость поиска наиболее эффективного пути обучения данной категории детей. Известно, что использование в коррекционной работе разнообразных нетрадиционных методов и приемов предотвращает утомление детей, поддерживает у них познавательную активность, повышает результативность логопедической работы в целом. Внедрение компьютерных технологий  сегодня является новой ступенью в коррекционно-образовательном процессе ДОУ. 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6899" y="11219"/>
            <a:ext cx="9144000" cy="7572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>
                <a:solidFill>
                  <a:srgbClr val="C00000"/>
                </a:solidFill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4963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39008E"/>
                </a:solidFill>
                <a:latin typeface="Times New Roman" pitchFamily="18" charset="0"/>
                <a:cs typeface="Times New Roman" pitchFamily="18" charset="0"/>
              </a:rPr>
              <a:t>Исходя из выше изложенного, проблему изучения и  использования информационных компьютерных технологий  в коррекционно-развивающем обучении детей с речевыми нарушениями считаю актуальной и перспективной, имеющей большую практическую значимость.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21088"/>
            <a:ext cx="4537075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3178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Преимущества ИКТ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424862" cy="288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Сочетание классических, традиционных методов обучения и современных информационных технологий, в том числе компьютерных, позволяет сделать коррекционно-образовательный процесс в ДОУ более разнообразным, нестандартным, познавательным, занимательным, мобильным, строго дифференцированным и индивидуальным, что особенно важно для логопедической работы.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		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992563"/>
            <a:ext cx="35750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5988" y="0"/>
            <a:ext cx="9143999" cy="63178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Преимущества ИКТ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79388" y="600075"/>
            <a:ext cx="8424862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детей;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Мотивируется познавательная деятельность ребенка за счёт коммуникации, взаимопонимания, что достигает положительного отношения к логопедической работе;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Значительно расширяется зона ближайшего развития ребенка;</a:t>
            </a: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91000"/>
            <a:ext cx="23860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7175"/>
            <a:ext cx="24495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-31065" y="0"/>
            <a:ext cx="9143999" cy="620688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Преимущества ИКТ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8613" y="620713"/>
            <a:ext cx="8424862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Развивается эмоционально-волевая сфера детей;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Происходит побуждение к активной творческой деятельности;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Более продуктивно корригируются речевые нарушения у дошкольников;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Создаётся положительная эмоциональная атмосфера сотрудничества.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</a:rPr>
              <a:t>	</a:t>
            </a: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</a:rPr>
              <a:t>Возможность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</a:rPr>
              <a:t>	</a:t>
            </a: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управлением познавательной деятельностью дошкольников, т.е. переход из позиции дающего знания в позицию организатора собственно познавательной деятельности детей;</a:t>
            </a:r>
          </a:p>
          <a:p>
            <a:pPr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0" algn="l"/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225</TotalTime>
  <Words>559</Words>
  <Application>Microsoft Office PowerPoint</Application>
  <PresentationFormat>Экран (4:3)</PresentationFormat>
  <Paragraphs>104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Ebrima</vt:lpstr>
      <vt:lpstr>Georgia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JIyka</dc:creator>
  <cp:lastModifiedBy>Солнышко</cp:lastModifiedBy>
  <cp:revision>23</cp:revision>
  <dcterms:created xsi:type="dcterms:W3CDTF">2013-01-08T11:03:03Z</dcterms:created>
  <dcterms:modified xsi:type="dcterms:W3CDTF">2022-06-10T08:02:32Z</dcterms:modified>
</cp:coreProperties>
</file>