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63" r:id="rId3"/>
    <p:sldId id="264" r:id="rId4"/>
    <p:sldId id="265" r:id="rId5"/>
    <p:sldId id="267" r:id="rId6"/>
    <p:sldId id="271" r:id="rId7"/>
    <p:sldId id="268" r:id="rId8"/>
    <p:sldId id="269" r:id="rId9"/>
    <p:sldId id="270" r:id="rId10"/>
    <p:sldId id="272" r:id="rId11"/>
    <p:sldId id="273" r:id="rId12"/>
    <p:sldId id="274" r:id="rId13"/>
    <p:sldId id="278" r:id="rId14"/>
    <p:sldId id="281" r:id="rId15"/>
    <p:sldId id="283" r:id="rId16"/>
    <p:sldId id="284" r:id="rId17"/>
    <p:sldId id="285" r:id="rId18"/>
    <p:sldId id="286" r:id="rId19"/>
    <p:sldId id="287" r:id="rId20"/>
    <p:sldId id="279" r:id="rId21"/>
    <p:sldId id="280" r:id="rId22"/>
    <p:sldId id="282" r:id="rId23"/>
    <p:sldId id="288" r:id="rId24"/>
    <p:sldId id="275" r:id="rId25"/>
    <p:sldId id="276" r:id="rId26"/>
    <p:sldId id="277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63"/>
            <p14:sldId id="264"/>
            <p14:sldId id="265"/>
            <p14:sldId id="267"/>
            <p14:sldId id="271"/>
            <p14:sldId id="268"/>
            <p14:sldId id="269"/>
            <p14:sldId id="270"/>
            <p14:sldId id="272"/>
            <p14:sldId id="273"/>
            <p14:sldId id="274"/>
            <p14:sldId id="278"/>
            <p14:sldId id="281"/>
            <p14:sldId id="283"/>
            <p14:sldId id="284"/>
            <p14:sldId id="285"/>
            <p14:sldId id="286"/>
            <p14:sldId id="287"/>
            <p14:sldId id="279"/>
            <p14:sldId id="280"/>
            <p14:sldId id="282"/>
            <p14:sldId id="288"/>
            <p14:sldId id="275"/>
            <p14:sldId id="276"/>
            <p14:sldId id="277"/>
            <p14:sldId id="28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00FF"/>
    <a:srgbClr val="CC0099"/>
    <a:srgbClr val="FEFEFE"/>
    <a:srgbClr val="3A5896"/>
    <a:srgbClr val="F3F0ED"/>
    <a:srgbClr val="E1DAD2"/>
    <a:srgbClr val="C1C9CD"/>
    <a:srgbClr val="7C96A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1458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0" name="Rectangle 39"/>
          <p:cNvSpPr/>
          <p:nvPr userDrawn="1"/>
        </p:nvSpPr>
        <p:spPr>
          <a:xfrm>
            <a:off x="180753" y="163209"/>
            <a:ext cx="8803760" cy="655826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8000"/>
                </a:schemeClr>
              </a:gs>
              <a:gs pos="100000">
                <a:schemeClr val="bg1"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cheva2012@yandex.ru" TargetMode="External"/><Relationship Id="rId2" Type="http://schemas.openxmlformats.org/officeDocument/2006/relationships/hyperlink" Target="mailto:dou_20@edumytyshi.ru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6" b="1284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965269" y="2753833"/>
            <a:ext cx="3592285" cy="4104167"/>
          </a:xfrm>
          <a:prstGeom prst="ellipse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12126" y="2416628"/>
            <a:ext cx="4754880" cy="4441372"/>
          </a:xfrm>
          <a:prstGeom prst="ellipse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15292" y="569294"/>
            <a:ext cx="5845110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Муниципальное бюджетное дошкольное образовательное учреждение центр развития ребенка – детский сад №20 «Колосок»</a:t>
            </a:r>
            <a:endParaRPr lang="en-US" sz="2400" b="1" dirty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 descr="IMG_28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59" y="3135086"/>
            <a:ext cx="2238103" cy="3357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123407" y="1224598"/>
            <a:ext cx="7471954" cy="1113654"/>
          </a:xfrm>
        </p:spPr>
        <p:txBody>
          <a:bodyPr>
            <a:noAutofit/>
          </a:bodyPr>
          <a:lstStyle/>
          <a:p>
            <a:r>
              <a:rPr lang="ru-RU" sz="48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r>
              <a:rPr lang="ru-RU" sz="4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инструктора по физической культуре</a:t>
            </a:r>
            <a:endParaRPr lang="ru-RU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394" y="487959"/>
            <a:ext cx="3576052" cy="4810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Достижения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45660" y="1617970"/>
            <a:ext cx="2601851" cy="3684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7" descr="Сертификат проекта infourok.ru №СЗ7155394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057099" y="1474859"/>
            <a:ext cx="2743272" cy="3882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82" y="1263551"/>
            <a:ext cx="2875603" cy="3849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9868" y="365129"/>
            <a:ext cx="5472753" cy="4264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u="sng" dirty="0" smtClean="0">
                <a:solidFill>
                  <a:srgbClr val="C00000"/>
                </a:solidFill>
              </a:rPr>
              <a:t>Достижения воспитанников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254434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5058" y="900752"/>
            <a:ext cx="2293676" cy="3248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7" descr="db09b5e89bf725eea39d22485e461f7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275462" y="907023"/>
            <a:ext cx="2497541" cy="3375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№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3254" y="846164"/>
            <a:ext cx="2552131" cy="3614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dfe837fafd45b824b240f894e0c8c14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5027" y="3638647"/>
            <a:ext cx="2060270" cy="2912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699" y="242299"/>
            <a:ext cx="4776716" cy="330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u="sng" dirty="0" smtClean="0">
                <a:solidFill>
                  <a:srgbClr val="C00000"/>
                </a:solidFill>
              </a:rPr>
              <a:t>Достижения воспитанников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1" y="712334"/>
            <a:ext cx="2249424" cy="31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40" y="725981"/>
            <a:ext cx="2249424" cy="31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37" y="776603"/>
            <a:ext cx="2249424" cy="31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7" y="3736848"/>
            <a:ext cx="2249424" cy="31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62" y="3627666"/>
            <a:ext cx="2249424" cy="31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66" y="3682257"/>
            <a:ext cx="2249424" cy="31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7539" y="242298"/>
            <a:ext cx="4162568" cy="4127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i="1" u="sng" dirty="0">
                <a:solidFill>
                  <a:srgbClr val="C00000"/>
                </a:solidFill>
              </a:rPr>
              <a:t>Достижения воспитанников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26" y="534913"/>
            <a:ext cx="2249424" cy="31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74" y="739629"/>
            <a:ext cx="2249424" cy="31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23" y="791572"/>
            <a:ext cx="2360636" cy="3275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1" y="3921470"/>
            <a:ext cx="2116974" cy="2937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7" y="3751768"/>
            <a:ext cx="2239279" cy="3107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79" y="3751768"/>
            <a:ext cx="2087680" cy="2896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392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174059"/>
            <a:ext cx="7627055" cy="931409"/>
          </a:xfrm>
        </p:spPr>
        <p:txBody>
          <a:bodyPr>
            <a:noAutofit/>
          </a:bodyPr>
          <a:lstStyle/>
          <a:p>
            <a:pPr algn="ctr"/>
            <a:r>
              <a:rPr lang="ru-RU" sz="3200" b="1" i="1" u="sng" dirty="0" smtClean="0">
                <a:solidFill>
                  <a:srgbClr val="C00000"/>
                </a:solidFill>
              </a:rPr>
              <a:t>Образовательные технологии используемые в работе </a:t>
            </a:r>
            <a:endParaRPr lang="ru-RU" sz="3200" b="1" i="1" u="sng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68740" y="3630304"/>
            <a:ext cx="5977718" cy="3009330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6400" dirty="0" smtClean="0"/>
              <a:t>Занятия физкультурой;</a:t>
            </a:r>
          </a:p>
          <a:p>
            <a:pPr algn="just"/>
            <a:r>
              <a:rPr lang="ru-RU" sz="6400" dirty="0"/>
              <a:t>Д</a:t>
            </a:r>
            <a:r>
              <a:rPr lang="ru-RU" sz="6400" dirty="0" smtClean="0"/>
              <a:t>ыхательная </a:t>
            </a:r>
            <a:r>
              <a:rPr lang="ru-RU" sz="6400" dirty="0"/>
              <a:t>гимнастика;</a:t>
            </a:r>
          </a:p>
          <a:p>
            <a:pPr algn="just"/>
            <a:r>
              <a:rPr lang="ru-RU" sz="6400" dirty="0"/>
              <a:t>Р</a:t>
            </a:r>
            <a:r>
              <a:rPr lang="ru-RU" sz="6400" dirty="0" smtClean="0"/>
              <a:t>итмическая </a:t>
            </a:r>
            <a:r>
              <a:rPr lang="ru-RU" sz="6400" dirty="0"/>
              <a:t>гимнастика;</a:t>
            </a:r>
          </a:p>
          <a:p>
            <a:pPr algn="just"/>
            <a:r>
              <a:rPr lang="ru-RU" sz="6400" dirty="0"/>
              <a:t>У</a:t>
            </a:r>
            <a:r>
              <a:rPr lang="ru-RU" sz="6400" dirty="0" smtClean="0"/>
              <a:t>пражнения </a:t>
            </a:r>
            <a:r>
              <a:rPr lang="ru-RU" sz="6400" dirty="0"/>
              <a:t>на </a:t>
            </a:r>
            <a:r>
              <a:rPr lang="ru-RU" sz="6400" dirty="0" err="1"/>
              <a:t>фитболах</a:t>
            </a:r>
            <a:r>
              <a:rPr lang="ru-RU" sz="6400" dirty="0"/>
              <a:t>;</a:t>
            </a:r>
          </a:p>
          <a:p>
            <a:pPr algn="just"/>
            <a:r>
              <a:rPr lang="ru-RU" sz="6400" dirty="0"/>
              <a:t>У</a:t>
            </a:r>
            <a:r>
              <a:rPr lang="ru-RU" sz="6400" dirty="0" smtClean="0"/>
              <a:t>пражнения </a:t>
            </a:r>
            <a:r>
              <a:rPr lang="ru-RU" sz="6400" dirty="0"/>
              <a:t>на развитие гибкости,</a:t>
            </a:r>
          </a:p>
          <a:p>
            <a:pPr algn="just"/>
            <a:r>
              <a:rPr lang="ru-RU" sz="6400" dirty="0"/>
              <a:t>С</a:t>
            </a:r>
            <a:r>
              <a:rPr lang="ru-RU" sz="6400" dirty="0" smtClean="0"/>
              <a:t>иловых</a:t>
            </a:r>
            <a:r>
              <a:rPr lang="ru-RU" sz="6400" dirty="0"/>
              <a:t> качеств, правильной осанки;</a:t>
            </a:r>
          </a:p>
          <a:p>
            <a:pPr algn="just"/>
            <a:r>
              <a:rPr lang="ru-RU" sz="6400" dirty="0" smtClean="0"/>
              <a:t>Занятие с мягкими модулями;</a:t>
            </a:r>
          </a:p>
          <a:p>
            <a:pPr algn="just"/>
            <a:r>
              <a:rPr lang="ru-RU" sz="6400" dirty="0" smtClean="0"/>
              <a:t>Массажные упражнения; </a:t>
            </a:r>
          </a:p>
          <a:p>
            <a:pPr algn="just"/>
            <a:r>
              <a:rPr lang="ru-RU" sz="6400" dirty="0" smtClean="0"/>
              <a:t>Пальчиковые игры</a:t>
            </a:r>
            <a:endParaRPr lang="ru-RU" sz="6400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00501" y="1392072"/>
            <a:ext cx="8134067" cy="2047163"/>
          </a:xfrm>
        </p:spPr>
        <p:txBody>
          <a:bodyPr>
            <a:noAutofit/>
          </a:bodyPr>
          <a:lstStyle/>
          <a:p>
            <a:pPr algn="ctr"/>
            <a:r>
              <a:rPr lang="ru-RU" sz="1800" dirty="0" err="1"/>
              <a:t>Здоровьесберегающие</a:t>
            </a:r>
            <a:r>
              <a:rPr lang="ru-RU" sz="1800" dirty="0"/>
              <a:t> технологии </a:t>
            </a:r>
            <a:endParaRPr lang="ru-RU" sz="1800" dirty="0" smtClean="0"/>
          </a:p>
          <a:p>
            <a:pPr algn="just"/>
            <a:r>
              <a:rPr lang="ru-RU" sz="1600" b="0" dirty="0"/>
              <a:t>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 В концепции дошкольного образования предусмотрено не только сохранение, но и активное формирование здорового образа жизни и здоровья воспитанников.</a:t>
            </a:r>
          </a:p>
          <a:p>
            <a:pPr algn="just"/>
            <a:r>
              <a:rPr lang="ru-RU" sz="1600" b="0" dirty="0"/>
              <a:t>В работе использую  программу </a:t>
            </a:r>
            <a:r>
              <a:rPr lang="ru-RU" sz="1600" b="0" dirty="0" smtClean="0"/>
              <a:t>«От рождения </a:t>
            </a:r>
            <a:r>
              <a:rPr lang="ru-RU" sz="1600" b="0" dirty="0"/>
              <a:t>до школы</a:t>
            </a:r>
            <a:r>
              <a:rPr lang="ru-RU" sz="1600" b="0" dirty="0" smtClean="0"/>
              <a:t>»;  картотеку </a:t>
            </a:r>
            <a:r>
              <a:rPr lang="ru-RU" sz="1600" b="0" dirty="0" smtClean="0"/>
              <a:t>тематических пальчиковых </a:t>
            </a:r>
            <a:r>
              <a:rPr lang="ru-RU" sz="1600" b="0" dirty="0"/>
              <a:t>игр </a:t>
            </a:r>
            <a:r>
              <a:rPr lang="ru-RU" sz="1600" b="0" dirty="0" smtClean="0"/>
              <a:t>«Здравствуй, пальчик! Как живешь?» </a:t>
            </a:r>
            <a:r>
              <a:rPr lang="ru-RU" sz="1600" b="0" dirty="0" err="1" smtClean="0"/>
              <a:t>Л.Н.Калмыковой</a:t>
            </a:r>
            <a:r>
              <a:rPr lang="ru-RU" sz="1600" b="0" dirty="0" smtClean="0"/>
              <a:t>;  танцевально-игровую гимнастику </a:t>
            </a:r>
            <a:r>
              <a:rPr lang="ru-RU" sz="1600" b="0" dirty="0"/>
              <a:t>для </a:t>
            </a:r>
            <a:r>
              <a:rPr lang="ru-RU" sz="1600" b="0" dirty="0" smtClean="0"/>
              <a:t>детей</a:t>
            </a:r>
            <a:r>
              <a:rPr lang="ru-RU" sz="1600" b="0" dirty="0">
                <a:solidFill>
                  <a:prstClr val="black"/>
                </a:solidFill>
              </a:rPr>
              <a:t> </a:t>
            </a:r>
            <a:r>
              <a:rPr lang="ru-RU" sz="1600" b="0" dirty="0" smtClean="0">
                <a:solidFill>
                  <a:prstClr val="black"/>
                </a:solidFill>
              </a:rPr>
              <a:t> «</a:t>
            </a:r>
            <a:r>
              <a:rPr lang="ru-RU" sz="1600" b="0" dirty="0" err="1">
                <a:solidFill>
                  <a:prstClr val="black"/>
                </a:solidFill>
              </a:rPr>
              <a:t>Са</a:t>
            </a:r>
            <a:r>
              <a:rPr lang="ru-RU" sz="1600" b="0" dirty="0">
                <a:solidFill>
                  <a:prstClr val="black"/>
                </a:solidFill>
              </a:rPr>
              <a:t>-фи-</a:t>
            </a:r>
            <a:r>
              <a:rPr lang="ru-RU" sz="1600" b="0" dirty="0" err="1">
                <a:solidFill>
                  <a:prstClr val="black"/>
                </a:solidFill>
              </a:rPr>
              <a:t>дансе</a:t>
            </a:r>
            <a:r>
              <a:rPr lang="ru-RU" sz="1600" b="0" dirty="0">
                <a:solidFill>
                  <a:prstClr val="black"/>
                </a:solidFill>
              </a:rPr>
              <a:t>»</a:t>
            </a:r>
            <a:r>
              <a:rPr lang="ru-RU" sz="1600" b="0" dirty="0" smtClean="0"/>
              <a:t> </a:t>
            </a:r>
            <a:r>
              <a:rPr lang="ru-RU" sz="1600" b="0" dirty="0"/>
              <a:t>Ж.Е. </a:t>
            </a:r>
            <a:r>
              <a:rPr lang="ru-RU" sz="1600" b="0" dirty="0" err="1" smtClean="0"/>
              <a:t>Фирилевой</a:t>
            </a:r>
            <a:r>
              <a:rPr lang="ru-RU" sz="1600" b="0" dirty="0" smtClean="0"/>
              <a:t>, </a:t>
            </a:r>
            <a:r>
              <a:rPr lang="ru-RU" sz="1600" b="0" dirty="0" err="1" smtClean="0"/>
              <a:t>Е.Г.Сайкиной</a:t>
            </a:r>
            <a:r>
              <a:rPr lang="ru-RU" sz="1600" b="0" dirty="0" smtClean="0"/>
              <a:t>; «Физическая культура в детском саду» </a:t>
            </a:r>
            <a:r>
              <a:rPr lang="ru-RU" sz="1600" b="0" dirty="0" err="1" smtClean="0"/>
              <a:t>Т.И.Осокиной</a:t>
            </a:r>
            <a:r>
              <a:rPr lang="ru-RU" sz="1600" b="0" dirty="0" smtClean="0"/>
              <a:t>.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167252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3331" y="354841"/>
            <a:ext cx="7683690" cy="257942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0" u="sng" dirty="0">
                <a:solidFill>
                  <a:srgbClr val="000000"/>
                </a:solidFill>
              </a:rPr>
              <a:t>Физические упражнения  </a:t>
            </a:r>
            <a:r>
              <a:rPr lang="ru-RU" b="0" dirty="0">
                <a:solidFill>
                  <a:srgbClr val="000000"/>
                </a:solidFill>
              </a:rPr>
              <a:t>способствуют развитию у детей умственных способностей, восприятия, мышления, внимания, пространственных и временных представлений.</a:t>
            </a:r>
            <a:endParaRPr lang="ru-RU" sz="1400" b="0" dirty="0">
              <a:ea typeface="Times New Roman"/>
            </a:endParaRPr>
          </a:p>
          <a:p>
            <a:pPr algn="just"/>
            <a:r>
              <a:rPr lang="ru-RU" b="0" dirty="0">
                <a:solidFill>
                  <a:srgbClr val="000000"/>
                </a:solidFill>
              </a:rPr>
              <a:t>Реализация образовательной области «Физическая культура» при организации образовательного процесса на занятиях детей несёт в себе цель: формирование у детей интереса и ценностного отношения к физическим упражнениям, гармоничное физическое развитие.</a:t>
            </a:r>
            <a:endParaRPr lang="ru-RU" sz="1400" b="0" dirty="0">
              <a:ea typeface="Times New Roman"/>
            </a:endParaRPr>
          </a:p>
          <a:p>
            <a:pPr lvl="0" algn="just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73" y="2878679"/>
            <a:ext cx="4906059" cy="3679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74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239" y="327547"/>
            <a:ext cx="3778385" cy="512502"/>
          </a:xfrm>
        </p:spPr>
        <p:txBody>
          <a:bodyPr/>
          <a:lstStyle/>
          <a:p>
            <a:r>
              <a:rPr lang="ru-RU" u="sng" dirty="0" smtClean="0"/>
              <a:t>Дыхательные упражнения </a:t>
            </a:r>
            <a:endParaRPr lang="ru-RU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5943" y="909430"/>
            <a:ext cx="3873920" cy="437225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</a:rPr>
              <a:t>Важное место, на занятиях по физическому </a:t>
            </a:r>
            <a:r>
              <a:rPr lang="ru-RU" sz="3300" dirty="0" smtClean="0">
                <a:solidFill>
                  <a:srgbClr val="000000"/>
                </a:solidFill>
              </a:rPr>
              <a:t>воспитанию, занимают </a:t>
            </a:r>
            <a:r>
              <a:rPr lang="ru-RU" sz="3300" dirty="0">
                <a:solidFill>
                  <a:srgbClr val="000000"/>
                </a:solidFill>
              </a:rPr>
              <a:t>специальные дыхательные упражнения, которые обеспечивают полноценный дренаж бронхов, очищают слизистую дыхательных путей, укрепляют дыхательную мускулатуру.</a:t>
            </a:r>
            <a:endParaRPr lang="ru-RU" sz="2200" dirty="0">
              <a:ea typeface="Times New Roman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</a:rPr>
              <a:t>С помощью дыхания можно расслаблять, восстанавливать организм после физической нагрузки и эмоционального возбуждения.</a:t>
            </a:r>
            <a:endParaRPr lang="ru-RU" sz="2200" dirty="0">
              <a:ea typeface="Times New Roman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</a:rPr>
              <a:t>Например: </a:t>
            </a:r>
            <a:r>
              <a:rPr lang="ru-RU" sz="3300" dirty="0" smtClean="0">
                <a:solidFill>
                  <a:srgbClr val="000000"/>
                </a:solidFill>
              </a:rPr>
              <a:t>«задуй свечу», </a:t>
            </a:r>
            <a:r>
              <a:rPr lang="ru-RU" sz="3300" dirty="0">
                <a:solidFill>
                  <a:srgbClr val="000000"/>
                </a:solidFill>
              </a:rPr>
              <a:t>«остуди </a:t>
            </a:r>
            <a:r>
              <a:rPr lang="ru-RU" sz="3300" dirty="0" smtClean="0">
                <a:solidFill>
                  <a:srgbClr val="000000"/>
                </a:solidFill>
              </a:rPr>
              <a:t>чай», </a:t>
            </a:r>
            <a:r>
              <a:rPr lang="ru-RU" sz="3300" dirty="0">
                <a:solidFill>
                  <a:srgbClr val="000000"/>
                </a:solidFill>
              </a:rPr>
              <a:t>«сдуй бабочку с цветка», «карусель» и т.д.</a:t>
            </a:r>
            <a:endParaRPr lang="ru-RU" sz="2200" dirty="0">
              <a:ea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54389" y="672152"/>
            <a:ext cx="363030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b="1" u="sng" dirty="0" smtClean="0">
                <a:solidFill>
                  <a:srgbClr val="333333"/>
                </a:solidFill>
              </a:rPr>
              <a:t>Ритмическая гимнастика</a:t>
            </a:r>
            <a:endParaRPr lang="ru-RU" sz="2400" b="1" u="sng" dirty="0">
              <a:solidFill>
                <a:srgbClr val="33333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03511" y="1241947"/>
            <a:ext cx="48176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Танцевальные движения</a:t>
            </a:r>
            <a:r>
              <a:rPr lang="ru-RU" sz="2000" dirty="0"/>
              <a:t>, при проведении ритмической гимнастики, </a:t>
            </a:r>
            <a:r>
              <a:rPr lang="ru-RU" sz="2000" dirty="0" err="1"/>
              <a:t>мобилизируют</a:t>
            </a:r>
            <a:r>
              <a:rPr lang="ru-RU" sz="2000" dirty="0"/>
              <a:t> физические силы, вырабатывают грацию, координацию движений, укрепляют и развивают мышцы, улучшают дыхание, активно влияют на кровообращение.</a:t>
            </a:r>
          </a:p>
        </p:txBody>
      </p:sp>
      <p:pic>
        <p:nvPicPr>
          <p:cNvPr id="1026" name="Picture 2" descr="C:\Users\никитична\Desktop\Ангельчева Е.Т\фото физо\группа средняя болгар\IMG_4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15" y="3634012"/>
            <a:ext cx="3348251" cy="2511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5213740"/>
            <a:ext cx="2483892" cy="18629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038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5945" y="-106694"/>
            <a:ext cx="3868340" cy="823912"/>
          </a:xfrm>
        </p:spPr>
        <p:txBody>
          <a:bodyPr/>
          <a:lstStyle/>
          <a:p>
            <a:r>
              <a:rPr lang="ru-RU" sz="2200" u="sng" dirty="0">
                <a:solidFill>
                  <a:srgbClr val="333333"/>
                </a:solidFill>
              </a:rPr>
              <a:t>У</a:t>
            </a:r>
            <a:r>
              <a:rPr lang="ru-RU" sz="2200" u="sng" dirty="0" smtClean="0">
                <a:solidFill>
                  <a:srgbClr val="333333"/>
                </a:solidFill>
              </a:rPr>
              <a:t>пражнения </a:t>
            </a:r>
            <a:r>
              <a:rPr lang="ru-RU" sz="2200" u="sng" dirty="0">
                <a:solidFill>
                  <a:srgbClr val="333333"/>
                </a:solidFill>
              </a:rPr>
              <a:t>на </a:t>
            </a:r>
            <a:r>
              <a:rPr lang="ru-RU" sz="2200" u="sng" dirty="0" err="1">
                <a:solidFill>
                  <a:srgbClr val="333333"/>
                </a:solidFill>
              </a:rPr>
              <a:t>фитболах</a:t>
            </a:r>
            <a:endParaRPr lang="ru-RU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1069" y="832513"/>
            <a:ext cx="3657600" cy="252483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600" dirty="0"/>
              <a:t>Огромное удовольствие и интерес вызывают у детей упражнения на </a:t>
            </a:r>
            <a:r>
              <a:rPr lang="ru-RU" sz="3600" dirty="0" err="1"/>
              <a:t>фитболах</a:t>
            </a:r>
            <a:r>
              <a:rPr lang="ru-RU" sz="3600" dirty="0"/>
              <a:t>.</a:t>
            </a:r>
          </a:p>
          <a:p>
            <a:pPr marL="0" indent="0" algn="ctr">
              <a:buNone/>
            </a:pPr>
            <a:r>
              <a:rPr lang="ru-RU" sz="3600" dirty="0"/>
              <a:t>Правильная посадка на </a:t>
            </a:r>
            <a:r>
              <a:rPr lang="ru-RU" sz="3600" dirty="0" err="1"/>
              <a:t>фитболе</a:t>
            </a:r>
            <a:r>
              <a:rPr lang="ru-RU" sz="3600" dirty="0"/>
              <a:t> выравнивает положение таза, способствует формированию правильной осанки, развивает многочисленные мышечные группы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1164" y="370978"/>
            <a:ext cx="3887052" cy="734491"/>
          </a:xfrm>
        </p:spPr>
        <p:txBody>
          <a:bodyPr>
            <a:noAutofit/>
          </a:bodyPr>
          <a:lstStyle/>
          <a:p>
            <a:pPr lvl="0" algn="ctr"/>
            <a:r>
              <a:rPr lang="ru-RU" sz="2000" u="sng" dirty="0">
                <a:solidFill>
                  <a:srgbClr val="333333"/>
                </a:solidFill>
              </a:rPr>
              <a:t>С</a:t>
            </a:r>
            <a:r>
              <a:rPr lang="ru-RU" sz="2000" u="sng" dirty="0" smtClean="0">
                <a:solidFill>
                  <a:srgbClr val="333333"/>
                </a:solidFill>
              </a:rPr>
              <a:t>иловых</a:t>
            </a:r>
            <a:r>
              <a:rPr lang="ru-RU" sz="2000" u="sng" dirty="0">
                <a:solidFill>
                  <a:srgbClr val="333333"/>
                </a:solidFill>
              </a:rPr>
              <a:t> качеств, правильной </a:t>
            </a:r>
            <a:r>
              <a:rPr lang="ru-RU" sz="2000" u="sng" dirty="0" smtClean="0">
                <a:solidFill>
                  <a:srgbClr val="333333"/>
                </a:solidFill>
              </a:rPr>
              <a:t>осанки</a:t>
            </a:r>
            <a:endParaRPr lang="ru-RU" sz="2000" u="sng" dirty="0">
              <a:solidFill>
                <a:srgbClr val="333333"/>
              </a:solidFill>
            </a:endParaRPr>
          </a:p>
          <a:p>
            <a:endParaRPr lang="ru-RU" sz="1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03761" y="941696"/>
            <a:ext cx="4353636" cy="33982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упражнения с гантелями и мячами с утяжелением дают детям дополнительную нагрузку на мышцы, способствуют укреплению опорно-двигательного аппарата.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Упражнения с гимнастическими палками хорошие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помощники в укреплении мышц спины, формирования правильной осанки. Помогают снятию внутренних зажимов, позволяют эмоционально раскрепоститься, быть более открытыми.</a:t>
            </a:r>
            <a:endParaRPr lang="ru-RU" sz="2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0" y="3289110"/>
            <a:ext cx="2681228" cy="33198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Users\никитична\Desktop\авп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33" y="4099449"/>
            <a:ext cx="3492321" cy="2854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27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5251" y="330035"/>
            <a:ext cx="2945871" cy="816377"/>
          </a:xfrm>
        </p:spPr>
        <p:txBody>
          <a:bodyPr/>
          <a:lstStyle/>
          <a:p>
            <a:pPr algn="ctr"/>
            <a:r>
              <a:rPr lang="ru-RU" u="sng" dirty="0" smtClean="0"/>
              <a:t>Занятия с мягкими модулями </a:t>
            </a:r>
            <a:endParaRPr lang="ru-RU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3239" y="1181242"/>
            <a:ext cx="3868340" cy="2380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Использование конструкций из мягких модулей позволяет достигнуть наилучших результатов: координация движений, ориентировка в пространстве, сила и гибкость, формируются основы здорового образа жизни.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02106" y="507456"/>
            <a:ext cx="3887391" cy="823912"/>
          </a:xfrm>
        </p:spPr>
        <p:txBody>
          <a:bodyPr/>
          <a:lstStyle/>
          <a:p>
            <a:r>
              <a:rPr lang="ru-RU" u="sng" dirty="0" smtClean="0"/>
              <a:t>Массажные упражнения </a:t>
            </a:r>
            <a:endParaRPr lang="ru-RU" u="sng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88459" y="1413254"/>
            <a:ext cx="3887391" cy="36845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/>
              <a:t>Для профилактики плоскостопия, снятия усталости, напряжения мышц стопы, улучшения общего самочувствия использую:</a:t>
            </a:r>
          </a:p>
          <a:p>
            <a:pPr marL="0" indent="0" algn="ctr">
              <a:buNone/>
            </a:pPr>
            <a:r>
              <a:rPr lang="ru-RU" sz="2000" dirty="0" err="1"/>
              <a:t>массажеры</a:t>
            </a:r>
            <a:r>
              <a:rPr lang="ru-RU" sz="2000" dirty="0"/>
              <a:t>,</a:t>
            </a:r>
          </a:p>
          <a:p>
            <a:pPr marL="0" indent="0" algn="ctr">
              <a:buNone/>
            </a:pPr>
            <a:r>
              <a:rPr lang="ru-RU" sz="2000" dirty="0"/>
              <a:t>массажные коврики,</a:t>
            </a:r>
          </a:p>
          <a:p>
            <a:pPr marL="0" indent="0" algn="ctr">
              <a:buNone/>
            </a:pPr>
            <a:r>
              <a:rPr lang="ru-RU" sz="2000" dirty="0"/>
              <a:t>малый «сухой бассейн» и т.д.</a:t>
            </a:r>
            <a:endParaRPr lang="ru-RU" sz="2000" b="0" i="0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7" y="3370996"/>
            <a:ext cx="4351646" cy="3282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C:\Users\никитична\Desktop\IMG_1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45" y="3858902"/>
            <a:ext cx="3766782" cy="282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301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8" y="-204716"/>
            <a:ext cx="837972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 smtClean="0"/>
              <a:t>Технология подвижных  и малоподвижных игр </a:t>
            </a:r>
            <a:endParaRPr lang="ru-RU" sz="3200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6319" y="3452884"/>
            <a:ext cx="7094792" cy="397149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b="0" dirty="0" smtClean="0">
                <a:ea typeface="Calibri"/>
                <a:cs typeface="Times New Roman"/>
              </a:rPr>
              <a:t>В работе использую  программу «От рождения </a:t>
            </a:r>
            <a:r>
              <a:rPr lang="ru-RU" sz="2000" b="0" dirty="0">
                <a:ea typeface="Calibri"/>
                <a:cs typeface="Times New Roman"/>
              </a:rPr>
              <a:t>до школы» и </a:t>
            </a:r>
            <a:r>
              <a:rPr lang="ru-RU" sz="2000" b="0" dirty="0" smtClean="0">
                <a:ea typeface="Calibri"/>
                <a:cs typeface="Times New Roman"/>
              </a:rPr>
              <a:t>сборник </a:t>
            </a:r>
            <a:r>
              <a:rPr lang="ru-RU" sz="2000" b="0" dirty="0">
                <a:ea typeface="Calibri"/>
                <a:cs typeface="Times New Roman"/>
              </a:rPr>
              <a:t>подвижных  игр </a:t>
            </a:r>
            <a:r>
              <a:rPr lang="ru-RU" sz="2000" b="0" dirty="0" smtClean="0">
                <a:ea typeface="Calibri"/>
                <a:cs typeface="Times New Roman"/>
              </a:rPr>
              <a:t>Э. Я. </a:t>
            </a:r>
            <a:r>
              <a:rPr lang="ru-RU" sz="2000" b="0" dirty="0" err="1" smtClean="0">
                <a:ea typeface="Calibri"/>
                <a:cs typeface="Times New Roman"/>
              </a:rPr>
              <a:t>Степаненковой</a:t>
            </a:r>
            <a:r>
              <a:rPr lang="ru-RU" sz="2000" b="0" dirty="0" smtClean="0">
                <a:ea typeface="Calibri"/>
                <a:cs typeface="Times New Roman"/>
              </a:rPr>
              <a:t> и на сборник малоподвижных игр и упражнений </a:t>
            </a:r>
            <a:r>
              <a:rPr lang="ru-RU" sz="2000" b="0" dirty="0" err="1" smtClean="0">
                <a:ea typeface="Calibri"/>
                <a:cs typeface="Times New Roman"/>
              </a:rPr>
              <a:t>М.М.Борисовой</a:t>
            </a:r>
            <a:r>
              <a:rPr lang="ru-RU" sz="2000" b="0" dirty="0" smtClean="0">
                <a:ea typeface="Calibri"/>
                <a:cs typeface="Times New Roman"/>
              </a:rPr>
              <a:t>.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b="0" dirty="0" smtClean="0">
                <a:ea typeface="Calibri"/>
                <a:cs typeface="Times New Roman"/>
              </a:rPr>
              <a:t>При использовании данной технологии </a:t>
            </a:r>
            <a:r>
              <a:rPr lang="ru-RU" sz="2000" b="0" dirty="0" smtClean="0">
                <a:ea typeface="Calibri"/>
              </a:rPr>
              <a:t>воспитанники</a:t>
            </a:r>
            <a:r>
              <a:rPr lang="ru-RU" sz="2000" b="0" dirty="0" smtClean="0">
                <a:ea typeface="Times New Roman"/>
              </a:rPr>
              <a:t> </a:t>
            </a:r>
            <a:r>
              <a:rPr lang="ru-RU" sz="2000" b="0" dirty="0" smtClean="0">
                <a:ea typeface="Times New Roman"/>
              </a:rPr>
              <a:t>учатся быть выдержанными</a:t>
            </a:r>
            <a:r>
              <a:rPr lang="ru-RU" sz="2000" b="0" dirty="0">
                <a:ea typeface="Times New Roman"/>
              </a:rPr>
              <a:t>, смелыми, ловкими, </a:t>
            </a:r>
            <a:r>
              <a:rPr lang="ru-RU" sz="2000" b="0" dirty="0" smtClean="0">
                <a:ea typeface="Times New Roman"/>
              </a:rPr>
              <a:t>решительными.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b="0" dirty="0" smtClean="0">
                <a:ea typeface="Times New Roman"/>
              </a:rPr>
              <a:t>Научились </a:t>
            </a:r>
            <a:r>
              <a:rPr lang="ru-RU" sz="2000" b="0" dirty="0">
                <a:ea typeface="Times New Roman"/>
              </a:rPr>
              <a:t>решать самостоятельно как действовать в той или иной игре. 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b="0" dirty="0" smtClean="0">
                <a:ea typeface="Times New Roman"/>
              </a:rPr>
              <a:t>Играя </a:t>
            </a:r>
            <a:r>
              <a:rPr lang="ru-RU" sz="2000" b="0" dirty="0">
                <a:ea typeface="Times New Roman"/>
              </a:rPr>
              <a:t>в подвижные игры </a:t>
            </a:r>
            <a:r>
              <a:rPr lang="ru-RU" sz="2000" b="0" dirty="0" smtClean="0">
                <a:ea typeface="Times New Roman"/>
              </a:rPr>
              <a:t>воспитанники </a:t>
            </a:r>
            <a:r>
              <a:rPr lang="ru-RU" sz="2000" b="0" dirty="0" smtClean="0">
                <a:ea typeface="Times New Roman"/>
              </a:rPr>
              <a:t>стали </a:t>
            </a:r>
            <a:r>
              <a:rPr lang="ru-RU" sz="2000" b="0" dirty="0">
                <a:ea typeface="Times New Roman"/>
              </a:rPr>
              <a:t>активными, инициативными, творческими, сообразительными.</a:t>
            </a:r>
          </a:p>
          <a:p>
            <a:pPr>
              <a:lnSpc>
                <a:spcPct val="200000"/>
              </a:lnSpc>
              <a:spcAft>
                <a:spcPts val="1000"/>
              </a:spcAft>
            </a:pPr>
            <a:endParaRPr lang="ru-RU" sz="1600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1000"/>
              </a:spcAft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827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одержимое 63"/>
          <p:cNvSpPr>
            <a:spLocks noGrp="1"/>
          </p:cNvSpPr>
          <p:nvPr>
            <p:ph sz="quarter" idx="4"/>
          </p:nvPr>
        </p:nvSpPr>
        <p:spPr>
          <a:xfrm>
            <a:off x="3856272" y="261842"/>
            <a:ext cx="5028759" cy="5941469"/>
          </a:xfrm>
        </p:spPr>
        <p:txBody>
          <a:bodyPr/>
          <a:lstStyle/>
          <a:p>
            <a:pPr algn="ctr">
              <a:buNone/>
            </a:pPr>
            <a:r>
              <a:rPr lang="ru-RU" b="1" i="1" u="sng" dirty="0" err="1" smtClean="0">
                <a:solidFill>
                  <a:srgbClr val="FF0000"/>
                </a:solidFill>
              </a:rPr>
              <a:t>Ангельчева</a:t>
            </a:r>
            <a:r>
              <a:rPr lang="ru-RU" b="1" i="1" u="sng" dirty="0" smtClean="0">
                <a:solidFill>
                  <a:srgbClr val="FF0000"/>
                </a:solidFill>
              </a:rPr>
              <a:t> Екатерина </a:t>
            </a:r>
            <a:r>
              <a:rPr lang="ru-RU" b="1" i="1" u="sng" dirty="0" err="1" smtClean="0">
                <a:solidFill>
                  <a:srgbClr val="FF0000"/>
                </a:solidFill>
              </a:rPr>
              <a:t>Трифоновна</a:t>
            </a:r>
            <a:endParaRPr lang="ru-RU" b="1" i="1" u="sng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8 марта 1996 года рождения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Инструктор по физической культуре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Первая квалификационная категория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Стаж работы: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Общий- 4 года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Педагогический- 4 года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В учреждении- 4 года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4" y="496979"/>
            <a:ext cx="3600534" cy="5406081"/>
          </a:xfrm>
        </p:spPr>
      </p:pic>
    </p:spTree>
    <p:extLst>
      <p:ext uri="{BB962C8B-B14F-4D97-AF65-F5344CB8AC3E}">
        <p14:creationId xmlns:p14="http://schemas.microsoft.com/office/powerpoint/2010/main" val="41724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Методические разработки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Программа кружка спортивно-образовательной секции «Здоровье»</a:t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>Программа по фитнес-кружку «Топ-топ»</a:t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>Программа по сказке импровизации </a:t>
            </a:r>
            <a:br>
              <a:rPr lang="ru-RU" sz="2400" dirty="0" smtClean="0"/>
            </a:br>
            <a:r>
              <a:rPr lang="ru-RU" sz="2400" dirty="0" smtClean="0"/>
              <a:t>« Здравствуй, сказка!»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751" y="528901"/>
            <a:ext cx="6380498" cy="7539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Формы работы с родителями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0910" y="1569493"/>
            <a:ext cx="5689071" cy="432634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Беседы;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Родительские собрания;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Консультации;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Оформление </a:t>
            </a:r>
            <a:r>
              <a:rPr lang="ru-RU" dirty="0" err="1" smtClean="0"/>
              <a:t>стдендов</a:t>
            </a:r>
            <a:r>
              <a:rPr lang="ru-RU" dirty="0" smtClean="0"/>
              <a:t>;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Участие родителей в спортивных мероприятиях;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Конкурсы</a:t>
            </a:r>
            <a:r>
              <a:rPr lang="ru-RU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Мастер классы;</a:t>
            </a: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Анкетирование.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4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152" y="215003"/>
            <a:ext cx="6046296" cy="10951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Участие в мероприятиях детского сада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351"/>
            <a:ext cx="3321500" cy="3321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59" y="758161"/>
            <a:ext cx="2763441" cy="3684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55" y="1334062"/>
            <a:ext cx="3207223" cy="4343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58" y="3166281"/>
            <a:ext cx="3098042" cy="3691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912"/>
            <a:ext cx="3766782" cy="2825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34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" y="518614"/>
            <a:ext cx="5214180" cy="39106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19" y="334369"/>
            <a:ext cx="4067033" cy="3916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19" y="3586398"/>
            <a:ext cx="3271601" cy="3271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062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5" y="365129"/>
            <a:ext cx="5295331" cy="699396"/>
          </a:xfrm>
        </p:spPr>
        <p:txBody>
          <a:bodyPr/>
          <a:lstStyle/>
          <a:p>
            <a:pPr algn="ctr"/>
            <a:r>
              <a:rPr lang="ru-RU" b="1" dirty="0" smtClean="0"/>
              <a:t>Контакты 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1003" y="2333768"/>
            <a:ext cx="6796585" cy="408068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Рабочий адрес</a:t>
            </a:r>
            <a:r>
              <a:rPr lang="ru-RU" b="0" dirty="0" smtClean="0"/>
              <a:t>: Московская область, городской округ Мытищи, село </a:t>
            </a:r>
            <a:r>
              <a:rPr lang="ru-RU" b="0" dirty="0" err="1" smtClean="0"/>
              <a:t>Марфино</a:t>
            </a:r>
            <a:r>
              <a:rPr lang="ru-RU" b="0" dirty="0" smtClean="0"/>
              <a:t>, ул. Зеленая 5А</a:t>
            </a:r>
            <a:endParaRPr lang="en-US" b="0" dirty="0" smtClean="0"/>
          </a:p>
          <a:p>
            <a:endParaRPr lang="ru-RU" dirty="0" smtClean="0"/>
          </a:p>
          <a:p>
            <a:r>
              <a:rPr lang="ru-RU" dirty="0" smtClean="0"/>
              <a:t>Рабочий телефон: </a:t>
            </a:r>
            <a:r>
              <a:rPr lang="ru-RU" b="0" dirty="0" smtClean="0"/>
              <a:t>+7(495)-577-85-18</a:t>
            </a:r>
            <a:endParaRPr lang="en-US" b="0" dirty="0" smtClean="0"/>
          </a:p>
          <a:p>
            <a:endParaRPr lang="ru-RU" b="0" dirty="0" smtClean="0"/>
          </a:p>
          <a:p>
            <a:r>
              <a:rPr lang="ru-RU" dirty="0" smtClean="0"/>
              <a:t>Рабочая электронная почта: </a:t>
            </a:r>
            <a:r>
              <a:rPr lang="en-US" dirty="0" smtClean="0">
                <a:hlinkClick r:id="rId2"/>
              </a:rPr>
              <a:t>dou_20@edumytyshi.ru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Личная электронная почта: </a:t>
            </a:r>
            <a:r>
              <a:rPr lang="en-US" dirty="0" smtClean="0">
                <a:hlinkClick r:id="rId3"/>
              </a:rPr>
              <a:t>angelcheva2012@yandex.ru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9426" y="255947"/>
            <a:ext cx="4203512" cy="822226"/>
          </a:xfrm>
        </p:spPr>
        <p:txBody>
          <a:bodyPr/>
          <a:lstStyle/>
          <a:p>
            <a:pPr algn="ctr"/>
            <a:r>
              <a:rPr lang="ru-RU" b="1" dirty="0" smtClean="0"/>
              <a:t>Мое хобби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25087" y="794058"/>
            <a:ext cx="3868340" cy="529775"/>
          </a:xfrm>
        </p:spPr>
        <p:txBody>
          <a:bodyPr/>
          <a:lstStyle/>
          <a:p>
            <a:pPr algn="ctr"/>
            <a:r>
              <a:rPr lang="ru-RU" dirty="0" smtClean="0"/>
              <a:t>Алмазная живопись </a:t>
            </a:r>
            <a:endParaRPr lang="ru-RU" dirty="0"/>
          </a:p>
        </p:txBody>
      </p:sp>
      <p:pic>
        <p:nvPicPr>
          <p:cNvPr id="7" name="Содержимое 6" descr="FullSizeRender (1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1190" y="1795391"/>
            <a:ext cx="2763441" cy="36845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Содержимое 7" descr="FullSizeRender (2)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906975" y="1487606"/>
            <a:ext cx="2837585" cy="4620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FullSizeRen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058" y="2158223"/>
            <a:ext cx="3234499" cy="34373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593808053_64-p-foni-s-ramkami-dlya-oformleniya-tekstov-69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19367" y="0"/>
            <a:ext cx="656172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464024"/>
            <a:ext cx="7831770" cy="2333767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ea typeface="Times New Roman"/>
              </a:rPr>
              <a:t>Великий русский писатель Лев Николаевич Толстой писал: «Если учитель имеет только любовь к делу, он будет хороший учитель. Если учитель имеет только любовь к ученику, как отец, мать, — он будет лучше того учителя, который прочел все книги, но не имеет любви ни к делу, ни к ученикам. Если учитель соединяет в себе любовь к делу и к ученикам, он — совершенный учитель».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50" y="2934269"/>
            <a:ext cx="5789729" cy="3763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61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4" y="191068"/>
            <a:ext cx="6264323" cy="668741"/>
          </a:xfrm>
        </p:spPr>
        <p:txBody>
          <a:bodyPr/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Образование 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01002"/>
            <a:ext cx="3968939" cy="1774209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/>
              <a:t>Диплом о среднем профессиональном образовании</a:t>
            </a:r>
            <a:br>
              <a:rPr lang="ru-RU" sz="1800" b="0" dirty="0"/>
            </a:br>
            <a:r>
              <a:rPr lang="ru-RU" sz="1800" b="0" dirty="0"/>
              <a:t>Московский городской педагогический университет</a:t>
            </a:r>
            <a:br>
              <a:rPr lang="ru-RU" sz="1800" b="0" dirty="0"/>
            </a:br>
            <a:r>
              <a:rPr lang="ru-RU" sz="1800" b="0" dirty="0"/>
              <a:t>Специальность </a:t>
            </a:r>
            <a:r>
              <a:rPr lang="ru-RU" sz="1800" b="0" dirty="0" smtClean="0"/>
              <a:t/>
            </a:r>
            <a:br>
              <a:rPr lang="ru-RU" sz="1800" b="0" dirty="0" smtClean="0"/>
            </a:br>
            <a:r>
              <a:rPr lang="ru-RU" sz="1800" b="0" dirty="0" smtClean="0"/>
              <a:t>"</a:t>
            </a:r>
            <a:r>
              <a:rPr lang="ru-RU" sz="1800" b="0" dirty="0"/>
              <a:t>Дошкольное образование" </a:t>
            </a:r>
            <a:br>
              <a:rPr lang="ru-RU" sz="1800" b="0" dirty="0"/>
            </a:br>
            <a:r>
              <a:rPr lang="ru-RU" sz="1800" b="0" dirty="0"/>
              <a:t>2016 год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5044" y="2649233"/>
            <a:ext cx="3096327" cy="429419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843244"/>
            <a:ext cx="4164342" cy="30012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786" y="4172044"/>
            <a:ext cx="36712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Диплом бакалавра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Московский городской педагогический университет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Специальность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Специальное (дефектологическое) образование" 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2019 год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585" y="324186"/>
            <a:ext cx="4708477" cy="753987"/>
          </a:xfrm>
        </p:spPr>
        <p:txBody>
          <a:bodyPr/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Переподготовка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00251" y="1312672"/>
            <a:ext cx="3207224" cy="44193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0" dirty="0"/>
              <a:t>Диплом о профессиональной переподготовке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/>
              <a:t>Волгоградская Гуманитарная Академия профессиональной подготовки специалистов социальной сферы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/>
              <a:t>Специальность "Инструктор по физической культуре в дошкольном образовании в условиях реализации ФГОС"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/>
              <a:t>2016 год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81" y="1692323"/>
            <a:ext cx="5539055" cy="40275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173" y="365128"/>
            <a:ext cx="7438368" cy="63115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solidFill>
                  <a:srgbClr val="C00000"/>
                </a:solidFill>
              </a:rPr>
              <a:t>Повышение квалификации </a:t>
            </a:r>
            <a:endParaRPr lang="ru-RU" sz="3200" b="1" i="1" u="sng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830" y="1555845"/>
            <a:ext cx="3868340" cy="1440550"/>
          </a:xfrm>
        </p:spPr>
        <p:txBody>
          <a:bodyPr>
            <a:normAutofit/>
          </a:bodyPr>
          <a:lstStyle/>
          <a:p>
            <a:pPr algn="ctr"/>
            <a:r>
              <a:rPr lang="ru-RU" b="0" dirty="0"/>
              <a:t>Обучение педагогических работников навыкам первой помощи, 16 часов</a:t>
            </a:r>
            <a:br>
              <a:rPr lang="ru-RU" b="0" dirty="0"/>
            </a:br>
            <a:r>
              <a:rPr lang="ru-RU" b="0" dirty="0"/>
              <a:t>2018 год</a:t>
            </a:r>
          </a:p>
        </p:txBody>
      </p:sp>
      <p:pic>
        <p:nvPicPr>
          <p:cNvPr id="7" name="Содержимое 6" descr="Scan00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04716" y="3398293"/>
            <a:ext cx="4384578" cy="345970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47514" y="4230806"/>
            <a:ext cx="3887391" cy="1836334"/>
          </a:xfrm>
        </p:spPr>
        <p:txBody>
          <a:bodyPr>
            <a:normAutofit/>
          </a:bodyPr>
          <a:lstStyle/>
          <a:p>
            <a:pPr algn="ctr"/>
            <a:r>
              <a:rPr lang="ru-RU" b="0" dirty="0"/>
              <a:t>Инклюзивное образование в условиях реализации ФГОС, 108 часов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/>
              <a:t>2018 год</a:t>
            </a:r>
            <a:endParaRPr lang="ru-RU" dirty="0"/>
          </a:p>
        </p:txBody>
      </p:sp>
      <p:pic>
        <p:nvPicPr>
          <p:cNvPr id="8" name="Содержимое 7" descr="Scan554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51728" y="1064525"/>
            <a:ext cx="4525491" cy="3425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776" y="365129"/>
            <a:ext cx="6005016" cy="521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u="sng" dirty="0" smtClean="0">
                <a:solidFill>
                  <a:srgbClr val="C00000"/>
                </a:solidFill>
              </a:rPr>
              <a:t>Повышение квалификации </a:t>
            </a:r>
            <a:endParaRPr lang="ru-RU" sz="3200" b="1" i="1" u="sng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59354" y="1119117"/>
            <a:ext cx="3384646" cy="3643952"/>
          </a:xfrm>
        </p:spPr>
        <p:txBody>
          <a:bodyPr>
            <a:normAutofit/>
          </a:bodyPr>
          <a:lstStyle/>
          <a:p>
            <a:pPr algn="ctr"/>
            <a:r>
              <a:rPr lang="ru-RU" b="0" dirty="0"/>
              <a:t>Использование </a:t>
            </a:r>
            <a:r>
              <a:rPr lang="ru-RU" b="0" dirty="0" err="1"/>
              <a:t>сказкотерапии</a:t>
            </a:r>
            <a:r>
              <a:rPr lang="ru-RU" b="0" dirty="0"/>
              <a:t> с тревожными детьми в дошкольных образовательных организациях, 108 часов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/>
              <a:t>2020 год</a:t>
            </a:r>
            <a:endParaRPr lang="ru-RU" dirty="0"/>
          </a:p>
        </p:txBody>
      </p:sp>
      <p:pic>
        <p:nvPicPr>
          <p:cNvPr id="7" name="Содержимое 6" descr="Катино-удостоверение-1024x73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6542" y="1381255"/>
            <a:ext cx="5677091" cy="40914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0936" y="245659"/>
            <a:ext cx="4817661" cy="4503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Мои награды 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7" y="1686209"/>
            <a:ext cx="2461684" cy="3415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12" y="1549730"/>
            <a:ext cx="2549814" cy="3504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11" y="1419368"/>
            <a:ext cx="2527377" cy="3473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652" y="324185"/>
            <a:ext cx="3807727" cy="6175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Мои награды 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51" y="2079776"/>
            <a:ext cx="2361461" cy="3160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5" y="2019030"/>
            <a:ext cx="2321271" cy="328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15" y="1815150"/>
            <a:ext cx="2353328" cy="3265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4" y="215003"/>
            <a:ext cx="6633150" cy="4946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u="sng" dirty="0" smtClean="0">
                <a:solidFill>
                  <a:srgbClr val="C00000"/>
                </a:solidFill>
              </a:rPr>
              <a:t>Мои достижения</a:t>
            </a:r>
            <a:endParaRPr lang="ru-RU" sz="3200" b="1" i="1" u="sng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71599" y="1419368"/>
            <a:ext cx="2910462" cy="4121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7" descr="Диплом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8470"/>
          <a:stretch>
            <a:fillRect/>
          </a:stretch>
        </p:blipFill>
        <p:spPr>
          <a:xfrm rot="21423763">
            <a:off x="3138983" y="1364777"/>
            <a:ext cx="2765720" cy="4190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Сертифика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538" y="1335310"/>
            <a:ext cx="3086628" cy="4280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966</TotalTime>
  <Words>750</Words>
  <Application>Microsoft Office PowerPoint</Application>
  <PresentationFormat>Экран (4:3)</PresentationFormat>
  <Paragraphs>92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Презентация PowerPoint</vt:lpstr>
      <vt:lpstr>Презентация PowerPoint</vt:lpstr>
      <vt:lpstr>Образование </vt:lpstr>
      <vt:lpstr>Переподготовка</vt:lpstr>
      <vt:lpstr>Повышение квалификации </vt:lpstr>
      <vt:lpstr>Повышение квалификации </vt:lpstr>
      <vt:lpstr>Мои награды </vt:lpstr>
      <vt:lpstr>Мои награды </vt:lpstr>
      <vt:lpstr>Мои достижения</vt:lpstr>
      <vt:lpstr>Достижения</vt:lpstr>
      <vt:lpstr>Достижения воспитанников</vt:lpstr>
      <vt:lpstr>Достижения воспитанников</vt:lpstr>
      <vt:lpstr>Достижения воспитанников</vt:lpstr>
      <vt:lpstr>Образовательные технологии используемые в работе 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подвижных  и малоподвижных игр </vt:lpstr>
      <vt:lpstr>Методические разработки</vt:lpstr>
      <vt:lpstr>Формы работы с родителями</vt:lpstr>
      <vt:lpstr>Участие в мероприятиях детского сада</vt:lpstr>
      <vt:lpstr>Презентация PowerPoint</vt:lpstr>
      <vt:lpstr>Контакты </vt:lpstr>
      <vt:lpstr>Мое хобби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никитична</cp:lastModifiedBy>
  <cp:revision>179</cp:revision>
  <dcterms:created xsi:type="dcterms:W3CDTF">2016-11-18T14:12:19Z</dcterms:created>
  <dcterms:modified xsi:type="dcterms:W3CDTF">2020-12-03T10:31:55Z</dcterms:modified>
</cp:coreProperties>
</file>