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221088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/>
              <a:t>Подготовила:</a:t>
            </a:r>
          </a:p>
          <a:p>
            <a:pPr algn="r"/>
            <a:r>
              <a:rPr lang="ru-RU" sz="2400" dirty="0" smtClean="0"/>
              <a:t>воспитатель</a:t>
            </a:r>
          </a:p>
          <a:p>
            <a:pPr algn="r"/>
            <a:r>
              <a:rPr lang="ru-RU" sz="2400" dirty="0" err="1" smtClean="0"/>
              <a:t>Кормакова</a:t>
            </a:r>
            <a:r>
              <a:rPr lang="ru-RU" sz="2400" dirty="0" smtClean="0"/>
              <a:t> О.Н.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4317" y="1700808"/>
            <a:ext cx="8305800" cy="1981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Презентация </a:t>
            </a:r>
            <a:br>
              <a:rPr lang="ru-RU" dirty="0" smtClean="0"/>
            </a:br>
            <a:r>
              <a:rPr lang="ru-RU" dirty="0" smtClean="0"/>
              <a:t>для родителей</a:t>
            </a:r>
            <a:br>
              <a:rPr lang="ru-RU" dirty="0" smtClean="0"/>
            </a:br>
            <a:r>
              <a:rPr lang="ru-RU" dirty="0"/>
              <a:t>Т</a:t>
            </a:r>
            <a:r>
              <a:rPr lang="ru-RU" dirty="0" smtClean="0"/>
              <a:t>ема: «О вреде </a:t>
            </a:r>
            <a:r>
              <a:rPr lang="ru-RU" dirty="0" err="1" smtClean="0"/>
              <a:t>табакокурения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851920" y="5934860"/>
            <a:ext cx="1456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С.Марфино</a:t>
            </a:r>
            <a:r>
              <a:rPr lang="ru-RU" dirty="0" smtClean="0"/>
              <a:t> </a:t>
            </a:r>
          </a:p>
          <a:p>
            <a:r>
              <a:rPr lang="ru-RU"/>
              <a:t> </a:t>
            </a:r>
            <a:r>
              <a:rPr lang="ru-RU" smtClean="0"/>
              <a:t>  </a:t>
            </a:r>
            <a:r>
              <a:rPr lang="ru-RU" smtClean="0"/>
              <a:t>2019 </a:t>
            </a:r>
            <a:r>
              <a:rPr lang="ru-RU" dirty="0" smtClean="0"/>
              <a:t>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7638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6408712" cy="53285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«Научные данные недвусмысленно подтверждают, что потребление табака и воздействие табачного дыма являются причиной смерти, болезни и инвалидности и что между воздействием курения и другими видами употребления табачных изделий и наступлением болезней, связанных с табаком, существует определённый разрыв во времени…</a:t>
            </a:r>
            <a:br>
              <a:rPr lang="ru-RU" dirty="0"/>
            </a:br>
            <a:r>
              <a:rPr lang="ru-RU" dirty="0"/>
              <a:t>Сигареты и некоторые другие изделия, содержащие табак, являются высокотехнологичными изделиями, разработанными таким образом, чтобы создавать и поддерживать зависимость…</a:t>
            </a:r>
            <a:br>
              <a:rPr lang="ru-RU" dirty="0"/>
            </a:br>
            <a:endParaRPr lang="ru-RU" dirty="0"/>
          </a:p>
          <a:p>
            <a:pPr marL="0" indent="0">
              <a:buNone/>
            </a:pPr>
            <a:r>
              <a:rPr lang="ru-RU" dirty="0"/>
              <a:t>В настоящее время имеются чёткие научные данные о том, что </a:t>
            </a:r>
            <a:r>
              <a:rPr lang="ru-RU" dirty="0" err="1"/>
              <a:t>пренатальное</a:t>
            </a:r>
            <a:r>
              <a:rPr lang="ru-RU" dirty="0"/>
              <a:t> воздействие табачного дыма вызывает неблагоприятные состояния здоровья и развития детей…»</a:t>
            </a:r>
          </a:p>
          <a:p>
            <a:pPr marL="0" indent="0">
              <a:buNone/>
            </a:pPr>
            <a:r>
              <a:rPr lang="ru-RU" dirty="0"/>
              <a:t>— Рамочная Конвенция ВОЗ по борьбе против табака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Последствия </a:t>
            </a:r>
            <a:r>
              <a:rPr lang="ru-RU" dirty="0" smtClean="0"/>
              <a:t>курения</a:t>
            </a:r>
            <a:endParaRPr lang="ru-RU" dirty="0"/>
          </a:p>
        </p:txBody>
      </p:sp>
      <p:pic>
        <p:nvPicPr>
          <p:cNvPr id="8194" name="Picture 2" descr="http://www.engels-city.ru/images/stories/news/news_2012/280312_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297" y="2060848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mg1.liveinternet.ru/images/attach/c/2/73/893/73893877_smokeworl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297" y="4149080"/>
            <a:ext cx="2192125" cy="21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494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1600200"/>
            <a:ext cx="4906888" cy="492514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через 2 часа никотин начинает удаляться из организма и в этот момент чувствуются первые симптомы отмены</a:t>
            </a:r>
          </a:p>
          <a:p>
            <a:r>
              <a:rPr lang="ru-RU" dirty="0"/>
              <a:t>через 12 часов окись углерода от курения выйдет из организма полностью, лёгкие начнут функционировать лучше, пройдёт чувство нехватки воздуха</a:t>
            </a:r>
          </a:p>
          <a:p>
            <a:r>
              <a:rPr lang="ru-RU" dirty="0"/>
              <a:t>через 2 дня вкусовая чувствительность и обоняние станут более острыми</a:t>
            </a:r>
          </a:p>
          <a:p>
            <a:r>
              <a:rPr lang="ru-RU" dirty="0"/>
              <a:t>через 7-9 недель тонкие обонятельные каналы окончательно очистятся от смолы и копоти, и острота запахов приобретет неожиданно «яркое звучание»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Позитивные изменения при отказе от </a:t>
            </a:r>
            <a:r>
              <a:rPr lang="ru-RU" b="1" dirty="0" smtClean="0"/>
              <a:t>курения</a:t>
            </a:r>
            <a:endParaRPr lang="ru-RU" dirty="0"/>
          </a:p>
        </p:txBody>
      </p:sp>
      <p:pic>
        <p:nvPicPr>
          <p:cNvPr id="9218" name="Picture 2" descr="http://gubkin.info/uploads/posts/2013-06/1370332031_0b1dfe0403deca3bde6cd5654386e5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08920"/>
            <a:ext cx="354875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204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/>
              <a:t>через 12 недель (3 месяца) функционирование системы кровообращения улучшается, что позволяет легче ходить и бегать</a:t>
            </a:r>
          </a:p>
          <a:p>
            <a:r>
              <a:rPr lang="ru-RU" sz="2400" dirty="0"/>
              <a:t>через 3-9 месяцев кашель, одышка и проблемы с дыханием становятся значительно менее выраженными, функция лёгких увеличивается на 10 %</a:t>
            </a:r>
          </a:p>
          <a:p>
            <a:r>
              <a:rPr lang="ru-RU" sz="2400" dirty="0"/>
              <a:t>через 5 лет риск инфаркта миокарда станет в 2 раза меньше, чем у </a:t>
            </a:r>
            <a:r>
              <a:rPr lang="ru-RU" sz="2400" dirty="0" smtClean="0"/>
              <a:t>курящих</a:t>
            </a:r>
            <a:endParaRPr lang="ru-RU" sz="2400" dirty="0"/>
          </a:p>
          <a:p>
            <a:r>
              <a:rPr lang="ru-RU" sz="2400" dirty="0"/>
              <a:t>Имеются данные о заметном улучшении памяти у людей, бросивших </a:t>
            </a:r>
            <a:r>
              <a:rPr lang="ru-RU" sz="2400" dirty="0" smtClean="0"/>
              <a:t>курить</a:t>
            </a:r>
            <a:endParaRPr lang="ru-RU" sz="2400" dirty="0"/>
          </a:p>
          <a:p>
            <a:endParaRPr lang="ru-RU" dirty="0"/>
          </a:p>
        </p:txBody>
      </p:sp>
      <p:pic>
        <p:nvPicPr>
          <p:cNvPr id="10242" name="Picture 2" descr="http://stat16.privet.ru/lr/0d2762288bf4f8ce55a19f795969ef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933056"/>
            <a:ext cx="4176464" cy="278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219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408058"/>
            <a:ext cx="5832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  Спасибо за внимание 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6735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3456384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Табакокуре́ние</a:t>
            </a:r>
            <a:r>
              <a:rPr lang="ru-RU" dirty="0"/>
              <a:t> </a:t>
            </a:r>
            <a:r>
              <a:rPr lang="ru-RU" dirty="0" smtClean="0"/>
              <a:t>— </a:t>
            </a:r>
            <a:r>
              <a:rPr lang="ru-RU" dirty="0"/>
              <a:t>вдыхание дыма тлеющих высушенных или обработанных листьев табака, наиболее часто в виде курения сигарет, 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сигар, </a:t>
            </a:r>
            <a:r>
              <a:rPr lang="ru-RU" dirty="0" err="1" smtClean="0"/>
              <a:t>сигарилл</a:t>
            </a:r>
            <a:r>
              <a:rPr lang="ru-RU" dirty="0"/>
              <a:t>, 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курительных </a:t>
            </a:r>
            <a:r>
              <a:rPr lang="ru-RU" dirty="0"/>
              <a:t>трубок или кальяна.</a:t>
            </a:r>
          </a:p>
        </p:txBody>
      </p:sp>
      <p:pic>
        <p:nvPicPr>
          <p:cNvPr id="1026" name="Picture 2" descr="http://nk.org.ua/upload/5/20130706082221_3_thumb-kure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69652"/>
            <a:ext cx="453650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653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352928" cy="403244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Согласно данным ВОЗ (Всемирной Организации Здравоохранения</a:t>
            </a:r>
            <a:r>
              <a:rPr lang="ru-RU" dirty="0" smtClean="0"/>
              <a:t>), </a:t>
            </a:r>
            <a:r>
              <a:rPr lang="ru-RU" dirty="0"/>
              <a:t>около одной трети взрослого мужского населения мира курят табак. </a:t>
            </a:r>
            <a:r>
              <a:rPr lang="ru-RU" dirty="0" err="1"/>
              <a:t>Табакокурение</a:t>
            </a:r>
            <a:r>
              <a:rPr lang="ru-RU" dirty="0"/>
              <a:t> было привезено в Испанию Колумбом после открытия Америки и затем распространилось в Европу и остальной мир через торговлю.</a:t>
            </a:r>
          </a:p>
        </p:txBody>
      </p:sp>
      <p:pic>
        <p:nvPicPr>
          <p:cNvPr id="2050" name="Picture 2" descr="http://www.sterlya.info/uploads/posts/2012-09/1346766473_fil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705" y="3789040"/>
            <a:ext cx="4392488" cy="293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341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5544616" cy="6381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Табачный дым содержит 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психоактивные</a:t>
            </a:r>
            <a:r>
              <a:rPr lang="ru-RU" dirty="0" smtClean="0"/>
              <a:t> </a:t>
            </a:r>
            <a:r>
              <a:rPr lang="ru-RU" dirty="0"/>
              <a:t>вещества — алкалоид никотин, который является </a:t>
            </a:r>
            <a:r>
              <a:rPr lang="ru-RU" dirty="0" err="1" smtClean="0"/>
              <a:t>аддиктивным</a:t>
            </a:r>
            <a:r>
              <a:rPr lang="ru-RU" dirty="0"/>
              <a:t> 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стимулятором, </a:t>
            </a:r>
            <a:r>
              <a:rPr lang="ru-RU" dirty="0"/>
              <a:t>а </a:t>
            </a:r>
            <a:r>
              <a:rPr lang="ru-RU" dirty="0" smtClean="0"/>
              <a:t>так же вызывает </a:t>
            </a:r>
            <a:r>
              <a:rPr lang="ru-RU" dirty="0"/>
              <a:t>слабую </a:t>
            </a:r>
            <a:r>
              <a:rPr lang="ru-RU" dirty="0" smtClean="0"/>
              <a:t>эйфорию.</a:t>
            </a:r>
            <a:endParaRPr lang="ru-RU" dirty="0"/>
          </a:p>
        </p:txBody>
      </p:sp>
      <p:pic>
        <p:nvPicPr>
          <p:cNvPr id="3074" name="Picture 2" descr="http://www.w-m-smile.ru/foto/25/19/z7jef67cpin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05064"/>
            <a:ext cx="4464496" cy="270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odinklik.com/sites/default/files/u52/2012/07/10430549_no_smo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92696"/>
            <a:ext cx="2016224" cy="289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946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16632"/>
            <a:ext cx="4629200" cy="6624736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ru-RU" dirty="0"/>
              <a:t> Эффекты воздействия никотина включают временное снятие чувства беспокойства, раздражительности, неспособности сосредоточиться, которые возникают при отказе от его употребления даже на короткий период времени после периода систематического и регулярного употребления. При этом никотин не снимает чувства тревоги, раздражительности у людей, не употреблявших его ранее, то есть у некурящих.</a:t>
            </a:r>
          </a:p>
        </p:txBody>
      </p:sp>
      <p:pic>
        <p:nvPicPr>
          <p:cNvPr id="4098" name="Picture 2" descr="http://static02.rupor.sampo.ru/14572/resize/76321875_large_ehlektronnye_sigarety_10sdfecvsxdgkkl_0-500x5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3521349" cy="388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700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39"/>
            <a:ext cx="5760640" cy="54887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Медицинские исследования указывают на явную связь </a:t>
            </a:r>
            <a:r>
              <a:rPr lang="ru-RU" sz="2400" dirty="0" err="1"/>
              <a:t>табакокурения</a:t>
            </a:r>
            <a:r>
              <a:rPr lang="ru-RU" sz="2400" dirty="0"/>
              <a:t> с такими заболеваниями, как рак и эмфизема лёгких</a:t>
            </a:r>
            <a:r>
              <a:rPr lang="ru-RU" sz="2400" dirty="0" smtClean="0"/>
              <a:t>, заболеваний </a:t>
            </a:r>
            <a:r>
              <a:rPr lang="ru-RU" sz="2400" dirty="0"/>
              <a:t>сердечной системы, а также других проблем со </a:t>
            </a:r>
            <a:r>
              <a:rPr lang="ru-RU" sz="2400" dirty="0" smtClean="0"/>
              <a:t>здоровьем. </a:t>
            </a:r>
            <a:r>
              <a:rPr lang="ru-RU" sz="2400" dirty="0"/>
              <a:t>По данным ВОЗ, за весь XX век </a:t>
            </a:r>
            <a:r>
              <a:rPr lang="ru-RU" sz="2400" dirty="0" err="1"/>
              <a:t>табакокурение</a:t>
            </a:r>
            <a:r>
              <a:rPr lang="ru-RU" sz="2400" dirty="0"/>
              <a:t> явилось причиной преждевременной смерти 100 миллионов человек по всему миру и в XXI веке их число возрастёт до миллиарда</a:t>
            </a:r>
          </a:p>
        </p:txBody>
      </p:sp>
      <p:pic>
        <p:nvPicPr>
          <p:cNvPr id="5122" name="Picture 2" descr="http://www.2222911.ru/UPLOAD/alkogol-kureni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341" y="4005064"/>
            <a:ext cx="3492032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young.rzd.ru/dbmm/images/41/4080/27646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62" y="1124744"/>
            <a:ext cx="280831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neloshare.ru/uploads/posts/2010-09/1283900178_bosvjsktp8aiuxl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4515247"/>
            <a:ext cx="2816899" cy="176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67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/>
              <a:t>Примерно 1 тысяча лет до н. э. — индейцы начали использовать табак: жевать, курить и даже вводить его с помощью </a:t>
            </a:r>
            <a:r>
              <a:rPr lang="ru-RU" sz="2000" dirty="0" smtClean="0"/>
              <a:t>клизм.</a:t>
            </a:r>
          </a:p>
          <a:p>
            <a:r>
              <a:rPr lang="ru-RU" sz="2000" dirty="0"/>
              <a:t>1492 год — табак впервые увидели европейцы. Индейцы подарили Колумбу связку сушёных листьев табака. Колумб не понял их предназначения и выбросил их за борт. </a:t>
            </a:r>
            <a:endParaRPr lang="ru-RU" sz="2000" dirty="0" smtClean="0"/>
          </a:p>
          <a:p>
            <a:r>
              <a:rPr lang="ru-RU" sz="2000" dirty="0"/>
              <a:t>1560 </a:t>
            </a:r>
            <a:r>
              <a:rPr lang="ru-RU" sz="2000" dirty="0" smtClean="0"/>
              <a:t>год</a:t>
            </a:r>
            <a:r>
              <a:rPr lang="ru-RU" sz="2000" dirty="0"/>
              <a:t> </a:t>
            </a:r>
            <a:r>
              <a:rPr lang="ru-RU" sz="2000" dirty="0" smtClean="0"/>
              <a:t>—</a:t>
            </a:r>
            <a:r>
              <a:rPr lang="ru-RU" sz="2000" dirty="0"/>
              <a:t> Жан </a:t>
            </a:r>
            <a:r>
              <a:rPr lang="ru-RU" sz="2000" dirty="0" err="1"/>
              <a:t>Нико</a:t>
            </a:r>
            <a:r>
              <a:rPr lang="ru-RU" sz="2000" dirty="0"/>
              <a:t> де </a:t>
            </a:r>
            <a:r>
              <a:rPr lang="ru-RU" sz="2000" dirty="0" err="1" smtClean="0"/>
              <a:t>Вильемен</a:t>
            </a:r>
            <a:r>
              <a:rPr lang="ru-RU" sz="2000" dirty="0"/>
              <a:t> </a:t>
            </a:r>
            <a:r>
              <a:rPr lang="ru-RU" sz="2000" dirty="0" smtClean="0"/>
              <a:t>начал </a:t>
            </a:r>
            <a:r>
              <a:rPr lang="ru-RU" sz="2000" dirty="0"/>
              <a:t>пропагандировать табак в высшем свете. Он утверждал, что табак — это лекарственное средство. Считалось, что табак помогает при коликах, нефрите, истерии, дизентерии, зубной и головной боли, раке и ряде других недугов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1620 год — в Севилье построена первая в мире фабрика по переработке табака. Начало эры сигарет. Европейские бедняки собирали окурки сигар, измельчали их и закатывали в тонкую бумажку для перепродажи</a:t>
            </a:r>
            <a:r>
              <a:rPr lang="ru-RU" sz="2000" dirty="0" smtClean="0"/>
              <a:t>.</a:t>
            </a:r>
          </a:p>
          <a:p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История </a:t>
            </a:r>
            <a:r>
              <a:rPr lang="ru-RU" dirty="0" err="1" smtClean="0"/>
              <a:t>табакокурения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8591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5400600" cy="5760640"/>
          </a:xfrm>
        </p:spPr>
        <p:txBody>
          <a:bodyPr>
            <a:normAutofit/>
          </a:bodyPr>
          <a:lstStyle/>
          <a:p>
            <a:r>
              <a:rPr lang="ru-RU" dirty="0"/>
              <a:t>1828 год — германские химики Людвиг </a:t>
            </a:r>
            <a:r>
              <a:rPr lang="ru-RU" dirty="0" err="1"/>
              <a:t>Рейманн</a:t>
            </a:r>
            <a:r>
              <a:rPr lang="ru-RU" dirty="0"/>
              <a:t> и Вильгельм </a:t>
            </a:r>
            <a:r>
              <a:rPr lang="ru-RU" dirty="0" err="1"/>
              <a:t>Поссельт</a:t>
            </a:r>
            <a:r>
              <a:rPr lang="ru-RU" dirty="0"/>
              <a:t> выделили никотин.</a:t>
            </a:r>
          </a:p>
          <a:p>
            <a:r>
              <a:rPr lang="ru-RU" dirty="0"/>
              <a:t>1860 год — начато промышленное производство сигарет.</a:t>
            </a:r>
          </a:p>
          <a:p>
            <a:r>
              <a:rPr lang="ru-RU" dirty="0"/>
              <a:t>1913 год — рождение современных сигарет. Американская компания RJ </a:t>
            </a:r>
            <a:r>
              <a:rPr lang="ru-RU" dirty="0" err="1"/>
              <a:t>Reynolds</a:t>
            </a:r>
            <a:r>
              <a:rPr lang="ru-RU" dirty="0"/>
              <a:t> выпустила сигареты </a:t>
            </a:r>
            <a:r>
              <a:rPr lang="ru-RU" dirty="0" err="1"/>
              <a:t>Camel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6146" name="Picture 2" descr="http://www.kommersant.ua/factbook/picture/196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24744"/>
            <a:ext cx="29432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514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869160"/>
            <a:ext cx="7571184" cy="1684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Россия занимает седьмое место в мире по числу сигарет, выкуриваемых за год в среднем на душу населения. Лидирует по этому показателю Греция (более 3000 сигарет на человека в год). Тем не менее, на конец 2012 года Россия является третьим по величине рынком табака в </a:t>
            </a:r>
            <a:r>
              <a:rPr lang="ru-RU" sz="2000" dirty="0" smtClean="0"/>
              <a:t>мире</a:t>
            </a:r>
            <a:r>
              <a:rPr lang="ru-RU" sz="2000" baseline="30000" dirty="0" smtClean="0"/>
              <a:t>.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Распространённость </a:t>
            </a:r>
            <a:r>
              <a:rPr lang="ru-RU" dirty="0" err="1" smtClean="0"/>
              <a:t>табакокурения</a:t>
            </a:r>
            <a:endParaRPr lang="ru-RU" dirty="0"/>
          </a:p>
        </p:txBody>
      </p:sp>
      <p:pic>
        <p:nvPicPr>
          <p:cNvPr id="7170" name="Picture 2" descr="File:World map of countries by number of cigarettes smoked per adult per year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620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5973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38</TotalTime>
  <Words>156</Words>
  <Application>Microsoft Office PowerPoint</Application>
  <PresentationFormat>Экран (4:3)</PresentationFormat>
  <Paragraphs>39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Constantia</vt:lpstr>
      <vt:lpstr>Wingdings 2</vt:lpstr>
      <vt:lpstr>Бумажная</vt:lpstr>
      <vt:lpstr>Презентация  для родителей Тема: «О вреде табакокурения»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История табакокурения</vt:lpstr>
      <vt:lpstr>Презентация PowerPoint</vt:lpstr>
      <vt:lpstr>Распространённость табакокурения</vt:lpstr>
      <vt:lpstr>Последствия курения</vt:lpstr>
      <vt:lpstr>Позитивные изменения при отказе от курения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дисциплине «Психология здоровья»  на тему «Табакокурение»</dc:title>
  <dc:creator>user</dc:creator>
  <cp:lastModifiedBy>1</cp:lastModifiedBy>
  <cp:revision>10</cp:revision>
  <dcterms:created xsi:type="dcterms:W3CDTF">2013-12-10T14:32:42Z</dcterms:created>
  <dcterms:modified xsi:type="dcterms:W3CDTF">2020-09-02T04:35:52Z</dcterms:modified>
</cp:coreProperties>
</file>