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988840"/>
            <a:ext cx="7772400" cy="1780108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Учим стихотворения по картинкам (</a:t>
            </a:r>
            <a:r>
              <a:rPr lang="ru-RU" b="1" dirty="0" err="1" smtClean="0">
                <a:solidFill>
                  <a:srgbClr val="7030A0"/>
                </a:solidFill>
              </a:rPr>
              <a:t>мнемотаблицам</a:t>
            </a:r>
            <a:r>
              <a:rPr lang="ru-RU" b="1" dirty="0" smtClean="0">
                <a:solidFill>
                  <a:srgbClr val="7030A0"/>
                </a:solidFill>
              </a:rPr>
              <a:t>)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221088"/>
            <a:ext cx="7232848" cy="1473200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rgbClr val="7030A0"/>
                </a:solidFill>
                <a:latin typeface="Arial Black" pitchFamily="34" charset="0"/>
              </a:rPr>
              <a:t>Подготовила: </a:t>
            </a:r>
          </a:p>
          <a:p>
            <a:pPr algn="r"/>
            <a:r>
              <a:rPr lang="ru-RU" b="1" dirty="0" smtClean="0">
                <a:solidFill>
                  <a:srgbClr val="7030A0"/>
                </a:solidFill>
                <a:latin typeface="Arial Black" pitchFamily="34" charset="0"/>
              </a:rPr>
              <a:t>педагог-психолог </a:t>
            </a:r>
            <a:r>
              <a:rPr lang="ru-RU" b="1" dirty="0" err="1" smtClean="0">
                <a:solidFill>
                  <a:srgbClr val="7030A0"/>
                </a:solidFill>
                <a:latin typeface="Arial Black" pitchFamily="34" charset="0"/>
              </a:rPr>
              <a:t>Кормакова</a:t>
            </a:r>
            <a:r>
              <a:rPr lang="ru-RU" b="1" dirty="0" smtClean="0">
                <a:solidFill>
                  <a:srgbClr val="7030A0"/>
                </a:solidFill>
                <a:latin typeface="Arial Black" pitchFamily="34" charset="0"/>
              </a:rPr>
              <a:t> Е.И.</a:t>
            </a:r>
            <a:r>
              <a:rPr lang="ru-RU" dirty="0" smtClean="0">
                <a:latin typeface="Arial Black" pitchFamily="34" charset="0"/>
              </a:rPr>
              <a:t>. 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49907" y="6021288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С. </a:t>
            </a:r>
            <a:r>
              <a:rPr lang="ru-RU" sz="1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Марфино</a:t>
            </a:r>
            <a:endParaRPr lang="ru-RU" sz="1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ru-RU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2020г.</a:t>
            </a:r>
            <a:endParaRPr lang="ru-RU" sz="1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404664"/>
            <a:ext cx="81369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МУНИЦИПАЛЬНОЕ БЮДЖЕТНОЕ ДОШКОЛЬНОЕ УЧРЕЖДЕНИЕ                                               ЦЕНТР РАЗВИТИЯ РЕБЕНКА – ДЕТСКИЙ САД №20 «КОЛОСОК»                                         ГОРОДСКОГО ОКРУГА МЫТИЩИ</a:t>
            </a:r>
            <a:endParaRPr lang="ru-RU" sz="1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796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92899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i="1" dirty="0" smtClean="0"/>
          </a:p>
          <a:p>
            <a:pPr algn="just"/>
            <a:r>
              <a:rPr lang="ru-RU" i="1" dirty="0" err="1" smtClean="0"/>
              <a:t>Мнемотаблицы</a:t>
            </a:r>
            <a:r>
              <a:rPr lang="ru-RU" i="1" dirty="0" smtClean="0"/>
              <a:t> </a:t>
            </a:r>
            <a:r>
              <a:rPr lang="ru-RU" i="1" dirty="0"/>
              <a:t>– это схемы, в которые заложена определенная информация</a:t>
            </a:r>
            <a:r>
              <a:rPr lang="ru-RU" i="1" dirty="0" smtClean="0"/>
              <a:t>.</a:t>
            </a:r>
          </a:p>
          <a:p>
            <a:pPr algn="just"/>
            <a:endParaRPr lang="ru-RU" i="1" dirty="0"/>
          </a:p>
          <a:p>
            <a:pPr algn="just"/>
            <a:r>
              <a:rPr lang="ru-RU" i="1" dirty="0" smtClean="0"/>
              <a:t> </a:t>
            </a:r>
            <a:r>
              <a:rPr lang="ru-RU" i="1" dirty="0"/>
              <a:t>Овладение приемами работы с </a:t>
            </a:r>
            <a:r>
              <a:rPr lang="ru-RU" i="1" dirty="0" err="1"/>
              <a:t>мнемотаблицами</a:t>
            </a:r>
            <a:r>
              <a:rPr lang="ru-RU" i="1" dirty="0"/>
              <a:t> значительно сокращает время обучения и одновременно решает задачи, направленные на:</a:t>
            </a:r>
            <a:endParaRPr lang="ru-RU" dirty="0"/>
          </a:p>
          <a:p>
            <a:pPr algn="just"/>
            <a:r>
              <a:rPr lang="ru-RU" i="1" dirty="0"/>
              <a:t>- развитие основных психических процессов – памяти, внимания, образного мышления;</a:t>
            </a:r>
            <a:endParaRPr lang="ru-RU" dirty="0"/>
          </a:p>
          <a:p>
            <a:pPr algn="just"/>
            <a:r>
              <a:rPr lang="ru-RU" i="1" dirty="0"/>
              <a:t>- перекодирование информации, т.е. преобразование абстрактных символов в образы;</a:t>
            </a:r>
            <a:endParaRPr lang="ru-RU" dirty="0"/>
          </a:p>
          <a:p>
            <a:pPr algn="just"/>
            <a:endParaRPr lang="ru-RU" dirty="0"/>
          </a:p>
          <a:p>
            <a:pPr algn="just"/>
            <a:r>
              <a:rPr lang="ru-RU" i="1" dirty="0" err="1" smtClean="0"/>
              <a:t>Мнемотаблицы</a:t>
            </a:r>
            <a:r>
              <a:rPr lang="ru-RU" i="1" dirty="0" smtClean="0"/>
              <a:t> </a:t>
            </a:r>
            <a:r>
              <a:rPr lang="ru-RU" i="1" dirty="0"/>
              <a:t>служат дидактическим материалом в работе по развитию связной речи детей, для обогащения словарного запаса, при обучении составлению рассказов, пересказов, отгадывание загадок, заучивании стихов.</a:t>
            </a:r>
            <a:endParaRPr lang="ru-RU" dirty="0"/>
          </a:p>
          <a:p>
            <a:pPr algn="just"/>
            <a:r>
              <a:rPr lang="ru-RU" i="1" dirty="0"/>
              <a:t>Целью </a:t>
            </a:r>
            <a:r>
              <a:rPr lang="ru-RU" i="1" dirty="0" smtClean="0"/>
              <a:t>является развитие зрительной </a:t>
            </a:r>
            <a:r>
              <a:rPr lang="ru-RU" i="1" dirty="0"/>
              <a:t>и </a:t>
            </a:r>
            <a:r>
              <a:rPr lang="ru-RU" i="1" dirty="0" smtClean="0"/>
              <a:t>речеслуховой памяти, активизация словаря </a:t>
            </a:r>
            <a:r>
              <a:rPr lang="ru-RU" i="1" dirty="0"/>
              <a:t>по определённой лексической теме</a:t>
            </a:r>
            <a:r>
              <a:rPr lang="ru-RU" i="1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i="1" dirty="0"/>
              <a:t>При использовании в своей работе </a:t>
            </a:r>
            <a:r>
              <a:rPr lang="ru-RU" i="1" dirty="0" smtClean="0"/>
              <a:t>наглядного моделирования мы </a:t>
            </a:r>
            <a:r>
              <a:rPr lang="ru-RU" i="1" dirty="0"/>
              <a:t>учим детей:</a:t>
            </a:r>
            <a:endParaRPr lang="ru-RU" dirty="0"/>
          </a:p>
          <a:p>
            <a:pPr algn="just"/>
            <a:r>
              <a:rPr lang="ru-RU" i="1" dirty="0"/>
              <a:t>- добывать информацию, проводить исследование, делать сравнения, составлять четкий внутренний план умственных действий, речевого высказывания;</a:t>
            </a:r>
            <a:endParaRPr lang="ru-RU" dirty="0"/>
          </a:p>
          <a:p>
            <a:pPr algn="just"/>
            <a:r>
              <a:rPr lang="ru-RU" i="1" dirty="0"/>
              <a:t>- формулировать и высказывать суждения, делать умозаключения;</a:t>
            </a:r>
            <a:endParaRPr lang="ru-RU" dirty="0"/>
          </a:p>
          <a:p>
            <a:pPr marL="285750" indent="-285750" algn="just">
              <a:buFontTx/>
              <a:buChar char="-"/>
            </a:pPr>
            <a:r>
              <a:rPr lang="ru-RU" i="1" dirty="0" smtClean="0"/>
              <a:t>применение наглядного моделирования </a:t>
            </a:r>
            <a:r>
              <a:rPr lang="ru-RU" i="1" dirty="0"/>
              <a:t>оказывает положительное влияние на развитие неречевых процессов: внимания, памяти, мышления</a:t>
            </a:r>
            <a:r>
              <a:rPr lang="ru-RU" i="1" dirty="0" smtClean="0"/>
              <a:t>.</a:t>
            </a:r>
          </a:p>
          <a:p>
            <a:pPr marL="285750" indent="-285750" algn="just">
              <a:buFontTx/>
              <a:buChar char="-"/>
            </a:pPr>
            <a:endParaRPr lang="ru-RU" dirty="0"/>
          </a:p>
          <a:p>
            <a:pPr algn="just"/>
            <a:r>
              <a:rPr lang="ru-RU" i="1" dirty="0"/>
              <a:t>Использование опорных рисунков для обучения заучиванию стихотворений увлекает детей, превращает занятие в игру</a:t>
            </a:r>
            <a:r>
              <a:rPr lang="ru-RU" i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337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53061" y="3172151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Желаем удачи!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42956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220" y="764704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Мнемотехника</a:t>
            </a:r>
            <a:r>
              <a:rPr lang="ru-RU" sz="2000" i="1" dirty="0"/>
              <a:t> — это совокупность правил и приёмов, облегчающих процесс запоминания информации и увеличивающих объём памяти путём образования искусственных ассоциаций</a:t>
            </a:r>
            <a:r>
              <a:rPr lang="ru-RU" sz="2000" i="1" dirty="0" smtClean="0"/>
              <a:t>.</a:t>
            </a:r>
          </a:p>
          <a:p>
            <a:pPr algn="just"/>
            <a:endParaRPr lang="ru-RU" sz="2000" i="1" dirty="0" smtClean="0"/>
          </a:p>
          <a:p>
            <a:pPr algn="just"/>
            <a:r>
              <a:rPr lang="ru-RU" sz="2000" i="1" dirty="0"/>
              <a:t>Как любая работа, мнемотехника строится от простого к сложному. Начинается работа с простейших </a:t>
            </a:r>
            <a:r>
              <a:rPr lang="ru-RU" sz="2000" b="1" i="1" dirty="0" err="1"/>
              <a:t>мнемоквадратов</a:t>
            </a:r>
            <a:r>
              <a:rPr lang="ru-RU" sz="2000" b="1" i="1" dirty="0"/>
              <a:t>. </a:t>
            </a:r>
            <a:r>
              <a:rPr lang="ru-RU" sz="2000" i="1" dirty="0"/>
              <a:t>Так проводится работа над словом. Например, даётся слово «мальчик», его символическое обозначение. Дети постепенно понимают, что значит «зашифровать слово». Для 3-5 лет необходимо давать цветные </a:t>
            </a:r>
            <a:r>
              <a:rPr lang="ru-RU" sz="2000" i="1" dirty="0" err="1"/>
              <a:t>мнемотаблицы</a:t>
            </a:r>
            <a:r>
              <a:rPr lang="ru-RU" sz="2000" i="1" dirty="0"/>
              <a:t>, так как в памяти у детей быстрее остаются отдельные образы: солнышко – жёлтое, небо – синее, огурец – зелёный. В старшем дошкольном возрасте можно давать детям – чёрно-белые </a:t>
            </a:r>
            <a:r>
              <a:rPr lang="ru-RU" sz="2000" i="1" dirty="0" err="1"/>
              <a:t>мнемотаблицы</a:t>
            </a:r>
            <a:r>
              <a:rPr lang="ru-RU" sz="2000" i="1" dirty="0"/>
              <a:t>. Дети постепенно понимают, что значит «зашифровать слово». Затем последовательно переходим к </a:t>
            </a:r>
            <a:r>
              <a:rPr lang="ru-RU" sz="2000" b="1" i="1" dirty="0" err="1"/>
              <a:t>мнемодорожкам</a:t>
            </a:r>
            <a:r>
              <a:rPr lang="ru-RU" sz="2000" b="1" i="1" dirty="0"/>
              <a:t>. </a:t>
            </a:r>
            <a:r>
              <a:rPr lang="ru-RU" sz="2000" i="1" dirty="0"/>
              <a:t>Потом переходим к поэтапному кодированию сочетаний слов, запоминанию и воспроизведению предложений по условным символам. И позже к </a:t>
            </a:r>
            <a:r>
              <a:rPr lang="ru-RU" sz="2000" b="1" i="1" dirty="0" err="1"/>
              <a:t>мнемотаблицам</a:t>
            </a:r>
            <a:r>
              <a:rPr lang="ru-RU" sz="2000" b="1" i="1" dirty="0"/>
              <a:t>.</a:t>
            </a:r>
            <a:r>
              <a:rPr lang="ru-RU" sz="2000" i="1" dirty="0"/>
              <a:t> Количество ячеек в таблице зависит от сложности и размера текста, а также от возраста ребёнка.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31722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nsportal.ru/sites/default/files/styles/large/public/media/2017/08/17/struktura-mnemotehniki.jpg?itok=j5IJ4hW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7049202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188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volna.org/wp-content/uploads/2019/10/post_5d7f869c98469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720" y="3429000"/>
            <a:ext cx="4930552" cy="329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332656"/>
            <a:ext cx="86409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Этапы</a:t>
            </a:r>
          </a:p>
          <a:p>
            <a:pPr algn="just"/>
            <a:r>
              <a:rPr lang="ru-RU" dirty="0"/>
              <a:t/>
            </a:r>
            <a:br>
              <a:rPr lang="ru-RU" dirty="0"/>
            </a:br>
            <a:r>
              <a:rPr lang="ru-RU" dirty="0"/>
              <a:t>1.    Выразительное чтение стихотворения, сообщение о том, что дети будут учить его наизусть;</a:t>
            </a:r>
          </a:p>
          <a:p>
            <a:pPr algn="just"/>
            <a:r>
              <a:rPr lang="ru-RU" dirty="0"/>
              <a:t>2.    Беседа по содержанию стихотворения, выяснение основной мысли, словарная работа;</a:t>
            </a:r>
          </a:p>
          <a:p>
            <a:pPr algn="just"/>
            <a:r>
              <a:rPr lang="ru-RU" dirty="0"/>
              <a:t>3.    </a:t>
            </a:r>
            <a:r>
              <a:rPr lang="ru-RU" dirty="0" smtClean="0"/>
              <a:t>Взрослый </a:t>
            </a:r>
            <a:r>
              <a:rPr lang="ru-RU" dirty="0"/>
              <a:t>читает отдельно каждую строчку или две (или отдельное </a:t>
            </a:r>
            <a:r>
              <a:rPr lang="ru-RU" dirty="0" smtClean="0"/>
              <a:t>слово). Ребёнок </a:t>
            </a:r>
            <a:r>
              <a:rPr lang="ru-RU" dirty="0"/>
              <a:t>придумывает </a:t>
            </a:r>
            <a:r>
              <a:rPr lang="ru-RU" dirty="0" err="1"/>
              <a:t>ассоциациативный</a:t>
            </a:r>
            <a:r>
              <a:rPr lang="ru-RU" dirty="0"/>
              <a:t> образ (картинку) и зарисовывает её (либо рисует </a:t>
            </a:r>
            <a:r>
              <a:rPr lang="ru-RU" dirty="0" smtClean="0"/>
              <a:t>взрослый). Можно учить по готовым таблицам.</a:t>
            </a:r>
            <a:endParaRPr lang="ru-RU" dirty="0"/>
          </a:p>
          <a:p>
            <a:pPr algn="just"/>
            <a:r>
              <a:rPr lang="ru-RU" dirty="0"/>
              <a:t>4.    Дети рассказывают стихотворение, опираясь на придуманные </a:t>
            </a:r>
            <a:r>
              <a:rPr lang="ru-RU" dirty="0" smtClean="0"/>
              <a:t>образы.</a:t>
            </a:r>
            <a:endParaRPr lang="ru-RU" dirty="0"/>
          </a:p>
          <a:p>
            <a:pPr algn="just"/>
            <a:r>
              <a:rPr lang="ru-RU" dirty="0"/>
              <a:t>5.   Дети рассказывают стихотворение без помощи </a:t>
            </a:r>
            <a:r>
              <a:rPr lang="ru-RU" dirty="0" err="1"/>
              <a:t>мнемотаблицы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5590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стих мнемотаблица маша сшила новые штаниш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24744"/>
            <a:ext cx="6663723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365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мнемотаблица ходит повар в колпак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52" y="1129114"/>
            <a:ext cx="6981331" cy="5053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187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4" y="476930"/>
            <a:ext cx="4104457" cy="634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762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promany.ru/wp-content/uploads/2019/02/%D0%92%D0%B5%D1%81%D0%BD%D0%B0-768x55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8" name="Picture 4" descr="https://promany.ru/wp-content/uploads/2019/02/%D0%92%D0%B5%D1%81%D0%BD%D0%B0-768x5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24744"/>
            <a:ext cx="7315200" cy="529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560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nsportal.ru/sites/default/files/styles/large/public/media/2017/08/17/ispol-zovaniie-mniemotiekhnichieskikh-priiemov-dlia-uspieshnogho-zauchivaniia-i-vospriiatiia-informatsii_3.jpeg?itok=2FblG9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208" y="1340768"/>
            <a:ext cx="6480720" cy="486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452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</TotalTime>
  <Words>212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Учим стихотворения по картинкам (мнемотаблицам)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Учим стихотворения по картинкам</dc:title>
  <dc:creator>воспитатель</dc:creator>
  <cp:lastModifiedBy>воспитатель</cp:lastModifiedBy>
  <cp:revision>4</cp:revision>
  <dcterms:created xsi:type="dcterms:W3CDTF">2020-05-21T08:37:28Z</dcterms:created>
  <dcterms:modified xsi:type="dcterms:W3CDTF">2020-05-21T09:16:00Z</dcterms:modified>
</cp:coreProperties>
</file>