
<file path=[Content_Types].xml><?xml version="1.0" encoding="utf-8"?>
<Types xmlns="http://schemas.openxmlformats.org/package/2006/content-types">
  <Default Extension="jpeg" ContentType="image/jpeg"/>
  <Default Extension="jpe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7" r:id="rId9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33"/>
    <a:srgbClr val="660066"/>
    <a:srgbClr val="E84EE1"/>
    <a:srgbClr val="EC70E6"/>
    <a:srgbClr val="F258F2"/>
    <a:srgbClr val="990099"/>
    <a:srgbClr val="B117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014" autoAdjust="0"/>
  </p:normalViewPr>
  <p:slideViewPr>
    <p:cSldViewPr>
      <p:cViewPr varScale="1">
        <p:scale>
          <a:sx n="65" d="100"/>
          <a:sy n="65" d="100"/>
        </p:scale>
        <p:origin x="-152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42DC6E06-9560-4CE2-A4D4-36098612FAAB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FBAB065D-2C05-45DB-BC8A-06597F4FAC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39160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B4B63-7CCD-4C0A-AD74-B6633E8872B0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8CF5D-43D9-467A-AFA8-135BF2E5E19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B4B63-7CCD-4C0A-AD74-B6633E8872B0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8CF5D-43D9-467A-AFA8-135BF2E5E1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B4B63-7CCD-4C0A-AD74-B6633E8872B0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8CF5D-43D9-467A-AFA8-135BF2E5E1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B4B63-7CCD-4C0A-AD74-B6633E8872B0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8CF5D-43D9-467A-AFA8-135BF2E5E1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B4B63-7CCD-4C0A-AD74-B6633E8872B0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40D8CF5D-43D9-467A-AFA8-135BF2E5E1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dirty="0" smtClean="0"/>
              <a:t>Образец текста</a:t>
            </a:r>
          </a:p>
          <a:p>
            <a:pPr lvl="1" eaLnBrk="1" latinLnBrk="0" hangingPunct="1"/>
            <a:r>
              <a:rPr lang="ru-RU" dirty="0" smtClean="0"/>
              <a:t>Второй уровень</a:t>
            </a:r>
          </a:p>
          <a:p>
            <a:pPr lvl="2" eaLnBrk="1" latinLnBrk="0" hangingPunct="1"/>
            <a:r>
              <a:rPr lang="ru-RU" dirty="0" smtClean="0"/>
              <a:t>Третий уровень</a:t>
            </a:r>
          </a:p>
          <a:p>
            <a:pPr lvl="3" eaLnBrk="1" latinLnBrk="0" hangingPunct="1"/>
            <a:r>
              <a:rPr lang="ru-RU" dirty="0" smtClean="0"/>
              <a:t>Четвертый уровень</a:t>
            </a:r>
          </a:p>
          <a:p>
            <a:pPr lvl="4" eaLnBrk="1" latinLnBrk="0" hangingPunct="1"/>
            <a:r>
              <a:rPr lang="ru-RU" dirty="0" smtClean="0"/>
              <a:t>Пятый уровень</a:t>
            </a:r>
            <a:endParaRPr kumimoji="0" lang="en-US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B4B63-7CCD-4C0A-AD74-B6633E8872B0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8CF5D-43D9-467A-AFA8-135BF2E5E1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B4B63-7CCD-4C0A-AD74-B6633E8872B0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8CF5D-43D9-467A-AFA8-135BF2E5E1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B4B63-7CCD-4C0A-AD74-B6633E8872B0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8CF5D-43D9-467A-AFA8-135BF2E5E1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B4B63-7CCD-4C0A-AD74-B6633E8872B0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8CF5D-43D9-467A-AFA8-135BF2E5E1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B4B63-7CCD-4C0A-AD74-B6633E8872B0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8CF5D-43D9-467A-AFA8-135BF2E5E1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B4B63-7CCD-4C0A-AD74-B6633E8872B0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8CF5D-43D9-467A-AFA8-135BF2E5E1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0FB4B63-7CCD-4C0A-AD74-B6633E8872B0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0D8CF5D-43D9-467A-AFA8-135BF2E5E19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330026694634_72535376_sshot-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95735" y="0"/>
            <a:ext cx="9339735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726498"/>
            <a:ext cx="8229600" cy="1982422"/>
          </a:xfrm>
        </p:spPr>
        <p:txBody>
          <a:bodyPr>
            <a:normAutofit/>
          </a:bodyPr>
          <a:lstStyle/>
          <a:p>
            <a:pPr lvl="0"/>
            <a:r>
              <a:rPr lang="ru-RU" dirty="0" smtClean="0">
                <a:solidFill>
                  <a:srgbClr val="C00000"/>
                </a:solidFill>
              </a:rPr>
              <a:t>Памяти павших будьте достойны!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3501008"/>
            <a:ext cx="8215370" cy="1185874"/>
          </a:xfrm>
        </p:spPr>
        <p:txBody>
          <a:bodyPr/>
          <a:lstStyle/>
          <a:p>
            <a:r>
              <a:rPr lang="ru-RU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 </a:t>
            </a:r>
            <a:r>
              <a:rPr lang="ru-RU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Мои родственники участники ВОВ»</a:t>
            </a:r>
            <a:endParaRPr lang="ru-RU" b="1" dirty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285720" y="5000636"/>
            <a:ext cx="8215370" cy="57150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4048" y="4869160"/>
            <a:ext cx="3600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FF0000"/>
                </a:solidFill>
              </a:rPr>
              <a:t>Воспитанница </a:t>
            </a:r>
            <a:r>
              <a:rPr lang="ru-RU" sz="2000" dirty="0" err="1" smtClean="0">
                <a:solidFill>
                  <a:srgbClr val="FF0000"/>
                </a:solidFill>
              </a:rPr>
              <a:t>поготовительной</a:t>
            </a:r>
            <a:r>
              <a:rPr lang="ru-RU" sz="2000" dirty="0" smtClean="0">
                <a:solidFill>
                  <a:srgbClr val="FF0000"/>
                </a:solidFill>
              </a:rPr>
              <a:t> группы «Звездочка»</a:t>
            </a:r>
          </a:p>
          <a:p>
            <a:pPr algn="ctr"/>
            <a:r>
              <a:rPr lang="ru-RU" sz="2000" dirty="0" err="1" smtClean="0">
                <a:solidFill>
                  <a:srgbClr val="FF0000"/>
                </a:solidFill>
              </a:rPr>
              <a:t>Гарцеева</a:t>
            </a:r>
            <a:r>
              <a:rPr lang="ru-RU" sz="2000" dirty="0" smtClean="0">
                <a:solidFill>
                  <a:srgbClr val="FF0000"/>
                </a:solidFill>
              </a:rPr>
              <a:t> Арина</a:t>
            </a:r>
            <a:endParaRPr lang="ru-RU" sz="20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90099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3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330026694634_72535376_sshot-5.jpg"/>
          <p:cNvPicPr>
            <a:picLocks noChangeAspect="1"/>
          </p:cNvPicPr>
          <p:nvPr/>
        </p:nvPicPr>
        <p:blipFill>
          <a:blip r:embed="rId2" cstate="print"/>
          <a:srcRect l="1883" t="2060" r="2219" b="2694"/>
          <a:stretch>
            <a:fillRect/>
          </a:stretch>
        </p:blipFill>
        <p:spPr>
          <a:xfrm>
            <a:off x="0" y="0"/>
            <a:ext cx="932452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540568" y="260648"/>
            <a:ext cx="8715436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Богомазов Егор Сергеевич,</a:t>
            </a:r>
            <a:br>
              <a:rPr lang="ru-RU" sz="3200" dirty="0" smtClean="0">
                <a:solidFill>
                  <a:srgbClr val="C00000"/>
                </a:solidFill>
              </a:rPr>
            </a:br>
            <a:r>
              <a:rPr lang="ru-RU" sz="3200" dirty="0" err="1" smtClean="0">
                <a:solidFill>
                  <a:srgbClr val="C00000"/>
                </a:solidFill>
              </a:rPr>
              <a:t>Богомазова</a:t>
            </a:r>
            <a:r>
              <a:rPr lang="ru-RU" sz="3200" dirty="0" smtClean="0">
                <a:solidFill>
                  <a:srgbClr val="C00000"/>
                </a:solidFill>
              </a:rPr>
              <a:t> Антонина Васильевна.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340768"/>
            <a:ext cx="8247892" cy="139572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200" dirty="0">
                <a:solidFill>
                  <a:schemeClr val="bg1"/>
                </a:solidFill>
              </a:rPr>
              <a:t>Каждый год мы отмечаем </a:t>
            </a:r>
            <a:r>
              <a:rPr lang="ru-RU" sz="2200" dirty="0" smtClean="0">
                <a:solidFill>
                  <a:schemeClr val="bg1"/>
                </a:solidFill>
              </a:rPr>
              <a:t> великий </a:t>
            </a:r>
            <a:r>
              <a:rPr lang="ru-RU" sz="2200" dirty="0">
                <a:solidFill>
                  <a:schemeClr val="bg1"/>
                </a:solidFill>
              </a:rPr>
              <a:t>праздник – День Победы. </a:t>
            </a:r>
          </a:p>
          <a:p>
            <a:pPr>
              <a:buNone/>
            </a:pPr>
            <a:r>
              <a:rPr lang="ru-RU" sz="2200" dirty="0">
                <a:solidFill>
                  <a:schemeClr val="bg1"/>
                </a:solidFill>
              </a:rPr>
              <a:t>Великая Отечественная </a:t>
            </a:r>
            <a:r>
              <a:rPr lang="ru-RU" sz="2200" dirty="0" smtClean="0">
                <a:solidFill>
                  <a:schemeClr val="bg1"/>
                </a:solidFill>
              </a:rPr>
              <a:t>война принесла</a:t>
            </a:r>
          </a:p>
          <a:p>
            <a:pPr>
              <a:buNone/>
            </a:pPr>
            <a:r>
              <a:rPr lang="ru-RU" sz="2200" dirty="0" smtClean="0">
                <a:solidFill>
                  <a:schemeClr val="bg1"/>
                </a:solidFill>
              </a:rPr>
              <a:t> </a:t>
            </a:r>
            <a:r>
              <a:rPr lang="ru-RU" sz="2200" dirty="0">
                <a:solidFill>
                  <a:schemeClr val="bg1"/>
                </a:solidFill>
              </a:rPr>
              <a:t>огромные страдания </a:t>
            </a:r>
            <a:r>
              <a:rPr lang="ru-RU" sz="2200" dirty="0" smtClean="0">
                <a:solidFill>
                  <a:schemeClr val="bg1"/>
                </a:solidFill>
              </a:rPr>
              <a:t> и </a:t>
            </a:r>
            <a:r>
              <a:rPr lang="ru-RU" sz="2200" dirty="0">
                <a:solidFill>
                  <a:schemeClr val="bg1"/>
                </a:solidFill>
              </a:rPr>
              <a:t>беды нашему народу. </a:t>
            </a:r>
            <a:endParaRPr lang="ru-RU" sz="22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2200" dirty="0" smtClean="0">
                <a:solidFill>
                  <a:schemeClr val="bg1"/>
                </a:solidFill>
              </a:rPr>
              <a:t>Война прошла </a:t>
            </a:r>
            <a:r>
              <a:rPr lang="ru-RU" sz="2200" dirty="0">
                <a:solidFill>
                  <a:schemeClr val="bg1"/>
                </a:solidFill>
              </a:rPr>
              <a:t>через каждую семью</a:t>
            </a:r>
            <a:r>
              <a:rPr lang="ru-RU" sz="2200" dirty="0" smtClean="0">
                <a:solidFill>
                  <a:schemeClr val="bg1"/>
                </a:solidFill>
              </a:rPr>
              <a:t>,</a:t>
            </a:r>
          </a:p>
          <a:p>
            <a:pPr>
              <a:buNone/>
            </a:pPr>
            <a:r>
              <a:rPr lang="ru-RU" sz="2200" dirty="0" smtClean="0">
                <a:solidFill>
                  <a:schemeClr val="bg1"/>
                </a:solidFill>
              </a:rPr>
              <a:t> через каждую </a:t>
            </a:r>
            <a:r>
              <a:rPr lang="ru-RU" sz="2200" dirty="0">
                <a:solidFill>
                  <a:schemeClr val="bg1"/>
                </a:solidFill>
              </a:rPr>
              <a:t>человеческую </a:t>
            </a:r>
            <a:endParaRPr lang="ru-RU" sz="22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2200" dirty="0" smtClean="0">
                <a:solidFill>
                  <a:schemeClr val="bg1"/>
                </a:solidFill>
              </a:rPr>
              <a:t>судьбу</a:t>
            </a:r>
            <a:r>
              <a:rPr lang="ru-RU" sz="2200" dirty="0">
                <a:solidFill>
                  <a:schemeClr val="bg1"/>
                </a:solidFill>
              </a:rPr>
              <a:t>, </a:t>
            </a:r>
            <a:r>
              <a:rPr lang="ru-RU" sz="2200" dirty="0" smtClean="0">
                <a:solidFill>
                  <a:schemeClr val="bg1"/>
                </a:solidFill>
              </a:rPr>
              <a:t>разделила </a:t>
            </a:r>
            <a:r>
              <a:rPr lang="ru-RU" sz="2200" dirty="0">
                <a:solidFill>
                  <a:schemeClr val="bg1"/>
                </a:solidFill>
              </a:rPr>
              <a:t>всех </a:t>
            </a:r>
            <a:endParaRPr lang="ru-RU" sz="22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2200" dirty="0" smtClean="0">
                <a:solidFill>
                  <a:schemeClr val="bg1"/>
                </a:solidFill>
              </a:rPr>
              <a:t>советских </a:t>
            </a:r>
            <a:r>
              <a:rPr lang="ru-RU" sz="2200" dirty="0">
                <a:solidFill>
                  <a:schemeClr val="bg1"/>
                </a:solidFill>
              </a:rPr>
              <a:t>людей на </a:t>
            </a:r>
            <a:r>
              <a:rPr lang="ru-RU" sz="2200" dirty="0" smtClean="0">
                <a:solidFill>
                  <a:schemeClr val="bg1"/>
                </a:solidFill>
              </a:rPr>
              <a:t> «</a:t>
            </a:r>
            <a:r>
              <a:rPr lang="ru-RU" sz="2200" dirty="0">
                <a:solidFill>
                  <a:schemeClr val="bg1"/>
                </a:solidFill>
              </a:rPr>
              <a:t>фронт</a:t>
            </a:r>
            <a:r>
              <a:rPr lang="ru-RU" sz="2200" dirty="0" smtClean="0">
                <a:solidFill>
                  <a:schemeClr val="bg1"/>
                </a:solidFill>
              </a:rPr>
              <a:t>»</a:t>
            </a:r>
          </a:p>
          <a:p>
            <a:pPr>
              <a:buNone/>
            </a:pPr>
            <a:r>
              <a:rPr lang="ru-RU" sz="2200" dirty="0" smtClean="0">
                <a:solidFill>
                  <a:schemeClr val="bg1"/>
                </a:solidFill>
              </a:rPr>
              <a:t> </a:t>
            </a:r>
            <a:r>
              <a:rPr lang="ru-RU" sz="2200" dirty="0">
                <a:solidFill>
                  <a:schemeClr val="bg1"/>
                </a:solidFill>
              </a:rPr>
              <a:t>и «тыл».</a:t>
            </a:r>
          </a:p>
          <a:p>
            <a:pPr>
              <a:buNone/>
            </a:pPr>
            <a:r>
              <a:rPr lang="ru-RU" sz="2200" dirty="0" smtClean="0">
                <a:solidFill>
                  <a:schemeClr val="bg1"/>
                </a:solidFill>
              </a:rPr>
              <a:t>                           </a:t>
            </a:r>
            <a:endParaRPr lang="ru-RU" sz="22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9124" y="3035236"/>
            <a:ext cx="4558304" cy="34187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90099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3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30026694634_72535376_sshot-5.jpg"/>
          <p:cNvPicPr>
            <a:picLocks noChangeAspect="1"/>
          </p:cNvPicPr>
          <p:nvPr/>
        </p:nvPicPr>
        <p:blipFill>
          <a:blip r:embed="rId2" cstate="print"/>
          <a:srcRect l="3729" t="4680" r="4076" b="5314"/>
          <a:stretch>
            <a:fillRect/>
          </a:stretch>
        </p:blipFill>
        <p:spPr>
          <a:xfrm>
            <a:off x="-81425" y="0"/>
            <a:ext cx="9225425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4235" y="0"/>
            <a:ext cx="8103274" cy="2664296"/>
          </a:xfrm>
        </p:spPr>
        <p:txBody>
          <a:bodyPr>
            <a:noAutofit/>
          </a:bodyPr>
          <a:lstStyle/>
          <a:p>
            <a:pPr>
              <a:buNone/>
            </a:pPr>
            <a:endParaRPr lang="ru-RU" sz="16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sz="1600" dirty="0">
              <a:solidFill>
                <a:schemeClr val="bg1"/>
              </a:solidFill>
            </a:endParaRPr>
          </a:p>
          <a:p>
            <a:pPr>
              <a:buNone/>
            </a:pPr>
            <a:endParaRPr lang="ru-RU" sz="1600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ru-RU" sz="2000" dirty="0" smtClean="0">
                <a:solidFill>
                  <a:schemeClr val="bg1"/>
                </a:solidFill>
              </a:rPr>
              <a:t>Когда началась война, мой прапрадедушка уже служил родине: он проходил службу в рядах контрразведки. Война застала семью </a:t>
            </a:r>
            <a:r>
              <a:rPr lang="ru-RU" sz="2000" dirty="0" err="1" smtClean="0">
                <a:solidFill>
                  <a:schemeClr val="bg1"/>
                </a:solidFill>
              </a:rPr>
              <a:t>Богомазовых</a:t>
            </a:r>
            <a:r>
              <a:rPr lang="ru-RU" sz="2000" dirty="0" smtClean="0">
                <a:solidFill>
                  <a:schemeClr val="bg1"/>
                </a:solidFill>
              </a:rPr>
              <a:t> в городе Углич Ярославской области. На тот момент у них уже было 2 детей: дочь Алла (моя прабабушка) и сын Гена.</a:t>
            </a:r>
            <a:endParaRPr lang="ru-RU" sz="2000" dirty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ru-RU" sz="2000" dirty="0" smtClean="0">
                <a:solidFill>
                  <a:schemeClr val="bg1"/>
                </a:solidFill>
              </a:rPr>
              <a:t>С первых дней войны дедушка просился на фронт, но его не отпускали, говорили, что он нужен в тылу. Благодаря его настойчивости, 30 января 1942 года </a:t>
            </a:r>
            <a:r>
              <a:rPr lang="ru-RU" sz="2000" dirty="0" err="1" smtClean="0">
                <a:solidFill>
                  <a:schemeClr val="bg1"/>
                </a:solidFill>
              </a:rPr>
              <a:t>Угличским</a:t>
            </a:r>
            <a:r>
              <a:rPr lang="ru-RU" sz="2000" dirty="0" smtClean="0">
                <a:solidFill>
                  <a:schemeClr val="bg1"/>
                </a:solidFill>
              </a:rPr>
              <a:t> районным военкоматом он был призван в ряды Красной армии. Бабушка осталась дома с детьми и была на протяжении всей войны труженицей тыла. Когда бомбардировки </a:t>
            </a:r>
            <a:r>
              <a:rPr lang="ru-RU" sz="2000" dirty="0">
                <a:solidFill>
                  <a:schemeClr val="bg1"/>
                </a:solidFill>
              </a:rPr>
              <a:t>У</a:t>
            </a:r>
            <a:r>
              <a:rPr lang="ru-RU" sz="2000" dirty="0" smtClean="0">
                <a:solidFill>
                  <a:schemeClr val="bg1"/>
                </a:solidFill>
              </a:rPr>
              <a:t>глича усилились, бабушка была вынуждена бежать с детьми в Новое село (это 40 км пешком). Вскоре от дифтерии умер маленький Гена. Страшно было сообщать эту новость на фронт мужу.</a:t>
            </a:r>
          </a:p>
          <a:p>
            <a:pPr algn="ctr">
              <a:buNone/>
            </a:pP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smtClean="0">
                <a:solidFill>
                  <a:schemeClr val="bg1"/>
                </a:solidFill>
              </a:rPr>
              <a:t>                         Война убивает не только на передовой, но и в тылу.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90099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3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330026694634_72535376_sshot-5.jpg"/>
          <p:cNvPicPr>
            <a:picLocks noChangeAspect="1"/>
          </p:cNvPicPr>
          <p:nvPr/>
        </p:nvPicPr>
        <p:blipFill>
          <a:blip r:embed="rId2" cstate="print"/>
          <a:srcRect l="1883" t="2060" r="2219" b="2694"/>
          <a:stretch>
            <a:fillRect/>
          </a:stretch>
        </p:blipFill>
        <p:spPr>
          <a:xfrm>
            <a:off x="0" y="0"/>
            <a:ext cx="9324528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88640"/>
            <a:ext cx="8229600" cy="4525963"/>
          </a:xfrm>
        </p:spPr>
        <p:txBody>
          <a:bodyPr/>
          <a:lstStyle/>
          <a:p>
            <a:pPr>
              <a:buNone/>
            </a:pPr>
            <a:endParaRPr lang="ru-RU" sz="20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sz="2000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2000" dirty="0" smtClean="0">
                <a:solidFill>
                  <a:schemeClr val="bg1"/>
                </a:solidFill>
              </a:rPr>
              <a:t>После призыва прапрадедушка попал в школу сержантов, после этого он был назначен заместителем командира взвода минометной роты 3 батальона 78 гвардейского стрелкового полка. Полк базировался на Воронежском фронте.</a:t>
            </a:r>
            <a:endParaRPr lang="ru-RU" sz="2000" dirty="0">
              <a:solidFill>
                <a:schemeClr val="bg1"/>
              </a:solidFill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1988840"/>
            <a:ext cx="2614683" cy="3601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90099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3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30026694634_72535376_sshot-5.jpg"/>
          <p:cNvPicPr>
            <a:picLocks noChangeAspect="1"/>
          </p:cNvPicPr>
          <p:nvPr/>
        </p:nvPicPr>
        <p:blipFill>
          <a:blip r:embed="rId2" cstate="print"/>
          <a:srcRect l="1883" t="2060" r="2219" b="2694"/>
          <a:stretch>
            <a:fillRect/>
          </a:stretch>
        </p:blipFill>
        <p:spPr>
          <a:xfrm>
            <a:off x="0" y="0"/>
            <a:ext cx="9324528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5857916"/>
          </a:xfrm>
        </p:spPr>
        <p:txBody>
          <a:bodyPr>
            <a:noAutofit/>
          </a:bodyPr>
          <a:lstStyle/>
          <a:p>
            <a:pPr fontAlgn="base">
              <a:buNone/>
            </a:pPr>
            <a:endParaRPr lang="ru-RU" sz="2000" dirty="0" smtClean="0">
              <a:solidFill>
                <a:schemeClr val="bg1"/>
              </a:solidFill>
            </a:endParaRPr>
          </a:p>
          <a:p>
            <a:pPr fontAlgn="base">
              <a:buNone/>
            </a:pPr>
            <a:endParaRPr lang="ru-RU" sz="2000" dirty="0">
              <a:solidFill>
                <a:schemeClr val="bg1"/>
              </a:solidFill>
            </a:endParaRPr>
          </a:p>
          <a:p>
            <a:pPr fontAlgn="base">
              <a:buNone/>
            </a:pPr>
            <a:endParaRPr lang="ru-RU" sz="2000" dirty="0">
              <a:solidFill>
                <a:schemeClr val="bg1"/>
              </a:solidFill>
            </a:endParaRPr>
          </a:p>
          <a:p>
            <a:pPr fontAlgn="base">
              <a:buNone/>
            </a:pPr>
            <a:r>
              <a:rPr lang="ru-RU" sz="2000" dirty="0" smtClean="0">
                <a:solidFill>
                  <a:schemeClr val="bg1"/>
                </a:solidFill>
              </a:rPr>
              <a:t>При взятии высоты 195,0 в районе села Сторожевое, минометный взвод, в котором воевал мой дед, прикрывал наступление своего батальона</a:t>
            </a:r>
            <a:r>
              <a:rPr lang="ru-RU" sz="2000" dirty="0">
                <a:solidFill>
                  <a:schemeClr val="bg1"/>
                </a:solidFill>
              </a:rPr>
              <a:t>.</a:t>
            </a:r>
            <a:r>
              <a:rPr lang="ru-RU" sz="2000" dirty="0" smtClean="0">
                <a:solidFill>
                  <a:schemeClr val="bg1"/>
                </a:solidFill>
              </a:rPr>
              <a:t> В этом бою он получил ранение в руку, но не оставил позицию и продолжал прикрывать минометным огнем наступление своего батальона. В одном из немногочисленных писем моей бабушке он писал: </a:t>
            </a:r>
            <a:r>
              <a:rPr lang="ru-RU" sz="2000" i="1" dirty="0" smtClean="0">
                <a:solidFill>
                  <a:schemeClr val="bg1"/>
                </a:solidFill>
              </a:rPr>
              <a:t>«Получил ранение в руку, а скоро, по всей видимости, наступление, так что скорее надо вылечиться».</a:t>
            </a:r>
          </a:p>
          <a:p>
            <a:pPr fontAlgn="base">
              <a:buNone/>
            </a:pP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7761" y="3230580"/>
            <a:ext cx="2099102" cy="279880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719660" y="4033868"/>
            <a:ext cx="3024337" cy="181460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3571928"/>
            <a:ext cx="5133256" cy="27384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90099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3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330026694634_72535376_sshot-5.jpg"/>
          <p:cNvPicPr>
            <a:picLocks noChangeAspect="1"/>
          </p:cNvPicPr>
          <p:nvPr/>
        </p:nvPicPr>
        <p:blipFill>
          <a:blip r:embed="rId2" cstate="print"/>
          <a:srcRect l="1883" t="2060" r="2219" b="2694"/>
          <a:stretch>
            <a:fillRect/>
          </a:stretch>
        </p:blipFill>
        <p:spPr>
          <a:xfrm>
            <a:off x="-21948" y="0"/>
            <a:ext cx="9165948" cy="6741368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 </a:t>
            </a:r>
            <a:endParaRPr lang="ru-RU" sz="2400" dirty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5106620"/>
            <a:ext cx="85023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449263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0BD0D9">
                    <a:lumMod val="50000"/>
                  </a:srgb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  </a:t>
            </a:r>
            <a:endParaRPr lang="ru-RU" sz="1600" dirty="0">
              <a:solidFill>
                <a:srgbClr val="0BD0D9">
                  <a:lumMod val="50000"/>
                </a:srgb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5571" y="830021"/>
            <a:ext cx="676875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В январе 1943 года  бабушка получила письмо, в котором дедушка писал: </a:t>
            </a:r>
            <a:r>
              <a:rPr lang="ru-RU" i="1" dirty="0" smtClean="0">
                <a:solidFill>
                  <a:schemeClr val="bg1"/>
                </a:solidFill>
              </a:rPr>
              <a:t>«… завтра идем в наступление,  будет трудный бой, если останусь жив, будем счастливы, а если…. Береги себя и нашу единственную дочку </a:t>
            </a:r>
            <a:r>
              <a:rPr lang="ru-RU" i="1" dirty="0" err="1" smtClean="0">
                <a:solidFill>
                  <a:schemeClr val="bg1"/>
                </a:solidFill>
              </a:rPr>
              <a:t>Аллочку</a:t>
            </a:r>
            <a:r>
              <a:rPr lang="ru-RU" i="1" dirty="0" smtClean="0">
                <a:solidFill>
                  <a:schemeClr val="bg1"/>
                </a:solidFill>
              </a:rPr>
              <a:t>» . </a:t>
            </a:r>
            <a:r>
              <a:rPr lang="ru-RU" dirty="0" smtClean="0">
                <a:solidFill>
                  <a:schemeClr val="bg1"/>
                </a:solidFill>
              </a:rPr>
              <a:t>Больше долгожданных весточек от любимого Гоши бабушка не получала. Долгое время она надеялась на чудо, что почтальон принесет долгожданную весточку от него. Но он принес печальную весть о том, что гвардии сержант Богомазов Егор Сергеевич погиб 13 января 1943 года в Воронежской области. В каком месте и где он был захоронен в извещении о смерти не было указано. На момент получения письма Бабушке было 25 лет. Она больше не вышла замуж и всю жизнь ждала своего мужа с фронта.</a:t>
            </a:r>
            <a:endParaRPr lang="ru-RU" i="1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8984" y="3792349"/>
            <a:ext cx="1788269" cy="23843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30026694634_72535376_sshot-5.jpg"/>
          <p:cNvPicPr>
            <a:picLocks noChangeAspect="1"/>
          </p:cNvPicPr>
          <p:nvPr/>
        </p:nvPicPr>
        <p:blipFill>
          <a:blip r:embed="rId2" cstate="print"/>
          <a:srcRect l="1883" t="2060" r="2219" b="2694"/>
          <a:stretch>
            <a:fillRect/>
          </a:stretch>
        </p:blipFill>
        <p:spPr>
          <a:xfrm>
            <a:off x="-180528" y="0"/>
            <a:ext cx="9324528" cy="6858000"/>
          </a:xfrm>
          <a:prstGeom prst="rect">
            <a:avLst/>
          </a:prstGeom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709160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ru-RU" sz="1800" dirty="0">
                <a:solidFill>
                  <a:schemeClr val="bg1"/>
                </a:solidFill>
              </a:rPr>
              <a:t>И</a:t>
            </a:r>
            <a:r>
              <a:rPr lang="ru-RU" sz="1800" dirty="0" smtClean="0">
                <a:solidFill>
                  <a:schemeClr val="bg1"/>
                </a:solidFill>
              </a:rPr>
              <a:t> вот, спустя много лет, в 2007 году,  к дому дочери Егора </a:t>
            </a:r>
            <a:r>
              <a:rPr lang="ru-RU" sz="1800" dirty="0" err="1" smtClean="0">
                <a:solidFill>
                  <a:schemeClr val="bg1"/>
                </a:solidFill>
              </a:rPr>
              <a:t>Богомазова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smtClean="0">
                <a:solidFill>
                  <a:schemeClr val="bg1"/>
                </a:solidFill>
              </a:rPr>
              <a:t>(моей бабушки), приехал человек который сообщил о том, что найдена могила ее отца. И рассказал при каких обстоятельствах погиб гвардии сержант Егор Богомазов. После начала </a:t>
            </a:r>
            <a:r>
              <a:rPr lang="ru-RU" sz="1800" dirty="0" err="1" smtClean="0">
                <a:solidFill>
                  <a:schemeClr val="bg1"/>
                </a:solidFill>
              </a:rPr>
              <a:t>Острогожско-Россошанской</a:t>
            </a:r>
            <a:r>
              <a:rPr lang="ru-RU" sz="1800" dirty="0" smtClean="0">
                <a:solidFill>
                  <a:schemeClr val="bg1"/>
                </a:solidFill>
              </a:rPr>
              <a:t> операции, дедушка погиб, освобождая от фашистов село </a:t>
            </a:r>
            <a:r>
              <a:rPr lang="ru-RU" sz="1800" dirty="0" err="1" smtClean="0">
                <a:solidFill>
                  <a:schemeClr val="bg1"/>
                </a:solidFill>
              </a:rPr>
              <a:t>Мастюгино</a:t>
            </a:r>
            <a:r>
              <a:rPr lang="ru-RU" sz="1800" dirty="0" smtClean="0">
                <a:solidFill>
                  <a:schemeClr val="bg1"/>
                </a:solidFill>
              </a:rPr>
              <a:t>, прикрывая огнем минометов своих однополчан при наступлении, случилось это 13 января 1943 года, похоронен там же в братской могиле. </a:t>
            </a:r>
          </a:p>
          <a:p>
            <a:pPr marL="137160" indent="0">
              <a:buNone/>
            </a:pPr>
            <a:r>
              <a:rPr lang="ru-RU" sz="1800" dirty="0" smtClean="0">
                <a:solidFill>
                  <a:schemeClr val="bg1"/>
                </a:solidFill>
              </a:rPr>
              <a:t>Моей прапрабабушке Антонине Васильевне было на тот момент 90 лет. Она умерла спустя 2 года.</a:t>
            </a:r>
          </a:p>
          <a:p>
            <a:pPr marL="137160" indent="0">
              <a:buNone/>
            </a:pPr>
            <a:r>
              <a:rPr lang="ru-RU" sz="1800" dirty="0" smtClean="0">
                <a:solidFill>
                  <a:schemeClr val="bg1"/>
                </a:solidFill>
              </a:rPr>
              <a:t>Такова история моих</a:t>
            </a:r>
          </a:p>
          <a:p>
            <a:pPr marL="137160" indent="0">
              <a:buNone/>
            </a:pPr>
            <a:r>
              <a:rPr lang="ru-RU" sz="1800" dirty="0" smtClean="0">
                <a:solidFill>
                  <a:schemeClr val="bg1"/>
                </a:solidFill>
              </a:rPr>
              <a:t> родственников-участников ВОВ.</a:t>
            </a:r>
          </a:p>
          <a:p>
            <a:pPr marL="137160" indent="0">
              <a:buNone/>
            </a:pP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</a:rPr>
              <a:t>                       Я помню!</a:t>
            </a:r>
          </a:p>
          <a:p>
            <a:pPr marL="137160" indent="0"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                        Я горжусь!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640" y="3551332"/>
            <a:ext cx="4536504" cy="293738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330026694634_72535376_sshot-5.jpg"/>
          <p:cNvPicPr>
            <a:picLocks noChangeAspect="1"/>
          </p:cNvPicPr>
          <p:nvPr/>
        </p:nvPicPr>
        <p:blipFill>
          <a:blip r:embed="rId2" cstate="print"/>
          <a:srcRect l="1883" t="2060" r="2219" b="2694"/>
          <a:stretch>
            <a:fillRect/>
          </a:stretch>
        </p:blipFill>
        <p:spPr>
          <a:xfrm>
            <a:off x="0" y="0"/>
            <a:ext cx="9324528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4155" y="290988"/>
            <a:ext cx="4189832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b="1" dirty="0" smtClean="0">
                <a:solidFill>
                  <a:schemeClr val="bg1"/>
                </a:solidFill>
              </a:rPr>
              <a:t>Война… Она прошла давно, </a:t>
            </a:r>
          </a:p>
          <a:p>
            <a:r>
              <a:rPr lang="ru-RU" sz="1700" b="1" dirty="0" smtClean="0">
                <a:solidFill>
                  <a:schemeClr val="bg1"/>
                </a:solidFill>
              </a:rPr>
              <a:t> Но след оставила навеки.</a:t>
            </a:r>
          </a:p>
          <a:p>
            <a:r>
              <a:rPr lang="ru-RU" sz="1700" b="1" dirty="0" smtClean="0">
                <a:solidFill>
                  <a:schemeClr val="bg1"/>
                </a:solidFill>
              </a:rPr>
              <a:t> Я помнить буду  все равно</a:t>
            </a:r>
          </a:p>
          <a:p>
            <a:r>
              <a:rPr lang="ru-RU" sz="1700" b="1" dirty="0" smtClean="0">
                <a:solidFill>
                  <a:schemeClr val="bg1"/>
                </a:solidFill>
              </a:rPr>
              <a:t>О близком и родном мне человеке.</a:t>
            </a:r>
          </a:p>
          <a:p>
            <a:r>
              <a:rPr lang="ru-RU" sz="1700" b="1" dirty="0" smtClean="0">
                <a:solidFill>
                  <a:schemeClr val="bg1"/>
                </a:solidFill>
              </a:rPr>
              <a:t>Пусть я не видела его,</a:t>
            </a:r>
          </a:p>
          <a:p>
            <a:r>
              <a:rPr lang="ru-RU" sz="1700" b="1" dirty="0" smtClean="0">
                <a:solidFill>
                  <a:schemeClr val="bg1"/>
                </a:solidFill>
              </a:rPr>
              <a:t>Не знал и он меня при жизни, </a:t>
            </a:r>
          </a:p>
          <a:p>
            <a:r>
              <a:rPr lang="ru-RU" sz="1700" b="1" dirty="0" smtClean="0">
                <a:solidFill>
                  <a:schemeClr val="bg1"/>
                </a:solidFill>
              </a:rPr>
              <a:t>Лицо прадеда моего</a:t>
            </a:r>
          </a:p>
          <a:p>
            <a:r>
              <a:rPr lang="ru-RU" sz="1700" b="1" dirty="0" smtClean="0">
                <a:solidFill>
                  <a:schemeClr val="bg1"/>
                </a:solidFill>
              </a:rPr>
              <a:t>Чтит благодарная Отчизна!</a:t>
            </a:r>
          </a:p>
          <a:p>
            <a:r>
              <a:rPr lang="ru-RU" sz="1700" b="1" dirty="0" smtClean="0">
                <a:solidFill>
                  <a:schemeClr val="bg1"/>
                </a:solidFill>
              </a:rPr>
              <a:t>Они шли Родину спасать, </a:t>
            </a:r>
          </a:p>
          <a:p>
            <a:r>
              <a:rPr lang="ru-RU" sz="1700" b="1" dirty="0" smtClean="0">
                <a:solidFill>
                  <a:schemeClr val="bg1"/>
                </a:solidFill>
              </a:rPr>
              <a:t>Не ради славы подвиг совершали.</a:t>
            </a:r>
          </a:p>
          <a:p>
            <a:r>
              <a:rPr lang="ru-RU" sz="1700" b="1" dirty="0" smtClean="0">
                <a:solidFill>
                  <a:schemeClr val="bg1"/>
                </a:solidFill>
              </a:rPr>
              <a:t>И нам не доведется испытать</a:t>
            </a:r>
          </a:p>
          <a:p>
            <a:r>
              <a:rPr lang="ru-RU" sz="1700" b="1" dirty="0" smtClean="0">
                <a:solidFill>
                  <a:schemeClr val="bg1"/>
                </a:solidFill>
              </a:rPr>
              <a:t>То, что они на фронте испытали.</a:t>
            </a:r>
          </a:p>
          <a:p>
            <a:r>
              <a:rPr lang="ru-RU" sz="1700" b="1" dirty="0" smtClean="0">
                <a:solidFill>
                  <a:schemeClr val="bg1"/>
                </a:solidFill>
              </a:rPr>
              <a:t>В числе их был мой прадед, Богомазов Гоша,</a:t>
            </a:r>
          </a:p>
          <a:p>
            <a:r>
              <a:rPr lang="ru-RU" sz="1700" b="1" dirty="0" smtClean="0">
                <a:solidFill>
                  <a:schemeClr val="bg1"/>
                </a:solidFill>
              </a:rPr>
              <a:t>Быть может, имя здесь кому-нибудь знакомо?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62264" y="1124744"/>
            <a:ext cx="3816424" cy="54332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160"/>
              </a:lnSpc>
            </a:pPr>
            <a:r>
              <a:rPr lang="ru-RU" sz="1700" b="1" dirty="0">
                <a:solidFill>
                  <a:schemeClr val="bg1"/>
                </a:solidFill>
              </a:rPr>
              <a:t>Тяжелую на сердце нес он ношу:</a:t>
            </a:r>
          </a:p>
          <a:p>
            <a:pPr>
              <a:lnSpc>
                <a:spcPts val="2160"/>
              </a:lnSpc>
            </a:pPr>
            <a:r>
              <a:rPr lang="ru-RU" sz="1700" b="1" dirty="0">
                <a:solidFill>
                  <a:schemeClr val="bg1"/>
                </a:solidFill>
              </a:rPr>
              <a:t>Не довелось увидеть ни семьи, ни дома…</a:t>
            </a:r>
            <a:br>
              <a:rPr lang="ru-RU" sz="1700" b="1" dirty="0">
                <a:solidFill>
                  <a:schemeClr val="bg1"/>
                </a:solidFill>
              </a:rPr>
            </a:br>
            <a:r>
              <a:rPr lang="ru-RU" sz="1700" b="1" dirty="0">
                <a:solidFill>
                  <a:schemeClr val="bg1"/>
                </a:solidFill>
              </a:rPr>
              <a:t>Вдовой оставил он любимую свою,</a:t>
            </a:r>
          </a:p>
          <a:p>
            <a:pPr>
              <a:lnSpc>
                <a:spcPts val="2160"/>
              </a:lnSpc>
            </a:pPr>
            <a:r>
              <a:rPr lang="ru-RU" sz="1700" b="1" dirty="0">
                <a:solidFill>
                  <a:schemeClr val="bg1"/>
                </a:solidFill>
              </a:rPr>
              <a:t>Ушел на фронт, судьбе жизнь доверяя,</a:t>
            </a:r>
          </a:p>
          <a:p>
            <a:pPr>
              <a:lnSpc>
                <a:spcPts val="2160"/>
              </a:lnSpc>
            </a:pPr>
            <a:r>
              <a:rPr lang="ru-RU" sz="1700" b="1" dirty="0">
                <a:solidFill>
                  <a:schemeClr val="bg1"/>
                </a:solidFill>
              </a:rPr>
              <a:t>Погиб он в неизвестном нам бою,</a:t>
            </a:r>
          </a:p>
          <a:p>
            <a:pPr>
              <a:lnSpc>
                <a:spcPts val="2160"/>
              </a:lnSpc>
            </a:pPr>
            <a:r>
              <a:rPr lang="ru-RU" sz="1700" b="1" smtClean="0">
                <a:solidFill>
                  <a:schemeClr val="bg1"/>
                </a:solidFill>
              </a:rPr>
              <a:t>И зря </a:t>
            </a:r>
            <a:r>
              <a:rPr lang="ru-RU" sz="1700" b="1" dirty="0">
                <a:solidFill>
                  <a:schemeClr val="bg1"/>
                </a:solidFill>
              </a:rPr>
              <a:t>ждала жена его, войну ту проклиная.</a:t>
            </a:r>
          </a:p>
          <a:p>
            <a:pPr>
              <a:lnSpc>
                <a:spcPts val="2160"/>
              </a:lnSpc>
            </a:pPr>
            <a:r>
              <a:rPr lang="ru-RU" sz="1700" b="1" dirty="0">
                <a:solidFill>
                  <a:schemeClr val="bg1"/>
                </a:solidFill>
              </a:rPr>
              <a:t>Она все думала, что похоронка лишь ошибка</a:t>
            </a:r>
            <a:br>
              <a:rPr lang="ru-RU" sz="1700" b="1" dirty="0">
                <a:solidFill>
                  <a:schemeClr val="bg1"/>
                </a:solidFill>
              </a:rPr>
            </a:br>
            <a:r>
              <a:rPr lang="ru-RU" sz="1700" b="1" dirty="0">
                <a:solidFill>
                  <a:schemeClr val="bg1"/>
                </a:solidFill>
              </a:rPr>
              <a:t>И верила, что муж придет домой…</a:t>
            </a:r>
          </a:p>
          <a:p>
            <a:pPr>
              <a:lnSpc>
                <a:spcPts val="2160"/>
              </a:lnSpc>
            </a:pPr>
            <a:r>
              <a:rPr lang="ru-RU" sz="1700" b="1" dirty="0">
                <a:solidFill>
                  <a:schemeClr val="bg1"/>
                </a:solidFill>
              </a:rPr>
              <a:t>Исчезла вмиг с лица ее улыбка:</a:t>
            </a:r>
          </a:p>
          <a:p>
            <a:pPr>
              <a:lnSpc>
                <a:spcPts val="2160"/>
              </a:lnSpc>
            </a:pPr>
            <a:r>
              <a:rPr lang="ru-RU" sz="1700" b="1" dirty="0">
                <a:solidFill>
                  <a:schemeClr val="bg1"/>
                </a:solidFill>
              </a:rPr>
              <a:t>Прадед убит безжалостной войной.</a:t>
            </a:r>
          </a:p>
          <a:p>
            <a:pPr>
              <a:lnSpc>
                <a:spcPts val="2160"/>
              </a:lnSpc>
            </a:pPr>
            <a:r>
              <a:rPr lang="ru-RU" sz="1700" b="1" dirty="0">
                <a:solidFill>
                  <a:schemeClr val="bg1"/>
                </a:solidFill>
              </a:rPr>
              <a:t>Прадед убит, но подвиг его вечен!</a:t>
            </a:r>
            <a:br>
              <a:rPr lang="ru-RU" sz="1700" b="1" dirty="0">
                <a:solidFill>
                  <a:schemeClr val="bg1"/>
                </a:solidFill>
              </a:rPr>
            </a:br>
            <a:r>
              <a:rPr lang="ru-RU" sz="1700" b="1" dirty="0">
                <a:solidFill>
                  <a:schemeClr val="bg1"/>
                </a:solidFill>
              </a:rPr>
              <a:t>Он в моей памяти и в моем сердце будет жить!</a:t>
            </a:r>
          </a:p>
          <a:p>
            <a:pPr>
              <a:lnSpc>
                <a:spcPts val="2160"/>
              </a:lnSpc>
            </a:pPr>
            <a:r>
              <a:rPr lang="ru-RU" sz="1700" b="1" dirty="0">
                <a:solidFill>
                  <a:schemeClr val="bg1"/>
                </a:solidFill>
              </a:rPr>
              <a:t>Прадед убит… Но мир не искалечен!</a:t>
            </a:r>
          </a:p>
          <a:p>
            <a:pPr>
              <a:lnSpc>
                <a:spcPts val="2160"/>
              </a:lnSpc>
            </a:pPr>
            <a:r>
              <a:rPr lang="ru-RU" sz="1700" b="1" dirty="0">
                <a:solidFill>
                  <a:schemeClr val="bg1"/>
                </a:solidFill>
              </a:rPr>
              <a:t>Давайте этим миром дорожить!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653</TotalTime>
  <Words>676</Words>
  <Application>Microsoft Office PowerPoint</Application>
  <PresentationFormat>Экран (4:3)</PresentationFormat>
  <Paragraphs>61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Апекс</vt:lpstr>
      <vt:lpstr>Памяти павших будьте достойны!</vt:lpstr>
      <vt:lpstr>Богомазов Егор Сергеевич, Богомазова Антонина Васильевна.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Мы помним, мы дорожим</dc:title>
  <dc:creator>Triton 082201</dc:creator>
  <cp:lastModifiedBy>ллл</cp:lastModifiedBy>
  <cp:revision>63</cp:revision>
  <dcterms:created xsi:type="dcterms:W3CDTF">2005-01-01T18:36:00Z</dcterms:created>
  <dcterms:modified xsi:type="dcterms:W3CDTF">2020-05-07T10:27:12Z</dcterms:modified>
</cp:coreProperties>
</file>