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4" r:id="rId17"/>
    <p:sldId id="270" r:id="rId18"/>
    <p:sldId id="271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3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404664"/>
            <a:ext cx="6804248" cy="142292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glow" dir="t"/>
          </a:scene3d>
          <a:sp3d prstMaterial="dkEdge"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Психологическая готовность к школьному обучению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  <p:pic>
        <p:nvPicPr>
          <p:cNvPr id="1026" name="Picture 2" descr="C:\Users\Алёна\Desktop\j3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772816"/>
            <a:ext cx="6144408" cy="4077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Подготовила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Воспитатель МБДОУ № 20 «Колосок»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Карпычева Наталья Вячеславовна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340768"/>
            <a:ext cx="7272808" cy="4320480"/>
          </a:xfrm>
          <a:solidFill>
            <a:schemeClr val="accent5">
              <a:alpha val="82000"/>
            </a:schemeClr>
          </a:solidFill>
          <a:effectLst>
            <a:outerShdw blurRad="139700" dist="3683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prstMaterial="dkEdge"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Таким образом, интеллектуальная готовность ребенка характеризуется созреванием аналитических психологических процессов, овладением навыками мыслительной деятельности.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704856" cy="5112568"/>
          </a:xfrm>
          <a:effectLst>
            <a:outerShdw blurRad="254000" dist="4064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prstMaterial="dkEdge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3200" b="1" i="1" u="sng" dirty="0" smtClean="0"/>
          </a:p>
          <a:p>
            <a:pPr algn="ctr">
              <a:buNone/>
            </a:pPr>
            <a:endParaRPr lang="ru-RU" sz="3200" b="1" i="1" u="sng" dirty="0" smtClean="0"/>
          </a:p>
          <a:p>
            <a:pPr algn="ctr">
              <a:buNone/>
            </a:pPr>
            <a:r>
              <a:rPr lang="ru-RU" sz="3200" b="1" i="1" u="sng" dirty="0" smtClean="0"/>
              <a:t>Эмоциональная зрелость</a:t>
            </a:r>
            <a:r>
              <a:rPr lang="ru-RU" sz="3200" dirty="0" smtClean="0"/>
              <a:t> в основном понимается как уменьшение импульсивных реакций и возможность длительное время выполнять не очень привлекательное задание.</a:t>
            </a:r>
            <a:endParaRPr lang="ru-RU" sz="3200" dirty="0"/>
          </a:p>
        </p:txBody>
      </p:sp>
      <p:pic>
        <p:nvPicPr>
          <p:cNvPr id="2050" name="Picture 2" descr="C:\Users\Алёна\Desktop\m308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87341"/>
            <a:ext cx="4716016" cy="27706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228600" dist="38100" sx="106000" sy="1060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социальная</a:t>
            </a:r>
            <a:r>
              <a:rPr lang="ru-RU" dirty="0" smtClean="0">
                <a:solidFill>
                  <a:schemeClr val="tx1"/>
                </a:solidFill>
              </a:rPr>
              <a:t>  зрелость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79912" y="1600200"/>
            <a:ext cx="4752528" cy="48737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Сюда относится потребность ребенка в общении со сверстниками и умение подчинять свое поведение законам детских групп, а также способность исполнять роль ученика в ситуации школьного обучения.</a:t>
            </a:r>
          </a:p>
          <a:p>
            <a:endParaRPr lang="ru-RU" dirty="0"/>
          </a:p>
        </p:txBody>
      </p:sp>
      <p:pic>
        <p:nvPicPr>
          <p:cNvPr id="3074" name="Picture 2" descr="C:\Users\Алёна\Downloads\1289836826_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6"/>
            <a:ext cx="4077072" cy="4077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56084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Л.И. </a:t>
            </a:r>
            <a:r>
              <a:rPr lang="ru-RU" dirty="0" err="1" smtClean="0"/>
              <a:t>Божович</a:t>
            </a:r>
            <a:r>
              <a:rPr lang="ru-RU" dirty="0" smtClean="0"/>
              <a:t> (1968) выделяет несколько параметров психологического развития ребенка, наиболее существенно влияющих на успешность обучения в школе. </a:t>
            </a:r>
          </a:p>
          <a:p>
            <a:pPr>
              <a:buNone/>
            </a:pPr>
            <a:r>
              <a:rPr lang="ru-RU" dirty="0" smtClean="0"/>
              <a:t>Среди них - определенный уровень мотивационного развития ребенка, включающий познавательные и социальные мотивы учения, достаточное развитие произвольного поведения и интеллектуальность сферы. </a:t>
            </a:r>
          </a:p>
          <a:p>
            <a:pPr>
              <a:buNone/>
            </a:pPr>
            <a:r>
              <a:rPr lang="ru-RU" dirty="0" smtClean="0"/>
              <a:t>Наиболее важным в психологической готовности ребенка к школе ею признавался мотивационный план.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Алёна\Desktop\09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1478" y="2492896"/>
            <a:ext cx="5832522" cy="4365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C:\Users\Алёна\Desktop\kid_glass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4628965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368300" dist="4572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Были выделены две группы мотивов учения: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1. Широкие социальные мотивы учения, или мотивы, связанные «с потребностями ребенка в общении с другими людьми, в их оценке и одобрении, с желаниями ученика занять определенное место в системе доступных ему общественных отношений»;</a:t>
            </a:r>
          </a:p>
          <a:p>
            <a:r>
              <a:rPr lang="ru-RU" dirty="0" smtClean="0"/>
              <a:t>2. Мотивы, связанные непосредственно с учебной деятельностью, или «познавательные интересы детей, потребность в интеллектуальной активности и в овладении новыми умениями, навыками и знаниями».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лёна\Desktop\main-9ea45cb9e40f1e98868a7bef754be9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51514" cy="3501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6" name="Picture 2" descr="C:\Users\Алёна\Desktop\1220531014_561698.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919706"/>
            <a:ext cx="5508104" cy="3938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619672" y="2632320"/>
            <a:ext cx="7251576" cy="4225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Сплав этих двух потребностей способствует возникновению нового отношения ребенка к окружающей среде, названного Л.И. </a:t>
            </a:r>
            <a:r>
              <a:rPr lang="ru-RU" dirty="0" err="1" smtClean="0"/>
              <a:t>Божович</a:t>
            </a:r>
            <a:r>
              <a:rPr lang="ru-RU" dirty="0" smtClean="0"/>
              <a:t> «внутренней позицией школьника» (1968). Этому новообразованию Л.И. </a:t>
            </a:r>
            <a:r>
              <a:rPr lang="ru-RU" dirty="0" err="1" smtClean="0"/>
              <a:t>Божович</a:t>
            </a:r>
            <a:r>
              <a:rPr lang="ru-RU" dirty="0" smtClean="0"/>
              <a:t> придавала очень большое значение, считая, что «внутренняя позиция школьника», и широкие социальные мотивы учения - явления сугубо исторические.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0688"/>
            <a:ext cx="81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Ребенок, готовый к школе, хочет учиться потому, что ему хочется знать определенную позицию в обществе людей, открывающую доступ в мир взрослых и потому, что у него есть познавательная потребность, которую не могут удовлетворить дома. 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Так же выделяют и другие готовности к школьному обучению: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676456" cy="4873752"/>
          </a:xfrm>
        </p:spPr>
        <p:txBody>
          <a:bodyPr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Личностная готовность;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Волевая готовность;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Нравственная.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Алёна\Desktop\uchits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7595841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  <a:solidFill>
            <a:srgbClr val="92D050">
              <a:alpha val="61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Constantia" pitchFamily="18" charset="0"/>
              </a:rPr>
              <a:t>Одна из самых актуальных проблем современной возрастной психологии- это проблема готовности ребенка к школьному обучению</a:t>
            </a:r>
          </a:p>
          <a:p>
            <a:pPr algn="ctr">
              <a:buNone/>
            </a:pPr>
            <a:endParaRPr lang="ru-RU" sz="32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Л. С. </a:t>
            </a:r>
            <a:r>
              <a:rPr lang="ru-RU" sz="2800" dirty="0" err="1" smtClean="0">
                <a:solidFill>
                  <a:schemeClr val="tx1"/>
                </a:solidFill>
                <a:latin typeface="Constantia" pitchFamily="18" charset="0"/>
              </a:rPr>
              <a:t>Выготский</a:t>
            </a:r>
            <a:r>
              <a:rPr lang="ru-RU" sz="2800" dirty="0" smtClean="0">
                <a:solidFill>
                  <a:schemeClr val="tx1"/>
                </a:solidFill>
                <a:latin typeface="Constantia" pitchFamily="18" charset="0"/>
              </a:rPr>
              <a:t> говорил, что готовность к школьному обучению формируется в ходе самого обучения - До тех пор, пока не начали обучать ребенка в логике программы, до тех пор еще нет готовности к обучению; обычно готовность к школьному обучению складывается к концу первого полугодия первого года обучения в школе.</a:t>
            </a:r>
          </a:p>
          <a:p>
            <a:pPr algn="ctr">
              <a:buNone/>
            </a:pP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820472" cy="65973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Constantia" pitchFamily="18" charset="0"/>
              </a:rPr>
              <a:t>    </a:t>
            </a:r>
            <a:r>
              <a:rPr lang="ru-RU" sz="3000" dirty="0" smtClean="0">
                <a:solidFill>
                  <a:srgbClr val="FF0000"/>
                </a:solidFill>
                <a:latin typeface="Constantia" pitchFamily="18" charset="0"/>
              </a:rPr>
              <a:t>Подготовка детей к школе - задача комплексная, охватывающая все сферы жизни ребенка. Психологическая готовность к школе - только один из аспектов этой задачи. Но внутри этого аспекта выделяются различные подходы:</a:t>
            </a:r>
            <a:endParaRPr lang="ru-RU" sz="2800" dirty="0" smtClean="0">
              <a:solidFill>
                <a:srgbClr val="FF0000"/>
              </a:solidFill>
              <a:latin typeface="Constantia" pitchFamily="18" charset="0"/>
            </a:endParaRPr>
          </a:p>
          <a:p>
            <a:pPr algn="ctr">
              <a:buNone/>
            </a:pPr>
            <a:endParaRPr lang="ru-RU" dirty="0" smtClean="0">
              <a:latin typeface="Constantia" pitchFamily="18" charset="0"/>
            </a:endParaRPr>
          </a:p>
          <a:p>
            <a:r>
              <a:rPr lang="ru-RU" dirty="0" smtClean="0"/>
              <a:t>1. Исследования, направленные на формирование у детей дошкольного возраста определенных изменений и навыков, необходимых для обучения в школе.</a:t>
            </a:r>
          </a:p>
          <a:p>
            <a:r>
              <a:rPr lang="ru-RU" dirty="0" smtClean="0"/>
              <a:t>2. Исследования новообразований и изменений в психике ребенка.</a:t>
            </a:r>
          </a:p>
          <a:p>
            <a:r>
              <a:rPr lang="ru-RU" dirty="0" smtClean="0"/>
              <a:t>3. Исследования генезиса отдельных компонентов учебной деятельности и выявление путей их формирования.</a:t>
            </a:r>
          </a:p>
          <a:p>
            <a:r>
              <a:rPr lang="ru-RU" dirty="0" smtClean="0"/>
              <a:t>4. Изучение изменений ребенка сознательно подчинять свои действия заданному при последовательном выполнении словесных указаний взрослого. Это умение связывается со способностью овладения общим способом выполнения словесных указаний взрослого.</a:t>
            </a:r>
          </a:p>
          <a:p>
            <a:pPr>
              <a:buNone/>
            </a:pP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63888" y="188640"/>
            <a:ext cx="4824536" cy="6120680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ru-RU" sz="2000" dirty="0" smtClean="0"/>
              <a:t>   Готовность к школе в современных условиях рассматривается, прежде всего, как готовность к школьному обучению или учебной деятельности. Этот подход обоснован взглядом на проблему со стороны периодизации психического развития ребенка и смены ведущих видов деятельности. По мнению Е.Е. Кравцовой, проблема психологической готовности к школьному обучению получает свою конкретизацию, как проблема смены ведущих типов деятельности, т.е. это переход от сюжетно-ролевых игр  к учебной деятельности .</a:t>
            </a:r>
            <a:endParaRPr lang="ru-RU" sz="2000" dirty="0"/>
          </a:p>
        </p:txBody>
      </p:sp>
      <p:pic>
        <p:nvPicPr>
          <p:cNvPr id="2051" name="Picture 3" descr="C:\Users\Алёна\Desktop\pervoklassnik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4385257" cy="5085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67600" cy="114300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woPt" dir="t"/>
          </a:scene3d>
          <a:sp3d prstMaterial="dkEdge"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Constantia" pitchFamily="18" charset="0"/>
              </a:rPr>
              <a:t>Традиционно выделяются три аспекта школьной зрелости:</a:t>
            </a:r>
            <a:endParaRPr lang="ru-RU" sz="36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7643192" cy="3765032"/>
          </a:xfrm>
        </p:spPr>
        <p:txBody>
          <a:bodyPr>
            <a:normAutofit/>
          </a:bodyPr>
          <a:lstStyle/>
          <a:p>
            <a:pPr algn="ctr"/>
            <a:r>
              <a:rPr lang="ru-RU" sz="3200" i="1" u="sng" dirty="0" smtClean="0"/>
              <a:t>Интеллектуальный</a:t>
            </a:r>
            <a:r>
              <a:rPr lang="ru-RU" sz="3200" dirty="0" smtClean="0"/>
              <a:t>;</a:t>
            </a:r>
          </a:p>
          <a:p>
            <a:pPr algn="ctr"/>
            <a:r>
              <a:rPr lang="ru-RU" sz="3200" i="1" u="sng" dirty="0" smtClean="0"/>
              <a:t>Эмоциональный</a:t>
            </a:r>
            <a:r>
              <a:rPr lang="ru-RU" sz="3200" dirty="0" smtClean="0"/>
              <a:t> ;</a:t>
            </a:r>
          </a:p>
          <a:p>
            <a:pPr algn="ctr"/>
            <a:r>
              <a:rPr lang="ru-RU" sz="3200" i="1" u="sng" dirty="0" smtClean="0"/>
              <a:t>Социальный;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570186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plastic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Интеллектуальная готовность к школьному обучению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276872"/>
            <a:ext cx="8892480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Интеллектуальная готовность к школьному обучению связана с развитием мыслительных процессов. От решения задач, требующих установление связей и отношений 		</a:t>
            </a:r>
            <a:endParaRPr lang="ru-RU" dirty="0"/>
          </a:p>
        </p:txBody>
      </p:sp>
      <p:pic>
        <p:nvPicPr>
          <p:cNvPr id="1026" name="Picture 2" descr="C:\Users\Алёна\Desktop\01_03_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8677" y="3933056"/>
            <a:ext cx="3675323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3717032"/>
            <a:ext cx="55081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между предметами и явлениями с помощью внешних ориентировочных действий дети переходят к решению их в уме с помощью элементарных мыслительных действий, 	используя образы.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71600" y="1340768"/>
            <a:ext cx="7601272" cy="62133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Развивающееся мышление дает детям возможность предусматривать за ранее результаты своих действий, планировать их;</a:t>
            </a:r>
          </a:p>
          <a:p>
            <a:endParaRPr lang="ru-RU" sz="2800" dirty="0" smtClean="0"/>
          </a:p>
          <a:p>
            <a:r>
              <a:rPr lang="ru-RU" sz="2800" dirty="0" smtClean="0"/>
              <a:t>Мышление используется детьми для освоения окружающего мира, которое выходит за рамки задач, выдвигаемой их собственной практической деятельностью.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Методика А.Р. </a:t>
            </a:r>
            <a:r>
              <a:rPr lang="ru-RU" sz="3200" dirty="0" err="1" smtClean="0">
                <a:solidFill>
                  <a:schemeClr val="tx1"/>
                </a:solidFill>
              </a:rPr>
              <a:t>Лурия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Позволяет выявить общий уровень умственного развития, степень владения обобщающими понятиями, умением планировать свои действия. </a:t>
            </a:r>
          </a:p>
          <a:p>
            <a:pPr>
              <a:buNone/>
            </a:pPr>
            <a:r>
              <a:rPr lang="ru-RU" dirty="0" smtClean="0"/>
              <a:t>Ребенку дается задание запомнить слова с помощью рисунков:  к каждому слову или словосочетанию он делает лаконичный рисунок, который потом поможет ему это слово воспроизвести, т.е. рисунок становится средством, помогающим запомнить слова. </a:t>
            </a:r>
          </a:p>
          <a:p>
            <a:pPr>
              <a:buNone/>
            </a:pPr>
            <a:r>
              <a:rPr lang="ru-RU" dirty="0" smtClean="0"/>
              <a:t>Для запоминания дается 10-12 слов и словосочетаний, таких, как, например: </a:t>
            </a:r>
            <a:r>
              <a:rPr lang="ru-RU" i="1" dirty="0" smtClean="0"/>
              <a:t>грузовик, умная кошка, темный лес, день, веселая игра, мороз, капризный ребенок, хорошая погода, сильный человек, наказание, интересная сказка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Через 1-1,5 часа после прослушивания ряда слов и создания соответствующих изображений ребенок получает свои рисунки и вспоминает, для какого слова он делал каждый из них.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1719064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woPt" dir="t"/>
          </a:scene3d>
          <a:sp3d prstMaterial="dkEdge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Наиболее распространенными методиками, диагностирующими уровень развития словесно-логического мышления, являются следующие: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84248"/>
            <a:ext cx="8064896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а) «Объяснение сюжетных картин»: ребенку показывают картинку и просят рассказать, что на ней нарисовано. Этот прием дает представление о том, на сколько верно ребенок понимает смысл изображенного, может ли выделить главное или теряется в отдельных деталях, на сколько развита его речь;</a:t>
            </a:r>
          </a:p>
          <a:p>
            <a:r>
              <a:rPr lang="ru-RU" dirty="0" smtClean="0"/>
              <a:t>б) «Последовательность событий» - более сложная методика. Это серия сюжетных картинок (от 3 до 6), на которых изображены этапы какого-то знакомого ребенку действия. Он должен выстроить из этих рисунков правильный ряд и рассказать, как развивались события.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</TotalTime>
  <Words>841</Words>
  <Application>Microsoft Office PowerPoint</Application>
  <PresentationFormat>Экран (4:3)</PresentationFormat>
  <Paragraphs>57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Психологическая готовность к школьному обучению</vt:lpstr>
      <vt:lpstr>Слайд 2</vt:lpstr>
      <vt:lpstr>Слайд 3</vt:lpstr>
      <vt:lpstr>Слайд 4</vt:lpstr>
      <vt:lpstr>Традиционно выделяются три аспекта школьной зрелости:</vt:lpstr>
      <vt:lpstr>Интеллектуальная готовность к школьному обучению</vt:lpstr>
      <vt:lpstr>Слайд 7</vt:lpstr>
      <vt:lpstr>Методика А.Р. Лурия </vt:lpstr>
      <vt:lpstr>Наиболее распространенными методиками, диагностирующими уровень развития словесно-логического мышления, являются следующие:</vt:lpstr>
      <vt:lpstr>Слайд 10</vt:lpstr>
      <vt:lpstr>Слайд 11</vt:lpstr>
      <vt:lpstr>социальная  зрелость </vt:lpstr>
      <vt:lpstr>Слайд 13</vt:lpstr>
      <vt:lpstr>Слайд 14</vt:lpstr>
      <vt:lpstr>Были выделены две группы мотивов учения: </vt:lpstr>
      <vt:lpstr>Слайд 16</vt:lpstr>
      <vt:lpstr>Слайд 17</vt:lpstr>
      <vt:lpstr>Так же выделяют и другие готовности к школьному обучению: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Наталья</cp:lastModifiedBy>
  <cp:revision>15</cp:revision>
  <dcterms:created xsi:type="dcterms:W3CDTF">2011-05-16T13:28:45Z</dcterms:created>
  <dcterms:modified xsi:type="dcterms:W3CDTF">2019-09-17T06:18:49Z</dcterms:modified>
</cp:coreProperties>
</file>