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1" autoAdjust="0"/>
    <p:restoredTop sz="94676" autoAdjust="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0FC8F7-B88B-43F1-944F-B94D30425167}" type="datetimeFigureOut">
              <a:rPr lang="ru-RU" smtClean="0"/>
              <a:pPr/>
              <a:t>23.05.2017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A8E588-9AFA-4C41-8EDD-5C8F649069E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0FC8F7-B88B-43F1-944F-B94D30425167}" type="datetimeFigureOut">
              <a:rPr lang="ru-RU" smtClean="0"/>
              <a:pPr/>
              <a:t>23.05.2017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A8E588-9AFA-4C41-8EDD-5C8F649069E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0FC8F7-B88B-43F1-944F-B94D30425167}" type="datetimeFigureOut">
              <a:rPr lang="ru-RU" smtClean="0"/>
              <a:pPr/>
              <a:t>23.05.2017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A8E588-9AFA-4C41-8EDD-5C8F649069E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0FC8F7-B88B-43F1-944F-B94D30425167}" type="datetimeFigureOut">
              <a:rPr lang="ru-RU" smtClean="0"/>
              <a:pPr/>
              <a:t>23.05.2017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A8E588-9AFA-4C41-8EDD-5C8F649069E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0FC8F7-B88B-43F1-944F-B94D30425167}" type="datetimeFigureOut">
              <a:rPr lang="ru-RU" smtClean="0"/>
              <a:pPr/>
              <a:t>23.05.2017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A8E588-9AFA-4C41-8EDD-5C8F649069E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0FC8F7-B88B-43F1-944F-B94D30425167}" type="datetimeFigureOut">
              <a:rPr lang="ru-RU" smtClean="0"/>
              <a:pPr/>
              <a:t>23.05.2017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A8E588-9AFA-4C41-8EDD-5C8F649069E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0FC8F7-B88B-43F1-944F-B94D30425167}" type="datetimeFigureOut">
              <a:rPr lang="ru-RU" smtClean="0"/>
              <a:pPr/>
              <a:t>23.05.2017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A8E588-9AFA-4C41-8EDD-5C8F649069E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0FC8F7-B88B-43F1-944F-B94D30425167}" type="datetimeFigureOut">
              <a:rPr lang="ru-RU" smtClean="0"/>
              <a:pPr/>
              <a:t>23.05.2017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A8E588-9AFA-4C41-8EDD-5C8F649069E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0FC8F7-B88B-43F1-944F-B94D30425167}" type="datetimeFigureOut">
              <a:rPr lang="ru-RU" smtClean="0"/>
              <a:pPr/>
              <a:t>23.05.2017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A8E588-9AFA-4C41-8EDD-5C8F649069E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0FC8F7-B88B-43F1-944F-B94D30425167}" type="datetimeFigureOut">
              <a:rPr lang="ru-RU" smtClean="0"/>
              <a:pPr/>
              <a:t>23.05.2017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A8E588-9AFA-4C41-8EDD-5C8F649069E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0FC8F7-B88B-43F1-944F-B94D30425167}" type="datetimeFigureOut">
              <a:rPr lang="ru-RU" smtClean="0"/>
              <a:pPr/>
              <a:t>23.05.2017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A8E588-9AFA-4C41-8EDD-5C8F649069E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A0FC8F7-B88B-43F1-944F-B94D30425167}" type="datetimeFigureOut">
              <a:rPr lang="ru-RU" smtClean="0"/>
              <a:pPr/>
              <a:t>23.05.2017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2DA8E588-9AFA-4C41-8EDD-5C8F649069E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900igr.net/" TargetMode="Externa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4">
                <a:lumMod val="40000"/>
                <a:lumOff val="60000"/>
              </a:schemeClr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1800" dirty="0" smtClean="0"/>
              <a:t>Муниципальное бюджетное дошкольное образовательное учреждение  центр развития ребёнка – детский сад № 20 «Колосок»</a:t>
            </a:r>
            <a:br>
              <a:rPr lang="ru-RU" sz="1800" dirty="0" smtClean="0"/>
            </a:b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endParaRPr lang="ru-RU" sz="1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3222010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r"/>
            <a:r>
              <a:rPr lang="en-US" sz="20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</a:t>
            </a:r>
          </a:p>
          <a:p>
            <a:pPr algn="ctr"/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Взаимодействие ДОУ и семьи в воспитании здорового ребёнка: проблемы и перспективы </a:t>
            </a:r>
          </a:p>
          <a:p>
            <a:pPr algn="ctr"/>
            <a:endParaRPr lang="ru-RU" b="1" dirty="0" smtClean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Подготовила воспитатель:</a:t>
            </a:r>
          </a:p>
          <a:p>
            <a:pPr algn="r"/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Карпычева Н.В. </a:t>
            </a:r>
          </a:p>
          <a:p>
            <a:pPr algn="ctr"/>
            <a:endParaRPr lang="en-US" sz="2000" b="1" dirty="0" smtClean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endParaRPr lang="ru-RU" sz="2000" b="1" dirty="0" smtClean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endParaRPr lang="ru-RU" sz="2000" b="1" dirty="0" smtClean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endParaRPr lang="ru-RU" sz="2000" b="1" dirty="0" smtClean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endParaRPr lang="ru-RU" sz="2000" b="1" dirty="0" smtClean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endParaRPr lang="ru-RU" sz="2000" b="1" dirty="0" smtClean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endParaRPr lang="en-US" sz="2000" b="1" dirty="0" smtClean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кругленный прямоугольник 3">
            <a:hlinkClick r:id="rId3" tooltip=" Каталог презентаций "/>
          </p:cNvPr>
          <p:cNvSpPr/>
          <p:nvPr/>
        </p:nvSpPr>
        <p:spPr>
          <a:xfrm>
            <a:off x="3898900" y="5929330"/>
            <a:ext cx="1530356" cy="571504"/>
          </a:xfrm>
          <a:prstGeom prst="roundRect">
            <a:avLst/>
          </a:prstGeom>
          <a:gradFill flip="none" rotWithShape="1">
            <a:gsLst>
              <a:gs pos="0">
                <a:srgbClr val="FFFFFF"/>
              </a:gs>
              <a:gs pos="100000">
                <a:srgbClr val="FFFFFF">
                  <a:shade val="88000"/>
                </a:srgbClr>
              </a:gs>
            </a:gsLst>
            <a:lin ang="5400000" scaled="1"/>
            <a:tileRect/>
          </a:gradFill>
          <a:ln w="12700">
            <a:solidFill>
              <a:srgbClr val="33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8900" tIns="25400" rIns="88900" bIns="50800" rtlCol="0" anchor="ctr"/>
          <a:lstStyle/>
          <a:p>
            <a:pPr algn="ctr"/>
            <a:r>
              <a:rPr lang="ru-RU" sz="1400" u="sng" dirty="0" smtClean="0">
                <a:solidFill>
                  <a:srgbClr val="3333CC"/>
                </a:solidFill>
                <a:latin typeface="Arial"/>
              </a:rPr>
              <a:t>С. </a:t>
            </a:r>
            <a:r>
              <a:rPr lang="ru-RU" sz="1400" u="sng" dirty="0" err="1" smtClean="0">
                <a:solidFill>
                  <a:srgbClr val="3333CC"/>
                </a:solidFill>
                <a:latin typeface="Arial"/>
              </a:rPr>
              <a:t>Марфино</a:t>
            </a:r>
            <a:r>
              <a:rPr lang="ru-RU" sz="1400" u="sng" dirty="0" smtClean="0">
                <a:solidFill>
                  <a:srgbClr val="3333CC"/>
                </a:solidFill>
                <a:latin typeface="Arial"/>
              </a:rPr>
              <a:t> 2017 г.</a:t>
            </a:r>
            <a:endParaRPr lang="ru-RU" sz="1400" u="sng" dirty="0">
              <a:solidFill>
                <a:srgbClr val="3333CC"/>
              </a:solidFill>
              <a:latin typeface="Arial"/>
            </a:endParaRPr>
          </a:p>
        </p:txBody>
      </p:sp>
    </p:spTree>
  </p:cSld>
  <p:clrMapOvr>
    <a:masterClrMapping/>
  </p:clrMapOvr>
  <p:transition>
    <p:wedge/>
    <p:sndAc>
      <p:stSnd>
        <p:snd r:embed="rId2" name="drumroll.wav" builtIn="1"/>
      </p:stSnd>
    </p:sndAc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15616" y="332656"/>
            <a:ext cx="7848872" cy="6278642"/>
          </a:xfrm>
          <a:prstGeom prst="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Педагогическая технология взаимодействия образовательного учреждения и семьи в формировании основ здорового образа  жизни - это элемент специальным образом организованного педагогического процесса, целенаправленно и гарантированно обеспечивающего становление, то есть сохранение, поддержание, укрепление и наращивание здоровья его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субъектов , в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единстве всех его составляющих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,со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стороны всех участников педагогического процесса: детей, родителей и педагогов. </a:t>
            </a:r>
          </a:p>
          <a:p>
            <a:endParaRPr lang="ru-RU" dirty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1043608" y="332656"/>
            <a:ext cx="7848872" cy="1569660"/>
          </a:xfrm>
          <a:prstGeom prst="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еоретический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 практический анализ эффективности взаимосвязи семьи и дошкольного образовательного учреждения в воспитании здорового ребёнка: проблемы и перспективы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043608" y="2636912"/>
            <a:ext cx="7848872" cy="113877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оспитание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здорового ребёнка в семье и дошкольном образовательном учреждении.</a:t>
            </a: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043608" y="4509120"/>
            <a:ext cx="7776864" cy="1107996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заимодействие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семьи и дошкольного образовательного учреждения в воспитании здорового ребёнка</a:t>
            </a:r>
            <a:r>
              <a:rPr lang="ru-RU" sz="2400" dirty="0"/>
              <a:t>.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Стрелка вниз 13"/>
          <p:cNvSpPr/>
          <p:nvPr/>
        </p:nvSpPr>
        <p:spPr>
          <a:xfrm>
            <a:off x="4283968" y="2060848"/>
            <a:ext cx="504056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трелка вниз 15"/>
          <p:cNvSpPr/>
          <p:nvPr/>
        </p:nvSpPr>
        <p:spPr>
          <a:xfrm>
            <a:off x="4211960" y="3861048"/>
            <a:ext cx="576064" cy="5760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трелка вниз 16"/>
          <p:cNvSpPr/>
          <p:nvPr/>
        </p:nvSpPr>
        <p:spPr>
          <a:xfrm>
            <a:off x="4283968" y="6093296"/>
            <a:ext cx="576064" cy="6480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med">
    <p:wheel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43608" y="116632"/>
            <a:ext cx="7992888" cy="652486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«Семья для ребенка – это источник общественного опыта. Здесь он находит примеры для подражания и здесь происходит его социальное рождение. И если мы хотим вырастить нравственно здоровое поколение, то должны решать эту проблему «всем миром»: детский сад, семья,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общественность.»                     В.А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. Сухомлинский</a:t>
            </a:r>
          </a:p>
          <a:p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71600" y="116633"/>
            <a:ext cx="8172400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Семья и детский сад  связаны формой преемственности и это облегчает непрерывность воспитания и обучения детей.</a:t>
            </a:r>
          </a:p>
          <a:p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Важен принцип взаимопроникновения , а не принцип параллельности.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Важнейшим условием преемственности является установление доверительного делового контакта между семьей и детским садом, в ходе которого корректируется воспитательная позиция родителей и педагогов.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476672"/>
            <a:ext cx="7920880" cy="2016224"/>
          </a:xfrm>
          <a:blipFill>
            <a:blip r:embed="rId2" cstate="print"/>
            <a:tile tx="0" ty="0" sx="100000" sy="100000" flip="none" algn="tl"/>
          </a:blipFill>
        </p:spPr>
        <p:txBody>
          <a:bodyPr>
            <a:normAutofit/>
          </a:bodyPr>
          <a:lstStyle/>
          <a:p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«Лучше быть здоровым и богатым, чем бедным и больным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девиз сегодняшнего дня.</a:t>
            </a:r>
          </a:p>
        </p:txBody>
      </p:sp>
      <p:sp>
        <p:nvSpPr>
          <p:cNvPr id="3" name="Выноска со стрелкой вниз 2"/>
          <p:cNvSpPr/>
          <p:nvPr/>
        </p:nvSpPr>
        <p:spPr>
          <a:xfrm>
            <a:off x="3779912" y="2852936"/>
            <a:ext cx="2232248" cy="1440160"/>
          </a:xfrm>
          <a:prstGeom prst="downArrowCallout">
            <a:avLst/>
          </a:prstGeom>
          <a:gradFill>
            <a:gsLst>
              <a:gs pos="0">
                <a:srgbClr val="DCEBF5"/>
              </a:gs>
              <a:gs pos="8000">
                <a:srgbClr val="83A7C3"/>
              </a:gs>
              <a:gs pos="13000">
                <a:srgbClr val="768FB9"/>
              </a:gs>
              <a:gs pos="21001">
                <a:srgbClr val="83A7C3"/>
              </a:gs>
              <a:gs pos="52000">
                <a:srgbClr val="FFFFFF"/>
              </a:gs>
              <a:gs pos="56000">
                <a:srgbClr val="9C6563"/>
              </a:gs>
              <a:gs pos="58000">
                <a:srgbClr val="80302D"/>
              </a:gs>
              <a:gs pos="71001">
                <a:srgbClr val="C0524E"/>
              </a:gs>
              <a:gs pos="94000">
                <a:srgbClr val="EBDAD4"/>
              </a:gs>
              <a:gs pos="100000">
                <a:srgbClr val="55261C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1043608" y="4797152"/>
            <a:ext cx="7920880" cy="1261884"/>
          </a:xfrm>
          <a:prstGeom prst="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r>
              <a:rPr lang="ru-RU" dirty="0" smtClean="0"/>
              <a:t>   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Необходимо овладеть искусством 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сохранения и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укрепления здоровья !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43608" y="908720"/>
            <a:ext cx="7920880" cy="4976108"/>
          </a:xfrm>
          <a:prstGeom prst="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Проблема оздоровления детей – целенаправленная, систематически спланированная педагогическая работа дошкольного образовательного учреждения и семьи.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116632"/>
            <a:ext cx="7746064" cy="1584176"/>
          </a:xfr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txBody>
          <a:bodyPr>
            <a:noAutofit/>
          </a:bodyPr>
          <a:lstStyle/>
          <a:p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Формы взаимодействия дошкольного учреждения с семьей.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123728" y="2852936"/>
            <a:ext cx="5904656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Алгоритм 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взаимодействия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Font typeface="Arial" pitchFamily="34" charset="0"/>
              <a:buChar char="•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самосовершенствование  педагогов</a:t>
            </a:r>
          </a:p>
          <a:p>
            <a:pPr>
              <a:buFont typeface="Arial" pitchFamily="34" charset="0"/>
              <a:buChar char="•"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работа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с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родителями</a:t>
            </a:r>
          </a:p>
          <a:p>
            <a:pPr>
              <a:buFont typeface="Arial" pitchFamily="34" charset="0"/>
              <a:buChar char="•"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работа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с дошкольниками по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здоровьесбережению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4" name="Выгнутая влево стрелка 3"/>
          <p:cNvSpPr/>
          <p:nvPr/>
        </p:nvSpPr>
        <p:spPr>
          <a:xfrm>
            <a:off x="2051720" y="1772816"/>
            <a:ext cx="1152128" cy="1008112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" name="Выгнутая вправо стрелка 4"/>
          <p:cNvSpPr/>
          <p:nvPr/>
        </p:nvSpPr>
        <p:spPr>
          <a:xfrm>
            <a:off x="6084168" y="1772816"/>
            <a:ext cx="1008112" cy="108012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51720" y="476672"/>
            <a:ext cx="5328592" cy="707886"/>
          </a:xfrm>
          <a:prstGeom prst="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r>
              <a:rPr lang="ru-RU" dirty="0" smtClean="0"/>
              <a:t>                    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Ряд 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факторов</a:t>
            </a:r>
            <a:r>
              <a:rPr lang="ru-RU" sz="4000" dirty="0"/>
              <a:t>:</a:t>
            </a:r>
          </a:p>
        </p:txBody>
      </p:sp>
      <p:sp>
        <p:nvSpPr>
          <p:cNvPr id="5" name="Стрелка вниз 4"/>
          <p:cNvSpPr/>
          <p:nvPr/>
        </p:nvSpPr>
        <p:spPr>
          <a:xfrm>
            <a:off x="2411760" y="1412776"/>
            <a:ext cx="576064" cy="86409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трелка вниз 5"/>
          <p:cNvSpPr/>
          <p:nvPr/>
        </p:nvSpPr>
        <p:spPr>
          <a:xfrm>
            <a:off x="6516216" y="1484784"/>
            <a:ext cx="648072" cy="86409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1043608" y="2564904"/>
            <a:ext cx="3744416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несовпадение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представлений, запросов и ожиданий родителей по отношению к дошкольному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учреждению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5364088" y="2492897"/>
            <a:ext cx="3312368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несовпадение представлений воспитателей о своих функциях в работе с семьей.</a:t>
            </a:r>
          </a:p>
          <a:p>
            <a:endParaRPr lang="ru-RU" dirty="0"/>
          </a:p>
        </p:txBody>
      </p:sp>
      <p:sp>
        <p:nvSpPr>
          <p:cNvPr id="11" name="Выгнутая вправо стрелка 10"/>
          <p:cNvSpPr/>
          <p:nvPr/>
        </p:nvSpPr>
        <p:spPr>
          <a:xfrm>
            <a:off x="6660232" y="4725144"/>
            <a:ext cx="648072" cy="576064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2" name="Выгнутая влево стрелка 11"/>
          <p:cNvSpPr/>
          <p:nvPr/>
        </p:nvSpPr>
        <p:spPr>
          <a:xfrm>
            <a:off x="2123728" y="4725144"/>
            <a:ext cx="936104" cy="576064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043608" y="5380672"/>
            <a:ext cx="7992888" cy="1323439"/>
          </a:xfrm>
          <a:prstGeom prst="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Эти факторы существенно снижают эффективность их взаимодействия с целью создания единого воспитательно-образовательного пространства.</a:t>
            </a:r>
          </a:p>
          <a:p>
            <a:endParaRPr lang="ru-RU" sz="2000" dirty="0"/>
          </a:p>
        </p:txBody>
      </p:sp>
    </p:spTree>
  </p:cSld>
  <p:clrMapOvr>
    <a:masterClrMapping/>
  </p:clrMapOvr>
  <p:transition spd="slow">
    <p:pull dir="u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43608" y="620688"/>
            <a:ext cx="792088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Семья – важнейшая составляющая социальной ситуации развития ребенка, его ближайшее окружение. Помочь семье ориентироваться на психологию ребенка и создать полноценные условия для его развития, осознать проблемы в межличностных отношениях ребенка со взрослыми и детьми дома и найти пути их решения – одна из важнейших проблем современности.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115616" y="3573016"/>
            <a:ext cx="7848872" cy="2554545"/>
          </a:xfrm>
          <a:prstGeom prst="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Целью воспитания родителей является не передача им научных психолого-педагогических знаний, а формирование у них «педагогической компетенции» и «педагогической рефлексии»</a:t>
            </a:r>
          </a:p>
        </p:txBody>
      </p:sp>
    </p:spTree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71600" y="116633"/>
            <a:ext cx="8064896" cy="6555641"/>
          </a:xfrm>
          <a:prstGeom prst="rect">
            <a:avLst/>
          </a:prstGeom>
          <a:gradFill flip="none" rotWithShape="1"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2700000" scaled="0"/>
            <a:tileRect/>
          </a:gradFill>
        </p:spPr>
        <p:txBody>
          <a:bodyPr wrap="square" rtlCol="0">
            <a:spAutoFit/>
          </a:bodyPr>
          <a:lstStyle/>
          <a:p>
            <a:r>
              <a:rPr lang="ru-RU" sz="2800" dirty="0">
                <a:effectLst>
                  <a:outerShdw blurRad="596900" dist="381000" dir="9780000" sx="16000" sy="16000" algn="ctr" rotWithShape="0">
                    <a:srgbClr val="000000">
                      <a:alpha val="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«Педагогическая компетентность» - это способность понять потребности детей и обеспечить возможность удовлетворять их, сделать ребенка счастливым, умение видеть какие-то вещи с точки зрения перспективы развития ребенка (Т.А. Куликова).</a:t>
            </a:r>
          </a:p>
          <a:p>
            <a:r>
              <a:rPr lang="ru-RU" sz="2800" dirty="0">
                <a:effectLst>
                  <a:outerShdw blurRad="596900" dist="381000" dir="9780000" sx="16000" sy="16000" algn="ctr" rotWithShape="0">
                    <a:srgbClr val="000000">
                      <a:alpha val="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«Педагогическая рефлексия» - это умение родителей анализировать собственную воспитательную деятельность, критически ее оценивать, находить причины своих педагогических ошибок, неэффективности используемых методов, осуществлять выбор методов воздействия на ребенка, адекватных его особенностям в конкретной ситуации (О.Л. Зверева). </a:t>
            </a: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              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Введение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04056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 настоящее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время российское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общество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              переживает сложный период</a:t>
            </a:r>
          </a:p>
          <a:p>
            <a:pPr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            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Стрелка вниз 7"/>
          <p:cNvSpPr/>
          <p:nvPr/>
        </p:nvSpPr>
        <p:spPr>
          <a:xfrm>
            <a:off x="2411760" y="2636912"/>
            <a:ext cx="432048" cy="7200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низ 8"/>
          <p:cNvSpPr/>
          <p:nvPr/>
        </p:nvSpPr>
        <p:spPr>
          <a:xfrm>
            <a:off x="6156176" y="2564904"/>
            <a:ext cx="432048" cy="7920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1043608" y="4005064"/>
            <a:ext cx="36004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идет становление новой государственности с признанием приоритета общечеловеческих ценностей,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самоценности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человека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788024" y="3933056"/>
            <a:ext cx="417646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экономическая нестабильность, ярко выраженное разделение населения по имущественному признаку, вооруженные конфликты, обострение экологических проблем. </a:t>
            </a:r>
          </a:p>
        </p:txBody>
      </p:sp>
    </p:spTree>
  </p:cSld>
  <p:clrMapOvr>
    <a:masterClrMapping/>
  </p:clrMapOvr>
  <p:transition spd="med">
    <p:wipe dir="d"/>
    <p:sndAc>
      <p:stSnd>
        <p:snd r:embed="rId2" name="applause.wav" builtIn="1"/>
      </p:stSnd>
    </p:sndAc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260648"/>
            <a:ext cx="7272808" cy="1642194"/>
          </a:xfr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2700000" scaled="0"/>
          </a:gradFill>
        </p:spPr>
        <p:txBody>
          <a:bodyPr>
            <a:normAutofit fontScale="90000"/>
          </a:bodyPr>
          <a:lstStyle/>
          <a:p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Факторы, влияющие на эффективность взаимодействия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детского сада и семьи.</a:t>
            </a:r>
            <a:r>
              <a:rPr lang="ru-RU" sz="3600" dirty="0"/>
              <a:t/>
            </a:r>
            <a:br>
              <a:rPr lang="ru-RU" sz="3600" dirty="0"/>
            </a:br>
            <a:endParaRPr lang="ru-RU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1259632" y="1988840"/>
            <a:ext cx="69847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уровень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педагогической культуры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родителей</a:t>
            </a:r>
          </a:p>
        </p:txBody>
      </p:sp>
      <p:sp>
        <p:nvSpPr>
          <p:cNvPr id="4" name="Стрелка вниз 3"/>
          <p:cNvSpPr/>
          <p:nvPr/>
        </p:nvSpPr>
        <p:spPr>
          <a:xfrm>
            <a:off x="4139952" y="2492896"/>
            <a:ext cx="504056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1259632" y="2996952"/>
            <a:ext cx="6840760" cy="2400657"/>
          </a:xfrm>
          <a:prstGeom prst="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2700000" scaled="0"/>
          </a:gradFill>
        </p:spPr>
        <p:txBody>
          <a:bodyPr wrap="square" rtlCol="0">
            <a:spAutoFit/>
          </a:bodyPr>
          <a:lstStyle/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Основные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черты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педагогической культуры:</a:t>
            </a:r>
          </a:p>
          <a:p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-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педагогический такт;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 -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умение быть чутким;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 -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умение быть справедливым и разумно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требовательным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к детям;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 -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умение быть наблюдательным и способным прогнозировать развитие ребенка.</a:t>
            </a: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1187624" y="5733256"/>
            <a:ext cx="69847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взаимодействия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детского сада и семьи на основе сотрудничества</a:t>
            </a:r>
          </a:p>
        </p:txBody>
      </p:sp>
    </p:spTree>
  </p:cSld>
  <p:clrMapOvr>
    <a:masterClrMapping/>
  </p:clrMapOvr>
  <p:transition spd="slow">
    <p:pull dir="r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27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43608" y="548680"/>
            <a:ext cx="79208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Одной из причин медленного ухудшения результатов в борьбе за снижение заболеваемости является недостаточная педагогическая культура семей.</a:t>
            </a:r>
          </a:p>
        </p:txBody>
      </p:sp>
      <p:sp>
        <p:nvSpPr>
          <p:cNvPr id="4" name="Двойная стрелка вверх/вниз 3"/>
          <p:cNvSpPr/>
          <p:nvPr/>
        </p:nvSpPr>
        <p:spPr>
          <a:xfrm>
            <a:off x="4283968" y="1988840"/>
            <a:ext cx="720080" cy="1944216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1043608" y="4149080"/>
            <a:ext cx="792088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2400" dirty="0" smtClean="0"/>
              <a:t> 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нарушается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режим сна и отдыха в праздничные и выходные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дни </a:t>
            </a:r>
          </a:p>
          <a:p>
            <a:pPr>
              <a:buFont typeface="Arial" pitchFamily="34" charset="0"/>
              <a:buChar char="•"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дети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много времени проводят у телевизора и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компьютера </a:t>
            </a:r>
          </a:p>
          <a:p>
            <a:pPr>
              <a:buFont typeface="Arial" pitchFamily="34" charset="0"/>
              <a:buChar char="•"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потребность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 движении удовлетворяется не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полностью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27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71600" y="188641"/>
            <a:ext cx="8064896" cy="72635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i="1" dirty="0">
                <a:latin typeface="Times New Roman" pitchFamily="18" charset="0"/>
                <a:cs typeface="Times New Roman" pitchFamily="18" charset="0"/>
              </a:rPr>
              <a:t>Организуя сотрудничество с семьей по воспитанию здорового ребенка </a:t>
            </a: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необходимо:</a:t>
            </a:r>
          </a:p>
          <a:p>
            <a:endParaRPr lang="ru-RU" sz="2800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Глубоко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понимать тесную взаимосвязь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работы с содержанием всей физкультурно-оздоровительной программы детского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сада;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Особое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внимание уделять поиску новых форм и подходов к физическому развитию детей, базирующихся на многофакторном анализе внешних воздействий;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Проводить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мониторинги о состоянии здоровья каждого ребёнка;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Учитывать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особенности детского организма.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/>
            </a:pPr>
            <a:endParaRPr lang="ru-RU" sz="2800" b="1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274320"/>
            <a:ext cx="7746064" cy="1143000"/>
          </a:xfrm>
          <a:blipFill>
            <a:blip r:embed="rId2" cstate="print"/>
            <a:tile tx="0" ty="0" sx="100000" sy="100000" flip="none" algn="tl"/>
          </a:blipFill>
        </p:spPr>
        <p:txBody>
          <a:bodyPr>
            <a:norm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Основные положения в совместной работе с семьёй: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43608" y="1772817"/>
            <a:ext cx="7848872" cy="5786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Единство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которое достигается в том случае, если цели и задачи воспитания здорового ребенка хорошо понятны не только воспитателю, но и родителям, когда семья знакома с основным содержанием, методами и приемами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физкультурно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оздоровительной работой в детском саду, а педагоги используют лучший опыт семейного воспитания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Font typeface="Arial" pitchFamily="34" charset="0"/>
              <a:buChar char="•"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  Систематичность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и последовательность работы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(в соответствии с контрольным планом) в течение всего года и всего периода пребывания ребенка в детском саду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Индивидуальный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подход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к каждому ребенку и к каждой семье на основе учета их интересов и способностей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Font typeface="Arial" pitchFamily="34" charset="0"/>
              <a:buChar char="•"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  Взаимное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доверие и взаимопонимание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педагогов и родителей на основе доброжелательной критики и самокритики. Укрепление авторитета педагога в семье, а родителей в детском саду.</a:t>
            </a:r>
          </a:p>
          <a:p>
            <a:pPr>
              <a:buFont typeface="Arial" pitchFamily="34" charset="0"/>
              <a:buChar char="•"/>
            </a:pPr>
            <a:endParaRPr lang="ru-RU" dirty="0"/>
          </a:p>
          <a:p>
            <a:pPr>
              <a:buFont typeface="Arial" pitchFamily="34" charset="0"/>
              <a:buChar char="•"/>
            </a:pPr>
            <a:endParaRPr lang="ru-RU" dirty="0"/>
          </a:p>
          <a:p>
            <a:pPr>
              <a:buFont typeface="Arial" pitchFamily="34" charset="0"/>
              <a:buChar char="•"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endParaRPr lang="ru-RU" dirty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27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0"/>
            <a:ext cx="7746064" cy="1196752"/>
          </a:xfrm>
        </p:spPr>
        <p:txBody>
          <a:bodyPr>
            <a:normAutofit/>
          </a:bodyPr>
          <a:lstStyle/>
          <a:p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Дифференцированный подход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в работе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с родителями.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71600" y="1052736"/>
            <a:ext cx="7992888" cy="61253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Психолого-педагогическое просвещение родителей с целью повышения их педагогической культуры – одно из направлений деятельности дошкольного учреждения. Положительные результаты в воспитании детей достигаются при умелом сочетании разных форм сотрудничества, при активном включении в эту работу всех членов коллектива дошкольного учреждения и членов семей воспитанников. К этой деятельности привлекается весь педагогический персонал учреждения, а также специалисты иного профиля (психолог, врач, медсестра, логопед, руководители кружков и секций дополнительного образования).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Проблему воспитания, развития и формирования здорового ребенка невозможно решить в полной мере без активного участия в этом родителей.</a:t>
            </a:r>
          </a:p>
          <a:p>
            <a:endParaRPr lang="ru-RU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91880" y="2348880"/>
            <a:ext cx="3168352" cy="1503040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Эффективные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формы 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сотрудничества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187624" y="620688"/>
            <a:ext cx="2016224" cy="1368152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Родительские </a:t>
            </a:r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собрания</a:t>
            </a:r>
            <a:endParaRPr lang="ru-RU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707904" y="620688"/>
            <a:ext cx="2160240" cy="144016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Дни открытых дверей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6588224" y="692696"/>
            <a:ext cx="2088232" cy="1368152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Совместные физкультурные досуги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6660232" y="4293096"/>
            <a:ext cx="2088232" cy="1368152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Передача опыта семейного воспитания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923928" y="4293096"/>
            <a:ext cx="2088232" cy="1368152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Совместный просмотр видеофильмов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1115616" y="4293096"/>
            <a:ext cx="2088232" cy="1368152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Домашние задания</a:t>
            </a: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1115616" y="2420888"/>
            <a:ext cx="2016224" cy="144016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Комплектование педагогической </a:t>
            </a: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библиотеки по физ. воспитанию в семье </a:t>
            </a:r>
            <a:endParaRPr lang="ru-RU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6660232" y="2420888"/>
            <a:ext cx="2016224" cy="144016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Выпуск газеты</a:t>
            </a: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7664" y="274638"/>
            <a:ext cx="6264696" cy="1143000"/>
          </a:xfr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2700000" scaled="0"/>
          </a:gradFill>
        </p:spPr>
        <p:txBody>
          <a:bodyPr>
            <a:norm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Заключение 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43608" y="1916832"/>
            <a:ext cx="7848872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Взаимодействие родителей и педагогов в процессе оздоровления и воспитания дошкольников позволяет реализовывать принцип единства требований к воспитанию в дошкольном образовательном учреждении и семье, учитывать личностно-ориентированную направленность, активно вовлекать родителей в процесс воспитания и обучения, как участников единого образовательного пространства, оптимизировать разработку и внедрение совместных видов деятельности дошкольного образовательного учреждения  и родителей. </a:t>
            </a:r>
          </a:p>
          <a:p>
            <a:endParaRPr lang="ru-RU" dirty="0"/>
          </a:p>
        </p:txBody>
      </p:sp>
    </p:spTree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35696" y="1484784"/>
            <a:ext cx="66247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СПАСИБО ЗА ВНИМАНИЕ!!!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Рисунок 2" descr="jdis7qbfy2e6w0i9hlterzb1682ua63a_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187624" y="1340768"/>
            <a:ext cx="73448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СПАСИБО ЗА ВНИМАНИЕ!!!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87624" y="908720"/>
            <a:ext cx="7416824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Социально-экономическая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ситуация, породившая распад духовных и нравственных ценностей, формирование специфических ценностных систем в различных слоях общества, привела к крушению прежнего мировоззрения, страху перед завтрашним днем, дезориентации человека в окружающем мире и к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внутренним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конфликтам личности, что получило яркое выражение не только среди взрослых людей, но и затронуло подрастающее поколение.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43608" y="692696"/>
            <a:ext cx="7848872" cy="5256584"/>
          </a:xfrm>
          <a:prstGeom prst="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На сегодняшний день в России сложилась крайне отрицательная демографическая ситуация, когда каждое поколение родившихся по численности меньше поколения своих родителей и не может восполнить убыли населения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800" dirty="0"/>
              <a:t> 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Это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говорит о социальной катастрофе, связанной, прежде всего, с национальной безопасностью и состоянием здоровья будущего поколения. Поэтому проблема ухудшения здоровья населения страны и особенно детей становится национальной.</a:t>
            </a:r>
          </a:p>
          <a:p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548680"/>
            <a:ext cx="7848872" cy="1440160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Дошкольный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возраст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это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фундамент здоровья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трелка вниз 2"/>
          <p:cNvSpPr/>
          <p:nvPr/>
        </p:nvSpPr>
        <p:spPr>
          <a:xfrm>
            <a:off x="2555776" y="2204864"/>
            <a:ext cx="576064" cy="172819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трелка вниз 4"/>
          <p:cNvSpPr/>
          <p:nvPr/>
        </p:nvSpPr>
        <p:spPr>
          <a:xfrm>
            <a:off x="6660232" y="2204864"/>
            <a:ext cx="576064" cy="172819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1043608" y="4221088"/>
            <a:ext cx="3600400" cy="707886"/>
          </a:xfrm>
          <a:prstGeom prst="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pPr lvl="1"/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Физического   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148064" y="4221088"/>
            <a:ext cx="3384376" cy="707886"/>
          </a:xfrm>
          <a:prstGeom prst="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Психического     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43608" y="5085184"/>
            <a:ext cx="792088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Очевидна значимость формирования у детей определенной базы знаний и практических навыков здорового образа жизни, осознанной потребности в систематических занятиях физической культурой и спортом. </a:t>
            </a: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43608" y="332656"/>
            <a:ext cx="7920880" cy="2246769"/>
          </a:xfrm>
          <a:prstGeom prst="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условиях системного рассогласования отношений человека с внешней природной средой необходим пересмотр педагогических путей и условий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валеологического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воспитания детей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Возникает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потребность в создании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43608" y="2708920"/>
            <a:ext cx="727280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  гибких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социально-педагогических технологий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здоровьесберегающего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обучения</a:t>
            </a:r>
          </a:p>
          <a:p>
            <a:pPr>
              <a:buFont typeface="Arial" pitchFamily="34" charset="0"/>
              <a:buChar char="•"/>
            </a:pP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воспитания личности в условиях государственных воспитательно-образовательных учреждений.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</p:spPr>
        <p:txBody>
          <a:bodyPr>
            <a:no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Использование 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инновационных технологий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позволит сформировать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Выгнутая влево стрелка 4"/>
          <p:cNvSpPr/>
          <p:nvPr/>
        </p:nvSpPr>
        <p:spPr>
          <a:xfrm>
            <a:off x="1691680" y="1628800"/>
            <a:ext cx="864096" cy="864096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6" name="Выгнутая вправо стрелка 5"/>
          <p:cNvSpPr/>
          <p:nvPr/>
        </p:nvSpPr>
        <p:spPr>
          <a:xfrm>
            <a:off x="6876256" y="1628800"/>
            <a:ext cx="864096" cy="936104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411760" y="2708920"/>
            <a:ext cx="4968552" cy="35394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основы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здорового образа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жизни</a:t>
            </a:r>
          </a:p>
          <a:p>
            <a:pPr>
              <a:buFont typeface="Arial" pitchFamily="34" charset="0"/>
              <a:buChar char="•"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развить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у ребенка чувство сопереживания другим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людям</a:t>
            </a:r>
          </a:p>
          <a:p>
            <a:pPr>
              <a:buFont typeface="Arial" pitchFamily="34" charset="0"/>
              <a:buChar char="•"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определенные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навыки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саморегуляции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позволяющие предупреждать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девиантное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поведение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15616" y="476672"/>
            <a:ext cx="7776864" cy="1384995"/>
          </a:xfrm>
          <a:prstGeom prst="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Без активного взаимодействия в системе «ребенок – родитель – педагог» невозможно эффективное развитие ребенка.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Выгнутая влево стрелка 7"/>
          <p:cNvSpPr/>
          <p:nvPr/>
        </p:nvSpPr>
        <p:spPr>
          <a:xfrm>
            <a:off x="1979712" y="2060848"/>
            <a:ext cx="1152128" cy="936104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9" name="Выгнутая вправо стрелка 8"/>
          <p:cNvSpPr/>
          <p:nvPr/>
        </p:nvSpPr>
        <p:spPr>
          <a:xfrm>
            <a:off x="6228184" y="1988840"/>
            <a:ext cx="1008112" cy="936104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115616" y="3284984"/>
            <a:ext cx="7776864" cy="295465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Основой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педагогической модели взаимодействия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ДОУ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и семьи по формированию основ здорового образа жизни является воспитание не только физически крепкого ребёнка, но и цельной личности с устойчивой нервной системой, готовой к успешной бытовой, трудовой и социальной адаптации к реальным условиям жизни, к интеграции в обществе.</a:t>
            </a:r>
          </a:p>
          <a:p>
            <a:endParaRPr lang="ru-RU" dirty="0"/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274320"/>
            <a:ext cx="7746064" cy="1143000"/>
          </a:xfr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</p:spPr>
        <p:txBody>
          <a:bodyPr>
            <a:normAutofit fontScale="90000"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Необходимо 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решить следующие задачи: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187624" y="1700808"/>
            <a:ext cx="7776864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Создать развивающую среду – пространство самореализации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Помочь ребёнку накопить необходимый опыт и знания для успешного выполнения главных задач воспитательно-оздоровительной работы по укреплению его физического и психического здоровья.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Сформировать через активную деятельность здоровый организм ребенка его динамическое и устойчивое состояние к экстремальным ситуациям. 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703</TotalTime>
  <Words>1366</Words>
  <Application>Microsoft Office PowerPoint</Application>
  <PresentationFormat>Экран (4:3)</PresentationFormat>
  <Paragraphs>107</Paragraphs>
  <Slides>27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28" baseType="lpstr">
      <vt:lpstr>Солнцестояние</vt:lpstr>
      <vt:lpstr>Муниципальное бюджетное дошкольное образовательное учреждение  центр развития ребёнка – детский сад № 20 «Колосок»   </vt:lpstr>
      <vt:lpstr>                Введение</vt:lpstr>
      <vt:lpstr>Слайд 3</vt:lpstr>
      <vt:lpstr>Слайд 4</vt:lpstr>
      <vt:lpstr>        Дошкольный возраст              – это  фундамент здоровья</vt:lpstr>
      <vt:lpstr>Слайд 6</vt:lpstr>
      <vt:lpstr>Использование инновационных технологий позволит сформировать</vt:lpstr>
      <vt:lpstr>Слайд 8</vt:lpstr>
      <vt:lpstr>Необходимо решить следующие задачи:</vt:lpstr>
      <vt:lpstr>Слайд 10</vt:lpstr>
      <vt:lpstr>Слайд 11</vt:lpstr>
      <vt:lpstr>Слайд 12</vt:lpstr>
      <vt:lpstr>Слайд 13</vt:lpstr>
      <vt:lpstr>«Лучше быть здоровым и богатым, чем бедным и больным» –  девиз сегодняшнего дня.</vt:lpstr>
      <vt:lpstr>Слайд 15</vt:lpstr>
      <vt:lpstr>Формы взаимодействия дошкольного учреждения с семьей.</vt:lpstr>
      <vt:lpstr>Слайд 17</vt:lpstr>
      <vt:lpstr>Слайд 18</vt:lpstr>
      <vt:lpstr>Слайд 19</vt:lpstr>
      <vt:lpstr>Факторы, влияющие на эффективность взаимодействия  детского сада и семьи. </vt:lpstr>
      <vt:lpstr>Слайд 21</vt:lpstr>
      <vt:lpstr>Слайд 22</vt:lpstr>
      <vt:lpstr>Основные положения в совместной работе с семьёй:</vt:lpstr>
      <vt:lpstr>Дифференцированный подход  в работе  с родителями.</vt:lpstr>
      <vt:lpstr>Эффективные   формы сотрудничества</vt:lpstr>
      <vt:lpstr>               Заключение </vt:lpstr>
      <vt:lpstr>Слайд 27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«Взаимодействие дошкольного образовательного учреждения и семьи в воспитании здорового ребёнка: проблемы и перспективы»</dc:title>
  <dc:creator>Владелец</dc:creator>
  <cp:lastModifiedBy>Наталья</cp:lastModifiedBy>
  <cp:revision>76</cp:revision>
  <dcterms:created xsi:type="dcterms:W3CDTF">2012-06-25T13:54:35Z</dcterms:created>
  <dcterms:modified xsi:type="dcterms:W3CDTF">2017-05-23T19:13:41Z</dcterms:modified>
</cp:coreProperties>
</file>