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71" r:id="rId4"/>
    <p:sldId id="276" r:id="rId5"/>
    <p:sldId id="277" r:id="rId6"/>
    <p:sldId id="278" r:id="rId7"/>
    <p:sldId id="279" r:id="rId8"/>
    <p:sldId id="280" r:id="rId9"/>
    <p:sldId id="259" r:id="rId10"/>
    <p:sldId id="260" r:id="rId11"/>
    <p:sldId id="261" r:id="rId12"/>
    <p:sldId id="262" r:id="rId13"/>
    <p:sldId id="265" r:id="rId14"/>
    <p:sldId id="275" r:id="rId15"/>
    <p:sldId id="273" r:id="rId16"/>
    <p:sldId id="274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b="1" i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b="1" i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b="1" i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b="1" i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b="1" i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AutoShape 2"/>
          <p:cNvSpPr>
            <a:spLocks noChangeArrowheads="1"/>
          </p:cNvSpPr>
          <p:nvPr/>
        </p:nvSpPr>
        <p:spPr bwMode="auto">
          <a:xfrm>
            <a:off x="228600" y="381000"/>
            <a:ext cx="8686800" cy="5638800"/>
          </a:xfrm>
          <a:prstGeom prst="roundRect">
            <a:avLst>
              <a:gd name="adj" fmla="val 7912"/>
            </a:avLst>
          </a:pr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b="0" i="0">
              <a:latin typeface="Times New Roman" pitchFamily="18" charset="0"/>
            </a:endParaRPr>
          </a:p>
        </p:txBody>
      </p:sp>
      <p:sp>
        <p:nvSpPr>
          <p:cNvPr id="57347" name="AutoShape 3"/>
          <p:cNvSpPr>
            <a:spLocks noChangeArrowheads="1"/>
          </p:cNvSpPr>
          <p:nvPr/>
        </p:nvSpPr>
        <p:spPr bwMode="white">
          <a:xfrm>
            <a:off x="327025" y="488950"/>
            <a:ext cx="8435975" cy="4768850"/>
          </a:xfrm>
          <a:prstGeom prst="roundRect">
            <a:avLst>
              <a:gd name="adj" fmla="val 7310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 b="0" i="0">
              <a:latin typeface="Times New Roman" pitchFamily="18" charset="0"/>
            </a:endParaRPr>
          </a:p>
        </p:txBody>
      </p:sp>
      <p:sp>
        <p:nvSpPr>
          <p:cNvPr id="57348" name="AutoShape 4"/>
          <p:cNvSpPr>
            <a:spLocks noChangeArrowheads="1"/>
          </p:cNvSpPr>
          <p:nvPr/>
        </p:nvSpPr>
        <p:spPr bwMode="blackWhite">
          <a:xfrm>
            <a:off x="1371600" y="3338513"/>
            <a:ext cx="6400800" cy="22860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508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1800" b="0" i="0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857250"/>
            <a:ext cx="7772400" cy="2266950"/>
          </a:xfrm>
        </p:spPr>
        <p:txBody>
          <a:bodyPr anchor="ctr" anchorCtr="1"/>
          <a:lstStyle>
            <a:lvl1pPr algn="ctr">
              <a:defRPr sz="4100" i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567113"/>
            <a:ext cx="5410200" cy="19050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33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7352" name="Rectangle 8"/>
          <p:cNvSpPr>
            <a:spLocks noGrp="1" noChangeArrowheads="1"/>
          </p:cNvSpPr>
          <p:nvPr>
            <p:ph type="ftr" sz="quarter" idx="3"/>
          </p:nvPr>
        </p:nvSpPr>
        <p:spPr>
          <a:xfrm>
            <a:off x="3352800" y="6391275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7353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391275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fld id="{427DFD98-C682-4CF3-9487-7426A68C63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A7FFE4-C863-4292-BE67-AEF5F6073F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B0E4FC-328C-4DF5-99F4-5B435EF318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86300" y="1905000"/>
            <a:ext cx="37719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19A8A7-CB85-4F1A-BDC3-36924E5C5CE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6236DD-B597-4278-B843-F24D0CDF92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2FD1EE-C7F2-4355-A019-E18FBA0B8CB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7FADB-D94F-46D1-8BC6-34ED669ABE3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AA4AE-B0A2-4C34-9663-B0BFDF2D13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97B61A-6C46-4567-9B4C-FA57C74AA6E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9F495F-6036-4E4B-989D-D2F03A5C00D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34150" y="533400"/>
            <a:ext cx="192405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62000" y="533400"/>
            <a:ext cx="561975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BF574A-1B3E-4C62-8BB6-2F7F22C9C52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5334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05000"/>
            <a:ext cx="7696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391275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/>
            </a:lvl1pPr>
          </a:lstStyle>
          <a:p>
            <a:endParaRPr lang="ru-RU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40397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/>
            </a:lvl1pPr>
          </a:lstStyle>
          <a:p>
            <a:endParaRPr lang="ru-RU"/>
          </a:p>
        </p:txBody>
      </p:sp>
      <p:sp>
        <p:nvSpPr>
          <p:cNvPr id="563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400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/>
            </a:lvl1pPr>
          </a:lstStyle>
          <a:p>
            <a:fld id="{E43D85F0-6238-405F-AF4A-F55842B8EBEA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56327" name="Group 7"/>
          <p:cNvGrpSpPr>
            <a:grpSpLocks/>
          </p:cNvGrpSpPr>
          <p:nvPr/>
        </p:nvGrpSpPr>
        <p:grpSpPr bwMode="auto">
          <a:xfrm>
            <a:off x="168275" y="228600"/>
            <a:ext cx="8823325" cy="6096000"/>
            <a:chOff x="106" y="144"/>
            <a:chExt cx="5558" cy="3840"/>
          </a:xfrm>
        </p:grpSpPr>
        <p:sp>
          <p:nvSpPr>
            <p:cNvPr id="56328" name="AutoShape 8"/>
            <p:cNvSpPr>
              <a:spLocks noChangeArrowheads="1"/>
            </p:cNvSpPr>
            <p:nvPr/>
          </p:nvSpPr>
          <p:spPr bwMode="auto">
            <a:xfrm>
              <a:off x="106" y="144"/>
              <a:ext cx="5558" cy="3840"/>
            </a:xfrm>
            <a:prstGeom prst="roundRect">
              <a:avLst>
                <a:gd name="adj" fmla="val 11046"/>
              </a:avLst>
            </a:prstGeom>
            <a:noFill/>
            <a:ln w="28575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ru-RU" sz="2400" b="0" i="0">
                <a:latin typeface="Times New Roman" pitchFamily="18" charset="0"/>
              </a:endParaRPr>
            </a:p>
          </p:txBody>
        </p:sp>
        <p:sp>
          <p:nvSpPr>
            <p:cNvPr id="56329" name="Line 9"/>
            <p:cNvSpPr>
              <a:spLocks noChangeShapeType="1"/>
            </p:cNvSpPr>
            <p:nvPr/>
          </p:nvSpPr>
          <p:spPr bwMode="auto">
            <a:xfrm>
              <a:off x="480" y="1077"/>
              <a:ext cx="4848" cy="0"/>
            </a:xfrm>
            <a:prstGeom prst="line">
              <a:avLst/>
            </a:prstGeom>
            <a:noFill/>
            <a:ln w="38100">
              <a:solidFill>
                <a:schemeClr val="fol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 Black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l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50000"/>
        <a:buChar char="•"/>
        <a:defRPr sz="26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50000"/>
        <a:buChar char="•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150000"/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750" y="765175"/>
            <a:ext cx="7772400" cy="1439863"/>
          </a:xfrm>
        </p:spPr>
        <p:txBody>
          <a:bodyPr/>
          <a:lstStyle/>
          <a:p>
            <a:r>
              <a:rPr lang="ru-RU" sz="4800" b="1" i="0" dirty="0">
                <a:solidFill>
                  <a:srgbClr val="3333CC"/>
                </a:solidFill>
                <a:latin typeface="Cooper Black" pitchFamily="18" charset="0"/>
              </a:rPr>
              <a:t>« </a:t>
            </a:r>
            <a:r>
              <a:rPr lang="ru-RU" sz="4800" b="1" i="0" dirty="0" smtClean="0">
                <a:solidFill>
                  <a:srgbClr val="3333CC"/>
                </a:solidFill>
                <a:latin typeface="Cooper Black" pitchFamily="18" charset="0"/>
              </a:rPr>
              <a:t>Покормите птиц</a:t>
            </a:r>
            <a:br>
              <a:rPr lang="ru-RU" sz="4800" b="1" i="0" dirty="0" smtClean="0">
                <a:solidFill>
                  <a:srgbClr val="3333CC"/>
                </a:solidFill>
                <a:latin typeface="Cooper Black" pitchFamily="18" charset="0"/>
              </a:rPr>
            </a:br>
            <a:r>
              <a:rPr lang="ru-RU" sz="4800" b="1" i="0" dirty="0" smtClean="0">
                <a:solidFill>
                  <a:srgbClr val="3333CC"/>
                </a:solidFill>
                <a:latin typeface="Cooper Black" pitchFamily="18" charset="0"/>
              </a:rPr>
              <a:t>зимой </a:t>
            </a:r>
            <a:r>
              <a:rPr lang="ru-RU" sz="4800" b="1" i="0" dirty="0">
                <a:solidFill>
                  <a:srgbClr val="3333CC"/>
                </a:solidFill>
                <a:latin typeface="Cooper Black" pitchFamily="18" charset="0"/>
              </a:rPr>
              <a:t>»</a:t>
            </a:r>
            <a:r>
              <a:rPr lang="ru-RU" sz="3700" dirty="0"/>
              <a:t>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63713" y="4076700"/>
            <a:ext cx="4784725" cy="10366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1800" b="1" i="1" dirty="0"/>
              <a:t>Воспитатель  </a:t>
            </a:r>
            <a:r>
              <a:rPr lang="ru-RU" sz="1800" b="1" i="1" dirty="0" smtClean="0"/>
              <a:t>МБДОУ </a:t>
            </a:r>
            <a:r>
              <a:rPr lang="ru-RU" sz="1800" b="1" i="1" dirty="0" err="1"/>
              <a:t>д</a:t>
            </a:r>
            <a:r>
              <a:rPr lang="ru-RU" sz="1800" b="1" i="1" dirty="0"/>
              <a:t>/с № </a:t>
            </a:r>
            <a:r>
              <a:rPr lang="ru-RU" sz="1800" b="1" i="1" dirty="0" smtClean="0"/>
              <a:t>20</a:t>
            </a:r>
            <a:endParaRPr lang="ru-RU" sz="1800" b="1" i="1" dirty="0"/>
          </a:p>
          <a:p>
            <a:pPr>
              <a:lnSpc>
                <a:spcPct val="90000"/>
              </a:lnSpc>
            </a:pPr>
            <a:r>
              <a:rPr lang="ru-RU" sz="1800" b="1" i="1" dirty="0"/>
              <a:t>« </a:t>
            </a:r>
            <a:r>
              <a:rPr lang="ru-RU" sz="1800" b="1" i="1" dirty="0" smtClean="0"/>
              <a:t>Колосок»</a:t>
            </a:r>
            <a:endParaRPr lang="ru-RU" sz="1800" b="1" i="1" dirty="0"/>
          </a:p>
          <a:p>
            <a:pPr>
              <a:lnSpc>
                <a:spcPct val="90000"/>
              </a:lnSpc>
            </a:pPr>
            <a:r>
              <a:rPr lang="ru-RU" sz="2400" b="1" i="1" dirty="0" err="1" smtClean="0"/>
              <a:t>Севрюк</a:t>
            </a:r>
            <a:r>
              <a:rPr lang="ru-RU" sz="2400" b="1" i="1" dirty="0" smtClean="0"/>
              <a:t> Ирина Владимировна</a:t>
            </a:r>
            <a:r>
              <a:rPr lang="ru-RU" sz="1600" b="1" i="1" dirty="0" smtClean="0"/>
              <a:t>   </a:t>
            </a:r>
            <a:r>
              <a:rPr lang="ru-RU" sz="1600" i="1" dirty="0" smtClean="0"/>
              <a:t> </a:t>
            </a:r>
            <a:r>
              <a:rPr lang="ru-RU" sz="3800" i="1" dirty="0" smtClean="0"/>
              <a:t>  </a:t>
            </a:r>
            <a:endParaRPr lang="ru-RU" sz="3800" dirty="0"/>
          </a:p>
        </p:txBody>
      </p:sp>
      <p:pic>
        <p:nvPicPr>
          <p:cNvPr id="2057" name="Picture 9" descr="i?id=341075995-43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557338"/>
            <a:ext cx="1728788" cy="1644650"/>
          </a:xfrm>
          <a:prstGeom prst="rect">
            <a:avLst/>
          </a:prstGeom>
          <a:noFill/>
        </p:spPr>
      </p:pic>
      <p:pic>
        <p:nvPicPr>
          <p:cNvPr id="2059" name="Picture 11" descr="i?id=608551788-08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1557338"/>
            <a:ext cx="1760538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title"/>
          </p:nvPr>
        </p:nvSpPr>
        <p:spPr>
          <a:xfrm>
            <a:off x="755650" y="836613"/>
            <a:ext cx="7183438" cy="515937"/>
          </a:xfrm>
        </p:spPr>
        <p:txBody>
          <a:bodyPr/>
          <a:lstStyle/>
          <a:p>
            <a:r>
              <a:rPr lang="ru-RU" sz="3200" b="1"/>
              <a:t>Давайте познакомимся …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905000"/>
            <a:ext cx="2516188" cy="40386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3333CC"/>
                </a:solidFill>
              </a:rPr>
              <a:t>Улетели птичьи стаи,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3333CC"/>
                </a:solidFill>
              </a:rPr>
              <a:t>Лес в сугробах до ветвей.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3333CC"/>
                </a:solidFill>
              </a:rPr>
              <a:t>Вот тогда мы и дождались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3333CC"/>
                </a:solidFill>
              </a:rPr>
              <a:t>Наших северных гостей.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3333CC"/>
                </a:solidFill>
              </a:rPr>
              <a:t>Зимний лес не спит, а дремлет,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3333CC"/>
                </a:solidFill>
              </a:rPr>
              <a:t>Серебром окутан весь.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3333CC"/>
                </a:solidFill>
              </a:rPr>
              <a:t>Не покинув эту землю,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1800" b="1">
                <a:solidFill>
                  <a:srgbClr val="3333CC"/>
                </a:solidFill>
              </a:rPr>
              <a:t>Много птиц осталось здесь.</a:t>
            </a:r>
          </a:p>
        </p:txBody>
      </p:sp>
      <p:pic>
        <p:nvPicPr>
          <p:cNvPr id="4105" name="Picture 9" descr="i?id=586682404-37-72&amp;n=21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492500" y="1916113"/>
            <a:ext cx="2135188" cy="1430337"/>
          </a:xfrm>
          <a:noFill/>
          <a:ln/>
        </p:spPr>
      </p:pic>
      <p:pic>
        <p:nvPicPr>
          <p:cNvPr id="4106" name="Picture 10" descr="vor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1844675"/>
            <a:ext cx="2057400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7" name="Picture 11" descr="i?id=437372189-47-72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51500" y="3213100"/>
            <a:ext cx="1838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8" name="Picture 12" descr="34c5e028abbdd1ed0dd256801aad05dc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32588" y="4508500"/>
            <a:ext cx="19145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Picture 13" descr="soroka5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48038" y="3429000"/>
            <a:ext cx="205740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1916113"/>
            <a:ext cx="7696200" cy="4038600"/>
          </a:xfrm>
        </p:spPr>
        <p:txBody>
          <a:bodyPr/>
          <a:lstStyle/>
          <a:p>
            <a:r>
              <a:rPr lang="ru-RU" sz="1400">
                <a:solidFill>
                  <a:srgbClr val="3333CC"/>
                </a:solidFill>
              </a:rPr>
              <a:t>Ты с модницей этой,</a:t>
            </a:r>
            <a:br>
              <a:rPr lang="ru-RU" sz="1400">
                <a:solidFill>
                  <a:srgbClr val="3333CC"/>
                </a:solidFill>
              </a:rPr>
            </a:br>
            <a:r>
              <a:rPr lang="ru-RU" sz="1400">
                <a:solidFill>
                  <a:srgbClr val="3333CC"/>
                </a:solidFill>
              </a:rPr>
              <a:t>Конечно, знаком:</a:t>
            </a:r>
            <a:br>
              <a:rPr lang="ru-RU" sz="1400">
                <a:solidFill>
                  <a:srgbClr val="3333CC"/>
                </a:solidFill>
              </a:rPr>
            </a:br>
            <a:r>
              <a:rPr lang="ru-RU" sz="1400">
                <a:solidFill>
                  <a:srgbClr val="3333CC"/>
                </a:solidFill>
              </a:rPr>
              <a:t>Вертушке на месте</a:t>
            </a:r>
            <a:br>
              <a:rPr lang="ru-RU" sz="1400">
                <a:solidFill>
                  <a:srgbClr val="3333CC"/>
                </a:solidFill>
              </a:rPr>
            </a:br>
            <a:r>
              <a:rPr lang="ru-RU" sz="1400">
                <a:solidFill>
                  <a:srgbClr val="3333CC"/>
                </a:solidFill>
              </a:rPr>
              <a:t>Никак не садится</a:t>
            </a:r>
            <a:br>
              <a:rPr lang="ru-RU" sz="1400">
                <a:solidFill>
                  <a:srgbClr val="3333CC"/>
                </a:solidFill>
              </a:rPr>
            </a:br>
            <a:r>
              <a:rPr lang="ru-RU" sz="1400">
                <a:solidFill>
                  <a:srgbClr val="3333CC"/>
                </a:solidFill>
              </a:rPr>
              <a:t>Всё хвастает, синим</a:t>
            </a:r>
            <a:br>
              <a:rPr lang="ru-RU" sz="1400">
                <a:solidFill>
                  <a:srgbClr val="3333CC"/>
                </a:solidFill>
              </a:rPr>
            </a:br>
            <a:r>
              <a:rPr lang="ru-RU" sz="1400">
                <a:solidFill>
                  <a:srgbClr val="3333CC"/>
                </a:solidFill>
              </a:rPr>
              <a:t>Своим сюртуком</a:t>
            </a:r>
            <a:br>
              <a:rPr lang="ru-RU" sz="1400">
                <a:solidFill>
                  <a:srgbClr val="3333CC"/>
                </a:solidFill>
              </a:rPr>
            </a:br>
            <a:r>
              <a:rPr lang="ru-RU" sz="1400">
                <a:solidFill>
                  <a:srgbClr val="3333CC"/>
                </a:solidFill>
              </a:rPr>
              <a:t>И шапкой синей</a:t>
            </a:r>
            <a:br>
              <a:rPr lang="ru-RU" sz="1400">
                <a:solidFill>
                  <a:srgbClr val="3333CC"/>
                </a:solidFill>
              </a:rPr>
            </a:br>
            <a:r>
              <a:rPr lang="ru-RU" sz="1400">
                <a:solidFill>
                  <a:srgbClr val="3333CC"/>
                </a:solidFill>
              </a:rPr>
              <a:t>Гордится синица.</a:t>
            </a:r>
          </a:p>
          <a:p>
            <a:endParaRPr lang="ru-RU" sz="1400">
              <a:solidFill>
                <a:srgbClr val="3333CC"/>
              </a:solidFill>
            </a:endParaRPr>
          </a:p>
          <a:p>
            <a:endParaRPr lang="ru-RU" sz="1400">
              <a:solidFill>
                <a:srgbClr val="3333CC"/>
              </a:solidFill>
            </a:endParaRPr>
          </a:p>
        </p:txBody>
      </p:sp>
      <p:sp>
        <p:nvSpPr>
          <p:cNvPr id="69648" name="Rectangle 16"/>
          <p:cNvSpPr>
            <a:spLocks noChangeArrowheads="1"/>
          </p:cNvSpPr>
          <p:nvPr/>
        </p:nvSpPr>
        <p:spPr bwMode="auto">
          <a:xfrm>
            <a:off x="5508625" y="2022475"/>
            <a:ext cx="24479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400" b="0" i="0">
                <a:solidFill>
                  <a:schemeClr val="tx2"/>
                </a:solidFill>
              </a:rPr>
              <a:t>Я весь день ловлю жуков, </a:t>
            </a:r>
            <a:br>
              <a:rPr lang="ru-RU" sz="1400" b="0" i="0">
                <a:solidFill>
                  <a:schemeClr val="tx2"/>
                </a:solidFill>
              </a:rPr>
            </a:br>
            <a:r>
              <a:rPr lang="ru-RU" sz="1400" b="0" i="0">
                <a:solidFill>
                  <a:schemeClr val="tx2"/>
                </a:solidFill>
              </a:rPr>
              <a:t>Ем букашек, червяков.</a:t>
            </a:r>
            <a:br>
              <a:rPr lang="ru-RU" sz="1400" b="0" i="0">
                <a:solidFill>
                  <a:schemeClr val="tx2"/>
                </a:solidFill>
              </a:rPr>
            </a:br>
            <a:r>
              <a:rPr lang="ru-RU" sz="1400" b="0" i="0">
                <a:solidFill>
                  <a:schemeClr val="tx2"/>
                </a:solidFill>
              </a:rPr>
              <a:t>Зимовать не улетаю, </a:t>
            </a:r>
            <a:br>
              <a:rPr lang="ru-RU" sz="1400" b="0" i="0">
                <a:solidFill>
                  <a:schemeClr val="tx2"/>
                </a:solidFill>
              </a:rPr>
            </a:br>
            <a:r>
              <a:rPr lang="ru-RU" sz="1400" b="0" i="0">
                <a:solidFill>
                  <a:schemeClr val="tx2"/>
                </a:solidFill>
              </a:rPr>
              <a:t>Под карнизом обитаю</a:t>
            </a:r>
            <a:r>
              <a:rPr lang="ru-RU" sz="1400" b="0" i="0"/>
              <a:t>. </a:t>
            </a:r>
            <a:endParaRPr lang="ru-RU" sz="1400" b="0"/>
          </a:p>
        </p:txBody>
      </p:sp>
      <p:sp>
        <p:nvSpPr>
          <p:cNvPr id="69649" name="Rectangle 17"/>
          <p:cNvSpPr>
            <a:spLocks noChangeArrowheads="1"/>
          </p:cNvSpPr>
          <p:nvPr/>
        </p:nvSpPr>
        <p:spPr bwMode="auto">
          <a:xfrm>
            <a:off x="2627313" y="5013325"/>
            <a:ext cx="27178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400" b="0" i="0"/>
              <a:t>Носит серенький жилет,</a:t>
            </a:r>
            <a:br>
              <a:rPr lang="ru-RU" sz="1400" b="0" i="0"/>
            </a:br>
            <a:r>
              <a:rPr lang="ru-RU" sz="1400" b="0" i="0"/>
              <a:t>Но у крыльев - черный цвет.</a:t>
            </a:r>
            <a:br>
              <a:rPr lang="ru-RU" sz="1400" b="0" i="0"/>
            </a:br>
            <a:r>
              <a:rPr lang="ru-RU" sz="1400" b="0" i="0"/>
              <a:t>Видишь, кружат, двадцать пар</a:t>
            </a:r>
            <a:br>
              <a:rPr lang="ru-RU" sz="1400" b="0" i="0"/>
            </a:br>
            <a:r>
              <a:rPr lang="ru-RU" sz="1400" b="0" i="0"/>
              <a:t>И кричат: - Карр! Карр! Карр!  </a:t>
            </a:r>
          </a:p>
        </p:txBody>
      </p:sp>
      <p:pic>
        <p:nvPicPr>
          <p:cNvPr id="69650" name="Picture 18" descr="i?id=437372189-47-72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3357563"/>
            <a:ext cx="18383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1" name="Picture 19" descr="34c5e028abbdd1ed0dd256801aad05d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3789363"/>
            <a:ext cx="1914525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52" name="Picture 20" descr="vor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1844675"/>
            <a:ext cx="20574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53" name="Rectangle 21"/>
          <p:cNvSpPr>
            <a:spLocks noChangeArrowheads="1"/>
          </p:cNvSpPr>
          <p:nvPr/>
        </p:nvSpPr>
        <p:spPr bwMode="auto">
          <a:xfrm>
            <a:off x="3924300" y="3644900"/>
            <a:ext cx="24733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400" b="0" i="0">
                <a:solidFill>
                  <a:srgbClr val="FF0066"/>
                </a:solidFill>
              </a:rPr>
              <a:t>Пусть я птичка - невеличка,</a:t>
            </a:r>
            <a:br>
              <a:rPr lang="ru-RU" sz="1400" b="0" i="0">
                <a:solidFill>
                  <a:srgbClr val="FF0066"/>
                </a:solidFill>
              </a:rPr>
            </a:br>
            <a:r>
              <a:rPr lang="ru-RU" sz="1400" b="0" i="0">
                <a:solidFill>
                  <a:srgbClr val="FF0066"/>
                </a:solidFill>
              </a:rPr>
              <a:t>У меня друзья, привычка- </a:t>
            </a:r>
            <a:br>
              <a:rPr lang="ru-RU" sz="1400" b="0" i="0">
                <a:solidFill>
                  <a:srgbClr val="FF0066"/>
                </a:solidFill>
              </a:rPr>
            </a:br>
            <a:r>
              <a:rPr lang="ru-RU" sz="1400" b="0" i="0">
                <a:solidFill>
                  <a:srgbClr val="FF0066"/>
                </a:solidFill>
              </a:rPr>
              <a:t>Как начнутся холода, </a:t>
            </a:r>
            <a:br>
              <a:rPr lang="ru-RU" sz="1400" b="0" i="0">
                <a:solidFill>
                  <a:srgbClr val="FF0066"/>
                </a:solidFill>
              </a:rPr>
            </a:br>
            <a:r>
              <a:rPr lang="ru-RU" sz="1400" b="0" i="0">
                <a:solidFill>
                  <a:srgbClr val="FF0066"/>
                </a:solidFill>
              </a:rPr>
              <a:t>Прямо с севера сюда.  </a:t>
            </a:r>
          </a:p>
        </p:txBody>
      </p:sp>
      <p:pic>
        <p:nvPicPr>
          <p:cNvPr id="69654" name="Picture 22" descr="i?id=586682404-37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92725" y="4724400"/>
            <a:ext cx="22764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55" name="Rectangle 23"/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696200" cy="936625"/>
          </a:xfrm>
        </p:spPr>
        <p:txBody>
          <a:bodyPr/>
          <a:lstStyle/>
          <a:p>
            <a:r>
              <a:rPr lang="ru-RU" sz="3200" b="1"/>
              <a:t>Давайте познакомимся 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6800" y="908720"/>
            <a:ext cx="5619576" cy="3788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18" y="357166"/>
            <a:ext cx="6251420" cy="4357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143108" y="4714884"/>
            <a:ext cx="4857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Шустрые синички,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Птички – невелички,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Прилетают в города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На зиму, где есть еда.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А весеннею порой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Улетают в лес родной.</a:t>
            </a:r>
            <a:endParaRPr lang="ru-RU" sz="1400" i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072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5" y="357167"/>
            <a:ext cx="6768752" cy="385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00166" y="4714884"/>
            <a:ext cx="52864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Не гони голубей, не гони бедных птиц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Не гони, не гони их напрасно!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Покорми голубей, дай чуть дольше прожить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И кормить их намного приятней…</a:t>
            </a:r>
            <a:endParaRPr lang="ru-RU" sz="1400" i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6950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28" y="642918"/>
            <a:ext cx="5929354" cy="3357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643042" y="4143380"/>
            <a:ext cx="49292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Ворона на дереве голом скучала.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Дразнил ее ветер – ворона молчала.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Он  дергал за перья, щипался, толкался,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Метался и снова на птицу кидался.</a:t>
            </a:r>
            <a:endParaRPr lang="ru-RU" sz="1400" i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1239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4338" y="642919"/>
            <a:ext cx="5773737" cy="3857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14480" y="4929198"/>
            <a:ext cx="4500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На снегу сидит, блистая,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Красногрудых птичек стая.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Просим крошек поскорей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Для красавцев снегирей.</a:t>
            </a:r>
            <a:endParaRPr lang="ru-RU" sz="1400" i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270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3042" y="500043"/>
            <a:ext cx="5937250" cy="4143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56337" y="3244334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	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00166" y="5000636"/>
            <a:ext cx="36433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Если ты кладешь в кормушку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Хлеба вкусного краюшку.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Птицам крошек не жалей,</a:t>
            </a:r>
          </a:p>
          <a:p>
            <a:r>
              <a:rPr lang="ru-RU" sz="1400" i="0" dirty="0" smtClean="0">
                <a:latin typeface="Times New Roman" pitchFamily="18" charset="0"/>
                <a:cs typeface="Times New Roman" pitchFamily="18" charset="0"/>
              </a:rPr>
              <a:t>Станет другом воробей.</a:t>
            </a:r>
            <a:endParaRPr lang="ru-RU" sz="1400" i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356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/>
              <a:t> </a:t>
            </a:r>
            <a:r>
              <a:rPr lang="ru-RU" b="1" i="1">
                <a:latin typeface="Arial" charset="0"/>
              </a:rPr>
              <a:t>Какие птицы прилетают на наш участок зимой?            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708400" y="1916113"/>
            <a:ext cx="5111750" cy="38830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b="1" i="1"/>
              <a:t>            </a:t>
            </a:r>
          </a:p>
          <a:p>
            <a:r>
              <a:rPr lang="ru-RU" sz="2400" b="1" i="1"/>
              <a:t>- Похожи ли птицы друг на друга?</a:t>
            </a:r>
          </a:p>
          <a:p>
            <a:r>
              <a:rPr lang="ru-RU" sz="2400" b="1" i="1"/>
              <a:t>- Нужны ли зимующим птицам  крылья?</a:t>
            </a:r>
          </a:p>
          <a:p>
            <a:r>
              <a:rPr lang="ru-RU" sz="2400" b="1" i="1"/>
              <a:t>- Все ли птицы передвигаются одинаково?</a:t>
            </a:r>
          </a:p>
          <a:p>
            <a:r>
              <a:rPr lang="ru-RU" sz="2400" b="1" i="1"/>
              <a:t>- Кто и как поёт?</a:t>
            </a:r>
          </a:p>
        </p:txBody>
      </p:sp>
      <p:pic>
        <p:nvPicPr>
          <p:cNvPr id="9224" name="Picture 8" descr="1a09fe17-00a5-4d99-832c-04cef8cb78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500438"/>
            <a:ext cx="3086100" cy="266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2" descr="vor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844675"/>
            <a:ext cx="1512888" cy="1152525"/>
          </a:xfrm>
          <a:prstGeom prst="rect">
            <a:avLst/>
          </a:prstGeom>
          <a:noFill/>
          <a:ln w="76200" cmpd="tri">
            <a:solidFill>
              <a:srgbClr val="3333CC"/>
            </a:solidFill>
            <a:miter lim="800000"/>
            <a:headEnd/>
            <a:tailEnd/>
          </a:ln>
        </p:spPr>
      </p:pic>
      <p:pic>
        <p:nvPicPr>
          <p:cNvPr id="9231" name="Picture 15" descr="vor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1844675"/>
            <a:ext cx="1512888" cy="1152525"/>
          </a:xfrm>
          <a:prstGeom prst="rect">
            <a:avLst/>
          </a:prstGeom>
          <a:noFill/>
          <a:ln w="76200" cmpd="tri">
            <a:solidFill>
              <a:srgbClr val="3333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116013" y="620713"/>
            <a:ext cx="7188200" cy="627062"/>
          </a:xfrm>
        </p:spPr>
        <p:txBody>
          <a:bodyPr/>
          <a:lstStyle/>
          <a:p>
            <a:r>
              <a:rPr lang="ru-RU" sz="3200" b="1" i="1"/>
              <a:t>Нужна ли птицам наша помощь?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257425"/>
            <a:ext cx="3887788" cy="3357563"/>
          </a:xfrm>
        </p:spPr>
        <p:txBody>
          <a:bodyPr/>
          <a:lstStyle/>
          <a:p>
            <a:r>
              <a:rPr lang="ru-RU" i="1"/>
              <a:t>- </a:t>
            </a:r>
            <a:r>
              <a:rPr lang="ru-RU" sz="2400" b="1" i="1"/>
              <a:t>Что для птиц страшнее холод </a:t>
            </a:r>
          </a:p>
          <a:p>
            <a:pPr>
              <a:buFont typeface="Wingdings" pitchFamily="2" charset="2"/>
              <a:buNone/>
            </a:pPr>
            <a:r>
              <a:rPr lang="ru-RU" sz="2400" b="1" i="1"/>
              <a:t>    или   голод ?</a:t>
            </a:r>
          </a:p>
          <a:p>
            <a:r>
              <a:rPr lang="ru-RU" sz="2400" b="1" i="1"/>
              <a:t>- Как  организовать птичкам «столовую»?</a:t>
            </a:r>
          </a:p>
          <a:p>
            <a:r>
              <a:rPr lang="ru-RU" sz="2400" b="1" i="1"/>
              <a:t>- Чем угостить наших гостей?</a:t>
            </a:r>
          </a:p>
        </p:txBody>
      </p:sp>
      <p:pic>
        <p:nvPicPr>
          <p:cNvPr id="10245" name="Picture 5" descr="0004-003-Ptitsy-zimo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32363" y="3500438"/>
            <a:ext cx="38100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 descr="i?id=641385878-08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1773238"/>
            <a:ext cx="1905000" cy="1428750"/>
          </a:xfrm>
          <a:prstGeom prst="rect">
            <a:avLst/>
          </a:prstGeom>
          <a:noFill/>
          <a:ln w="76200" cmpd="tri">
            <a:solidFill>
              <a:srgbClr val="3333CC"/>
            </a:solidFill>
            <a:miter lim="800000"/>
            <a:headEnd/>
            <a:tailEnd/>
          </a:ln>
        </p:spPr>
      </p:pic>
      <p:pic>
        <p:nvPicPr>
          <p:cNvPr id="10248" name="Picture 8" descr="i?id=641385878-08-72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4663" y="1773238"/>
            <a:ext cx="1905000" cy="1428750"/>
          </a:xfrm>
          <a:prstGeom prst="rect">
            <a:avLst/>
          </a:prstGeom>
          <a:noFill/>
          <a:ln w="76200" cmpd="tri">
            <a:solidFill>
              <a:srgbClr val="3333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696200" cy="735013"/>
          </a:xfrm>
        </p:spPr>
        <p:txBody>
          <a:bodyPr/>
          <a:lstStyle/>
          <a:p>
            <a:r>
              <a:rPr lang="ru-RU" sz="4000" b="1" i="1">
                <a:latin typeface="Arial" charset="0"/>
              </a:rPr>
              <a:t>« Птичья столовая »</a:t>
            </a:r>
          </a:p>
        </p:txBody>
      </p:sp>
      <p:pic>
        <p:nvPicPr>
          <p:cNvPr id="11268" name="Picture 4" descr="0019-019-davajte-pozabotimsja-o-zimujuschikh-ptitsakh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844675"/>
            <a:ext cx="7488238" cy="43862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696200" cy="592138"/>
          </a:xfrm>
        </p:spPr>
        <p:txBody>
          <a:bodyPr/>
          <a:lstStyle/>
          <a:p>
            <a:r>
              <a:rPr lang="ru-RU" sz="3200" b="1" i="1"/>
              <a:t>Покормите птиц зимой…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73238"/>
            <a:ext cx="3810000" cy="4170362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900" b="1"/>
          </a:p>
          <a:p>
            <a:pPr>
              <a:lnSpc>
                <a:spcPct val="80000"/>
              </a:lnSpc>
            </a:pPr>
            <a:r>
              <a:rPr lang="ru-RU" sz="1500" b="1" i="1"/>
              <a:t>Покормите птиц зимой.</a:t>
            </a:r>
            <a:br>
              <a:rPr lang="ru-RU" sz="1500" b="1" i="1"/>
            </a:br>
            <a:r>
              <a:rPr lang="ru-RU" sz="1500" b="1" i="1"/>
              <a:t>Пусть со всех концов</a:t>
            </a:r>
            <a:br>
              <a:rPr lang="ru-RU" sz="1500" b="1" i="1"/>
            </a:br>
            <a:r>
              <a:rPr lang="ru-RU" sz="1500" b="1" i="1"/>
              <a:t>К вам слетятся, как домой,</a:t>
            </a:r>
            <a:br>
              <a:rPr lang="ru-RU" sz="1500" b="1" i="1"/>
            </a:br>
            <a:r>
              <a:rPr lang="ru-RU" sz="1500" b="1" i="1"/>
              <a:t>Стайки на крыльцо.</a:t>
            </a:r>
          </a:p>
          <a:p>
            <a:pPr>
              <a:lnSpc>
                <a:spcPct val="80000"/>
              </a:lnSpc>
            </a:pPr>
            <a:r>
              <a:rPr lang="ru-RU" sz="1500" b="1" i="1"/>
              <a:t>Не богаты их корма.</a:t>
            </a:r>
            <a:br>
              <a:rPr lang="ru-RU" sz="1500" b="1" i="1"/>
            </a:br>
            <a:r>
              <a:rPr lang="ru-RU" sz="1500" b="1" i="1"/>
              <a:t>Горсть зерна нужна,</a:t>
            </a:r>
            <a:br>
              <a:rPr lang="ru-RU" sz="1500" b="1" i="1"/>
            </a:br>
            <a:r>
              <a:rPr lang="ru-RU" sz="1500" b="1" i="1"/>
              <a:t>Горсть одна —</a:t>
            </a:r>
            <a:br>
              <a:rPr lang="ru-RU" sz="1500" b="1" i="1"/>
            </a:br>
            <a:r>
              <a:rPr lang="ru-RU" sz="1500" b="1" i="1"/>
              <a:t>И не страшна</a:t>
            </a:r>
            <a:br>
              <a:rPr lang="ru-RU" sz="1500" b="1" i="1"/>
            </a:br>
            <a:r>
              <a:rPr lang="ru-RU" sz="1500" b="1" i="1"/>
              <a:t>Будет им зима.</a:t>
            </a:r>
          </a:p>
          <a:p>
            <a:pPr>
              <a:lnSpc>
                <a:spcPct val="80000"/>
              </a:lnSpc>
            </a:pPr>
            <a:r>
              <a:rPr lang="ru-RU" sz="1500" b="1" i="1"/>
              <a:t>Сколько гибнет их — не счесть,</a:t>
            </a:r>
            <a:br>
              <a:rPr lang="ru-RU" sz="1500" b="1" i="1"/>
            </a:br>
            <a:r>
              <a:rPr lang="ru-RU" sz="1500" b="1" i="1"/>
              <a:t>Видеть тяжело.</a:t>
            </a:r>
            <a:br>
              <a:rPr lang="ru-RU" sz="1500" b="1" i="1"/>
            </a:br>
            <a:r>
              <a:rPr lang="ru-RU" sz="1500" b="1" i="1"/>
              <a:t>А ведь в нашем сердце есть</a:t>
            </a:r>
            <a:br>
              <a:rPr lang="ru-RU" sz="1500" b="1" i="1"/>
            </a:br>
            <a:r>
              <a:rPr lang="ru-RU" sz="1500" b="1" i="1"/>
              <a:t>И для птиц тепло.</a:t>
            </a:r>
          </a:p>
          <a:p>
            <a:pPr>
              <a:lnSpc>
                <a:spcPct val="80000"/>
              </a:lnSpc>
            </a:pPr>
            <a:r>
              <a:rPr lang="ru-RU" sz="1500" b="1" i="1"/>
              <a:t>Разве можно забывать:</a:t>
            </a:r>
            <a:br>
              <a:rPr lang="ru-RU" sz="1500" b="1" i="1"/>
            </a:br>
            <a:r>
              <a:rPr lang="ru-RU" sz="1500" b="1" i="1"/>
              <a:t>Улететь могли,</a:t>
            </a:r>
            <a:br>
              <a:rPr lang="ru-RU" sz="1500" b="1" i="1"/>
            </a:br>
            <a:r>
              <a:rPr lang="ru-RU" sz="1500" b="1" i="1"/>
              <a:t>А остались зимовать</a:t>
            </a:r>
            <a:br>
              <a:rPr lang="ru-RU" sz="1500" b="1" i="1"/>
            </a:br>
            <a:r>
              <a:rPr lang="ru-RU" sz="1500" b="1" i="1"/>
              <a:t>Заодно с людьми.</a:t>
            </a:r>
          </a:p>
          <a:p>
            <a:pPr>
              <a:lnSpc>
                <a:spcPct val="80000"/>
              </a:lnSpc>
            </a:pPr>
            <a:r>
              <a:rPr lang="ru-RU" sz="1500" b="1" i="1"/>
              <a:t>Приучите птиц в мороз</a:t>
            </a:r>
            <a:br>
              <a:rPr lang="ru-RU" sz="1500" b="1" i="1"/>
            </a:br>
            <a:r>
              <a:rPr lang="ru-RU" sz="1500" b="1" i="1"/>
              <a:t>К своему окну,</a:t>
            </a:r>
            <a:br>
              <a:rPr lang="ru-RU" sz="1500" b="1" i="1"/>
            </a:br>
            <a:r>
              <a:rPr lang="ru-RU" sz="1500" b="1" i="1"/>
              <a:t>Чтоб без песен не пришлось</a:t>
            </a:r>
            <a:br>
              <a:rPr lang="ru-RU" sz="1500" b="1" i="1"/>
            </a:br>
            <a:r>
              <a:rPr lang="ru-RU" sz="1500" b="1" i="1"/>
              <a:t>Нам встречать весну.</a:t>
            </a:r>
            <a:endParaRPr lang="ru-RU" sz="1500" b="1"/>
          </a:p>
          <a:p>
            <a:pPr>
              <a:lnSpc>
                <a:spcPct val="80000"/>
              </a:lnSpc>
            </a:pPr>
            <a:r>
              <a:rPr lang="ru-RU" sz="1500"/>
              <a:t> </a:t>
            </a:r>
          </a:p>
        </p:txBody>
      </p:sp>
      <p:pic>
        <p:nvPicPr>
          <p:cNvPr id="58372" name="Picture 4" descr="0_43196_214122ca_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4663" y="1989138"/>
            <a:ext cx="4572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0"/>
            <a:ext cx="7696200" cy="1143000"/>
          </a:xfrm>
        </p:spPr>
        <p:txBody>
          <a:bodyPr/>
          <a:lstStyle/>
          <a:p>
            <a:r>
              <a:rPr lang="ru-RU" b="1" i="1">
                <a:latin typeface="Arial" charset="0"/>
              </a:rPr>
              <a:t>   « Птичий пир »</a:t>
            </a:r>
          </a:p>
        </p:txBody>
      </p:sp>
      <p:pic>
        <p:nvPicPr>
          <p:cNvPr id="61448" name="Picture 8" descr="ANd9GcSVQlP5MUzH0NH1APIbl0CZSnRZeXdWTXzB8NvrqQFE3uA9R_9Vu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2588" y="4076700"/>
            <a:ext cx="1895475" cy="174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7" name="Picture 17" descr="0016-016-Korm-dlja-zimujuschikh-ptit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863" y="1916113"/>
            <a:ext cx="2809875" cy="1800225"/>
          </a:xfrm>
          <a:prstGeom prst="rect">
            <a:avLst/>
          </a:prstGeom>
          <a:noFill/>
        </p:spPr>
      </p:pic>
      <p:pic>
        <p:nvPicPr>
          <p:cNvPr id="61459" name="Picture 19" descr="ANd9GcSt4Ubrd72EAKHjhjED_71qCZxgNhERcZEGY5JmVVRJN86y4epwa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1844675"/>
            <a:ext cx="5543550" cy="4248150"/>
          </a:xfrm>
          <a:prstGeom prst="rect">
            <a:avLst/>
          </a:prstGeom>
          <a:noFill/>
        </p:spPr>
      </p:pic>
      <p:pic>
        <p:nvPicPr>
          <p:cNvPr id="61461" name="Picture 21" descr="i?id=171923624-71-72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260350"/>
            <a:ext cx="1800225" cy="1368425"/>
          </a:xfrm>
          <a:prstGeom prst="rect">
            <a:avLst/>
          </a:prstGeom>
          <a:noFill/>
        </p:spPr>
      </p:pic>
      <p:pic>
        <p:nvPicPr>
          <p:cNvPr id="61462" name="Picture 22" descr="ANd9GcRw2DSVcHQ4wD_X1uYd-mZOvWCyj9L5kVRVrXTz9lLGxilwdwz_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55875" y="3573463"/>
            <a:ext cx="1223963" cy="131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3" name="Picture 23" descr="ANd9GcQtkCwCldGni9D86mT0RqPQkI_Z2fJ3_8Df9lEuv2uzqu1NXdap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84438" y="2133600"/>
            <a:ext cx="1150937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765175"/>
            <a:ext cx="7696200" cy="1150938"/>
          </a:xfrm>
        </p:spPr>
        <p:txBody>
          <a:bodyPr/>
          <a:lstStyle/>
          <a:p>
            <a:r>
              <a:rPr lang="ru-RU" sz="2800" b="1" i="1"/>
              <a:t/>
            </a:r>
            <a:br>
              <a:rPr lang="ru-RU" sz="2800" b="1" i="1"/>
            </a:br>
            <a:r>
              <a:rPr lang="ru-RU" sz="2000" b="1" i="1"/>
              <a:t>Чтобы правильно кормить птиц зимой, необходимо соблюдать следующие правила :</a:t>
            </a:r>
            <a:br>
              <a:rPr lang="ru-RU" sz="2000" b="1" i="1"/>
            </a:br>
            <a:endParaRPr lang="ru-RU" sz="2000" b="1" i="1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05000"/>
            <a:ext cx="4032250" cy="40386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ru-RU" sz="2000" b="1" i="1"/>
          </a:p>
          <a:p>
            <a:pPr>
              <a:lnSpc>
                <a:spcPct val="80000"/>
              </a:lnSpc>
            </a:pPr>
            <a:r>
              <a:rPr lang="ru-RU" sz="1400" b="1" i="1">
                <a:solidFill>
                  <a:srgbClr val="3333CC"/>
                </a:solidFill>
              </a:rPr>
              <a:t>во время подкормки не сорить, не оставлять на улице полиэтиленовые пакеты, жестяные банки, коробки – лучше сделать кормушки;</a:t>
            </a:r>
          </a:p>
          <a:p>
            <a:pPr>
              <a:lnSpc>
                <a:spcPct val="80000"/>
              </a:lnSpc>
            </a:pPr>
            <a:r>
              <a:rPr lang="ru-RU" sz="1400" b="1" i="1"/>
              <a:t/>
            </a:r>
            <a:br>
              <a:rPr lang="ru-RU" sz="1400" b="1" i="1"/>
            </a:br>
            <a:r>
              <a:rPr lang="ru-RU" sz="1400" b="1" i="1">
                <a:solidFill>
                  <a:srgbClr val="FF0066"/>
                </a:solidFill>
              </a:rPr>
              <a:t>подкармливать в одном и том же месте, желательно в одно и тоже время, птицы сами будут прилетать к этому времени;</a:t>
            </a:r>
          </a:p>
          <a:p>
            <a:pPr>
              <a:lnSpc>
                <a:spcPct val="80000"/>
              </a:lnSpc>
            </a:pPr>
            <a:r>
              <a:rPr lang="ru-RU" sz="1400" b="1" i="1"/>
              <a:t/>
            </a:r>
            <a:br>
              <a:rPr lang="ru-RU" sz="1400" b="1" i="1"/>
            </a:br>
            <a:r>
              <a:rPr lang="ru-RU" sz="1400" b="1" i="1"/>
              <a:t>кормить птиц регулярно, ежедневно, нельзя подкармливать время от времени, именно в морозы нужна пища каждый день, чтобы птицам выжить;</a:t>
            </a:r>
          </a:p>
          <a:p>
            <a:pPr>
              <a:lnSpc>
                <a:spcPct val="80000"/>
              </a:lnSpc>
            </a:pPr>
            <a:r>
              <a:rPr lang="ru-RU" sz="1400" b="1" i="1"/>
              <a:t/>
            </a:r>
            <a:br>
              <a:rPr lang="ru-RU" sz="1400" b="1" i="1"/>
            </a:br>
            <a:r>
              <a:rPr lang="ru-RU" sz="1400" b="1" i="1">
                <a:solidFill>
                  <a:schemeClr val="folHlink"/>
                </a:solidFill>
              </a:rPr>
              <a:t>корма класть немного, именно для того, чтобы подкормить, поддержать в трудное время. </a:t>
            </a:r>
          </a:p>
          <a:p>
            <a:pPr>
              <a:lnSpc>
                <a:spcPct val="80000"/>
              </a:lnSpc>
            </a:pPr>
            <a:endParaRPr lang="ru-RU" sz="1400" b="1" i="1">
              <a:solidFill>
                <a:schemeClr val="folHlink"/>
              </a:solidFill>
            </a:endParaRPr>
          </a:p>
        </p:txBody>
      </p:sp>
      <p:sp>
        <p:nvSpPr>
          <p:cNvPr id="77828" name="Rectangle 4"/>
          <p:cNvSpPr>
            <a:spLocks noChangeArrowheads="1"/>
          </p:cNvSpPr>
          <p:nvPr/>
        </p:nvSpPr>
        <p:spPr bwMode="auto">
          <a:xfrm>
            <a:off x="468313" y="377825"/>
            <a:ext cx="5327650" cy="3048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endParaRPr lang="ru-RU" sz="1400"/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4500563" y="1916113"/>
            <a:ext cx="3887787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400">
                <a:solidFill>
                  <a:schemeClr val="folHlink"/>
                </a:solidFill>
              </a:rPr>
              <a:t>Кормушки лучше делать самые простые – из пакетов из–под </a:t>
            </a:r>
          </a:p>
          <a:p>
            <a:r>
              <a:rPr lang="ru-RU" sz="1400">
                <a:solidFill>
                  <a:schemeClr val="folHlink"/>
                </a:solidFill>
              </a:rPr>
              <a:t>молочных продуктов. А также из пластиковых бутылок, укреплённых вверх дном, чтобы зерно постепенно высыпалось на подставку.</a:t>
            </a:r>
            <a:br>
              <a:rPr lang="ru-RU" sz="1400">
                <a:solidFill>
                  <a:schemeClr val="folHlink"/>
                </a:solidFill>
              </a:rPr>
            </a:br>
            <a:endParaRPr lang="ru-RU" sz="1400">
              <a:solidFill>
                <a:schemeClr val="folHlink"/>
              </a:solidFill>
            </a:endParaRPr>
          </a:p>
          <a:p>
            <a:r>
              <a:rPr lang="ru-RU" sz="1400"/>
              <a:t>                </a:t>
            </a:r>
            <a:r>
              <a:rPr lang="ru-RU" sz="1400">
                <a:solidFill>
                  <a:srgbClr val="3333CC"/>
                </a:solidFill>
              </a:rPr>
              <a:t>Развешивайте кормушки </a:t>
            </a:r>
          </a:p>
          <a:p>
            <a:r>
              <a:rPr lang="ru-RU" sz="1400">
                <a:solidFill>
                  <a:srgbClr val="3333CC"/>
                </a:solidFill>
              </a:rPr>
              <a:t>                 в спокойных для птиц местах</a:t>
            </a:r>
          </a:p>
          <a:p>
            <a:endParaRPr lang="ru-RU" sz="1400">
              <a:solidFill>
                <a:srgbClr val="3333CC"/>
              </a:solidFill>
            </a:endParaRPr>
          </a:p>
          <a:p>
            <a:endParaRPr lang="ru-RU" sz="1400">
              <a:solidFill>
                <a:srgbClr val="3333CC"/>
              </a:solidFill>
            </a:endParaRPr>
          </a:p>
        </p:txBody>
      </p:sp>
      <p:sp>
        <p:nvSpPr>
          <p:cNvPr id="77832" name="Rectangle 8"/>
          <p:cNvSpPr>
            <a:spLocks noChangeArrowheads="1"/>
          </p:cNvSpPr>
          <p:nvPr/>
        </p:nvSpPr>
        <p:spPr bwMode="auto">
          <a:xfrm>
            <a:off x="4859338" y="4149725"/>
            <a:ext cx="3673475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400">
                <a:solidFill>
                  <a:srgbClr val="FF0066"/>
                </a:solidFill>
              </a:rPr>
              <a:t>Помните, что основные зимние корма: семечки арбуза, дыни, тыквы, овсяные хлопья, пшено, семена подсолнечника(не жаренные), сушёные ягоды рябины, шиповника, крошки белого хлеба, несолёное свиное сало.</a:t>
            </a:r>
          </a:p>
          <a:p>
            <a:endParaRPr lang="ru-RU" sz="1400">
              <a:solidFill>
                <a:srgbClr val="FF0066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4"/>
          <p:cNvSpPr>
            <a:spLocks noGrp="1"/>
          </p:cNvSpPr>
          <p:nvPr>
            <p:ph type="title" idx="4294967295"/>
          </p:nvPr>
        </p:nvSpPr>
        <p:spPr>
          <a:xfrm>
            <a:off x="428596" y="500042"/>
            <a:ext cx="8258204" cy="1077218"/>
          </a:xfrm>
          <a:gradFill flip="none" rotWithShape="1">
            <a:gsLst>
              <a:gs pos="0">
                <a:srgbClr val="F890E2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anchor="ctr">
            <a:spAutoFit/>
          </a:bodyPr>
          <a:lstStyle/>
          <a:p>
            <a:pPr marL="457200" indent="-457200"/>
            <a:r>
              <a:rPr lang="ru-RU" sz="3200" b="1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ru-RU" sz="3200" b="1" i="1">
                <a:solidFill>
                  <a:srgbClr val="3333CC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Таблица наблюдений </a:t>
            </a:r>
            <a:br>
              <a:rPr lang="ru-RU" sz="3200" b="1" i="1">
                <a:solidFill>
                  <a:srgbClr val="3333CC"/>
                </a:solidFill>
                <a:latin typeface="Arial" charset="0"/>
                <a:ea typeface="Calibri" pitchFamily="34" charset="0"/>
                <a:cs typeface="Times New Roman" pitchFamily="18" charset="0"/>
              </a:rPr>
            </a:br>
            <a:r>
              <a:rPr lang="ru-RU" sz="3200" b="1" i="1">
                <a:solidFill>
                  <a:srgbClr val="3333CC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за подкормкой птиц (виды корма).</a:t>
            </a:r>
          </a:p>
        </p:txBody>
      </p:sp>
      <p:graphicFrame>
        <p:nvGraphicFramePr>
          <p:cNvPr id="71752" name="Group 72"/>
          <p:cNvGraphicFramePr>
            <a:graphicFrameLocks noGrp="1"/>
          </p:cNvGraphicFramePr>
          <p:nvPr/>
        </p:nvGraphicFramePr>
        <p:xfrm>
          <a:off x="642938" y="1857375"/>
          <a:ext cx="7786687" cy="3811588"/>
        </p:xfrm>
        <a:graphic>
          <a:graphicData uri="http://schemas.openxmlformats.org/drawingml/2006/table">
            <a:tbl>
              <a:tblPr/>
              <a:tblGrid>
                <a:gridCol w="1390650"/>
                <a:gridCol w="1066800"/>
                <a:gridCol w="1066800"/>
                <a:gridCol w="1066800"/>
                <a:gridCol w="1066800"/>
                <a:gridCol w="1066800"/>
                <a:gridCol w="1062037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Птицы нашей местности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Семечки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Хлебные крошки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Ягоды рябины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   Зерно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Несолёное сало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omic Sans MS" pitchFamily="66" charset="0"/>
                          <a:cs typeface="Arial" charset="0"/>
                        </a:rPr>
                        <a:t>Крупа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omic Sans MS" pitchFamily="66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11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5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*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71746" name="Рисунок 1" descr="3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63" y="2428875"/>
            <a:ext cx="415925" cy="311150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71747" name="Picture 9" descr="30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63" y="2928938"/>
            <a:ext cx="415925" cy="311150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71748" name="Picture 10" descr="16008e5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63" y="3357563"/>
            <a:ext cx="373062" cy="415925"/>
          </a:xfrm>
          <a:prstGeom prst="rect">
            <a:avLst/>
          </a:prstGeom>
          <a:noFill/>
          <a:ln w="19050" algn="in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71749" name="Picture 11" descr="0_66b0_8bb07f39_X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25" y="3929063"/>
            <a:ext cx="490538" cy="368300"/>
          </a:xfrm>
          <a:prstGeom prst="rect">
            <a:avLst/>
          </a:prstGeom>
          <a:noFill/>
          <a:ln w="19050" algn="in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71750" name="Picture 13" descr="Картинка 1 из 6609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71563" y="4500563"/>
            <a:ext cx="425450" cy="349250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71751" name="Рисунок 2" descr="Картинка 4 из 1194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71563" y="5000625"/>
            <a:ext cx="369887" cy="566738"/>
          </a:xfrm>
          <a:prstGeom prst="rect">
            <a:avLst/>
          </a:prstGeom>
          <a:noFill/>
          <a:ln w="19050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696200" cy="808038"/>
          </a:xfrm>
        </p:spPr>
        <p:txBody>
          <a:bodyPr/>
          <a:lstStyle/>
          <a:p>
            <a:r>
              <a:rPr lang="ru-RU" sz="2800" b="1" i="1">
                <a:latin typeface="Arial" charset="0"/>
              </a:rPr>
              <a:t> Прилетайте птички, мы вас ждём !</a:t>
            </a:r>
          </a:p>
        </p:txBody>
      </p:sp>
      <p:pic>
        <p:nvPicPr>
          <p:cNvPr id="4" name="Рисунок 3" descr="C:\Users\skylark\Desktop\папка мамы\Фото\Фото106.jpg"/>
          <p:cNvPicPr>
            <a:picLocks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755650" y="2420938"/>
            <a:ext cx="3671888" cy="3024187"/>
          </a:xfrm>
          <a:noFill/>
          <a:ln w="76200" cmpd="tri">
            <a:solidFill>
              <a:srgbClr val="3333CC"/>
            </a:solidFill>
          </a:ln>
        </p:spPr>
      </p:pic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5053013" y="2044700"/>
            <a:ext cx="3140075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1600" i="0">
                <a:solidFill>
                  <a:schemeClr val="tx2"/>
                </a:solidFill>
              </a:rPr>
              <a:t>Спасенье птицы ждут от нас.</a:t>
            </a:r>
          </a:p>
          <a:p>
            <a:pPr algn="ctr"/>
            <a:r>
              <a:rPr lang="ru-RU" sz="1600" i="0">
                <a:solidFill>
                  <a:schemeClr val="tx2"/>
                </a:solidFill>
              </a:rPr>
              <a:t>Кормите их! </a:t>
            </a:r>
          </a:p>
          <a:p>
            <a:pPr algn="ctr"/>
            <a:r>
              <a:rPr lang="ru-RU" sz="1600" i="0">
                <a:solidFill>
                  <a:schemeClr val="tx2"/>
                </a:solidFill>
              </a:rPr>
              <a:t>Согрейте!</a:t>
            </a:r>
          </a:p>
          <a:p>
            <a:pPr algn="ctr"/>
            <a:r>
              <a:rPr lang="ru-RU" sz="1600" i="0">
                <a:solidFill>
                  <a:schemeClr val="tx2"/>
                </a:solidFill>
              </a:rPr>
              <a:t>Повесьте домик на суку!</a:t>
            </a:r>
          </a:p>
          <a:p>
            <a:pPr algn="ctr"/>
            <a:r>
              <a:rPr lang="ru-RU" sz="1600" i="0">
                <a:solidFill>
                  <a:schemeClr val="tx2"/>
                </a:solidFill>
              </a:rPr>
              <a:t>Рассыпьте крошки на снегу,</a:t>
            </a:r>
          </a:p>
          <a:p>
            <a:pPr algn="ctr"/>
            <a:r>
              <a:rPr lang="ru-RU" sz="1600" i="0">
                <a:solidFill>
                  <a:schemeClr val="tx2"/>
                </a:solidFill>
              </a:rPr>
              <a:t>А то и манной кашки…</a:t>
            </a:r>
          </a:p>
          <a:p>
            <a:pPr algn="ctr"/>
            <a:r>
              <a:rPr lang="ru-RU" sz="1600" i="0">
                <a:solidFill>
                  <a:schemeClr val="tx2"/>
                </a:solidFill>
              </a:rPr>
              <a:t>И оживут бедняжки!</a:t>
            </a:r>
          </a:p>
          <a:p>
            <a:pPr algn="ctr"/>
            <a:r>
              <a:rPr lang="ru-RU" sz="1600" i="0">
                <a:solidFill>
                  <a:schemeClr val="tx2"/>
                </a:solidFill>
              </a:rPr>
              <a:t>По небу весело скользя, </a:t>
            </a:r>
          </a:p>
          <a:p>
            <a:pPr algn="ctr"/>
            <a:r>
              <a:rPr lang="ru-RU" sz="1600" i="0">
                <a:solidFill>
                  <a:schemeClr val="tx2"/>
                </a:solidFill>
              </a:rPr>
              <a:t>Взлетят пернатые друзья</a:t>
            </a:r>
          </a:p>
          <a:p>
            <a:pPr algn="ctr"/>
            <a:r>
              <a:rPr lang="ru-RU" sz="1600" i="0">
                <a:solidFill>
                  <a:schemeClr val="tx2"/>
                </a:solidFill>
              </a:rPr>
              <a:t>И пропоют, чирикая:</a:t>
            </a:r>
          </a:p>
          <a:p>
            <a:pPr algn="ctr"/>
            <a:r>
              <a:rPr lang="ru-RU" sz="2000" i="0">
                <a:solidFill>
                  <a:schemeClr val="tx2"/>
                </a:solidFill>
              </a:rPr>
              <a:t>"Спасибо  Вам </a:t>
            </a:r>
          </a:p>
          <a:p>
            <a:pPr algn="ctr"/>
            <a:r>
              <a:rPr lang="ru-RU" sz="2000" i="0">
                <a:solidFill>
                  <a:schemeClr val="tx2"/>
                </a:solidFill>
              </a:rPr>
              <a:t>великое ! "</a:t>
            </a:r>
          </a:p>
          <a:p>
            <a:pPr algn="ctr" eaLnBrk="0" hangingPunct="0"/>
            <a:endParaRPr lang="ru-RU" sz="2000" i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тудия">
  <a:themeElements>
    <a:clrScheme name="Студия 1">
      <a:dk1>
        <a:srgbClr val="000000"/>
      </a:dk1>
      <a:lt1>
        <a:srgbClr val="FFFFFF"/>
      </a:lt1>
      <a:dk2>
        <a:srgbClr val="336666"/>
      </a:dk2>
      <a:lt2>
        <a:srgbClr val="CCCC99"/>
      </a:lt2>
      <a:accent1>
        <a:srgbClr val="97CDCC"/>
      </a:accent1>
      <a:accent2>
        <a:srgbClr val="D6E0E0"/>
      </a:accent2>
      <a:accent3>
        <a:srgbClr val="FFFFFF"/>
      </a:accent3>
      <a:accent4>
        <a:srgbClr val="000000"/>
      </a:accent4>
      <a:accent5>
        <a:srgbClr val="C9E3E2"/>
      </a:accent5>
      <a:accent6>
        <a:srgbClr val="C2CBCB"/>
      </a:accent6>
      <a:hlink>
        <a:srgbClr val="99CC00"/>
      </a:hlink>
      <a:folHlink>
        <a:srgbClr val="336666"/>
      </a:folHlink>
    </a:clrScheme>
    <a:fontScheme name="Студия">
      <a:majorFont>
        <a:latin typeface="Arial Black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Студия 1">
        <a:dk1>
          <a:srgbClr val="000000"/>
        </a:dk1>
        <a:lt1>
          <a:srgbClr val="FFFFFF"/>
        </a:lt1>
        <a:dk2>
          <a:srgbClr val="336666"/>
        </a:dk2>
        <a:lt2>
          <a:srgbClr val="CCCC99"/>
        </a:lt2>
        <a:accent1>
          <a:srgbClr val="97CDCC"/>
        </a:accent1>
        <a:accent2>
          <a:srgbClr val="D6E0E0"/>
        </a:accent2>
        <a:accent3>
          <a:srgbClr val="FFFFFF"/>
        </a:accent3>
        <a:accent4>
          <a:srgbClr val="000000"/>
        </a:accent4>
        <a:accent5>
          <a:srgbClr val="C9E3E2"/>
        </a:accent5>
        <a:accent6>
          <a:srgbClr val="C2CBCB"/>
        </a:accent6>
        <a:hlink>
          <a:srgbClr val="99CC00"/>
        </a:hlink>
        <a:folHlink>
          <a:srgbClr val="3366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2">
        <a:dk1>
          <a:srgbClr val="000000"/>
        </a:dk1>
        <a:lt1>
          <a:srgbClr val="FFFFFF"/>
        </a:lt1>
        <a:dk2>
          <a:srgbClr val="3732A0"/>
        </a:dk2>
        <a:lt2>
          <a:srgbClr val="666699"/>
        </a:lt2>
        <a:accent1>
          <a:srgbClr val="CCCCFF"/>
        </a:accent1>
        <a:accent2>
          <a:srgbClr val="009999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8A8A"/>
        </a:accent6>
        <a:hlink>
          <a:srgbClr val="3366CC"/>
        </a:hlink>
        <a:folHlink>
          <a:srgbClr val="9094B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3">
        <a:dk1>
          <a:srgbClr val="000000"/>
        </a:dk1>
        <a:lt1>
          <a:srgbClr val="FFFFFF"/>
        </a:lt1>
        <a:dk2>
          <a:srgbClr val="CD0505"/>
        </a:dk2>
        <a:lt2>
          <a:srgbClr val="5F5F5F"/>
        </a:lt2>
        <a:accent1>
          <a:srgbClr val="D2D5DE"/>
        </a:accent1>
        <a:accent2>
          <a:srgbClr val="D55757"/>
        </a:accent2>
        <a:accent3>
          <a:srgbClr val="FFFFFF"/>
        </a:accent3>
        <a:accent4>
          <a:srgbClr val="000000"/>
        </a:accent4>
        <a:accent5>
          <a:srgbClr val="E5E7EC"/>
        </a:accent5>
        <a:accent6>
          <a:srgbClr val="C14E4E"/>
        </a:accent6>
        <a:hlink>
          <a:srgbClr val="F42D1E"/>
        </a:hlink>
        <a:folHlink>
          <a:srgbClr val="7C84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4">
        <a:dk1>
          <a:srgbClr val="000000"/>
        </a:dk1>
        <a:lt1>
          <a:srgbClr val="FFFFFF"/>
        </a:lt1>
        <a:dk2>
          <a:srgbClr val="551A07"/>
        </a:dk2>
        <a:lt2>
          <a:srgbClr val="CC3300"/>
        </a:lt2>
        <a:accent1>
          <a:srgbClr val="F4B400"/>
        </a:accent1>
        <a:accent2>
          <a:srgbClr val="993300"/>
        </a:accent2>
        <a:accent3>
          <a:srgbClr val="FFFFFF"/>
        </a:accent3>
        <a:accent4>
          <a:srgbClr val="000000"/>
        </a:accent4>
        <a:accent5>
          <a:srgbClr val="F8D6AA"/>
        </a:accent5>
        <a:accent6>
          <a:srgbClr val="8A2D00"/>
        </a:accent6>
        <a:hlink>
          <a:srgbClr val="FF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5">
        <a:dk1>
          <a:srgbClr val="000000"/>
        </a:dk1>
        <a:lt1>
          <a:srgbClr val="FFFFFF"/>
        </a:lt1>
        <a:dk2>
          <a:srgbClr val="FF0000"/>
        </a:dk2>
        <a:lt2>
          <a:srgbClr val="FFCC00"/>
        </a:lt2>
        <a:accent1>
          <a:srgbClr val="66CC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008A00"/>
        </a:accent6>
        <a:hlink>
          <a:srgbClr val="FF3300"/>
        </a:hlink>
        <a:folHlink>
          <a:srgbClr val="6600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тудия 6">
        <a:dk1>
          <a:srgbClr val="666633"/>
        </a:dk1>
        <a:lt1>
          <a:srgbClr val="FFFFFF"/>
        </a:lt1>
        <a:dk2>
          <a:srgbClr val="000000"/>
        </a:dk2>
        <a:lt2>
          <a:srgbClr val="CC3300"/>
        </a:lt2>
        <a:accent1>
          <a:srgbClr val="808000"/>
        </a:accent1>
        <a:accent2>
          <a:srgbClr val="FF9900"/>
        </a:accent2>
        <a:accent3>
          <a:srgbClr val="AAAAAA"/>
        </a:accent3>
        <a:accent4>
          <a:srgbClr val="DADADA"/>
        </a:accent4>
        <a:accent5>
          <a:srgbClr val="C0C0AA"/>
        </a:accent5>
        <a:accent6>
          <a:srgbClr val="E78A00"/>
        </a:accent6>
        <a:hlink>
          <a:srgbClr val="CC6600"/>
        </a:hlink>
        <a:folHlink>
          <a:srgbClr val="434B1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7">
        <a:dk1>
          <a:srgbClr val="766997"/>
        </a:dk1>
        <a:lt1>
          <a:srgbClr val="FFFFFF"/>
        </a:lt1>
        <a:dk2>
          <a:srgbClr val="530901"/>
        </a:dk2>
        <a:lt2>
          <a:srgbClr val="FFFFFF"/>
        </a:lt2>
        <a:accent1>
          <a:srgbClr val="FF3300"/>
        </a:accent1>
        <a:accent2>
          <a:srgbClr val="CC6600"/>
        </a:accent2>
        <a:accent3>
          <a:srgbClr val="B3AAAA"/>
        </a:accent3>
        <a:accent4>
          <a:srgbClr val="DADADA"/>
        </a:accent4>
        <a:accent5>
          <a:srgbClr val="FFADAA"/>
        </a:accent5>
        <a:accent6>
          <a:srgbClr val="B95C00"/>
        </a:accent6>
        <a:hlink>
          <a:srgbClr val="FF9900"/>
        </a:hlink>
        <a:folHlink>
          <a:srgbClr val="99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8">
        <a:dk1>
          <a:srgbClr val="666699"/>
        </a:dk1>
        <a:lt1>
          <a:srgbClr val="FFFFFF"/>
        </a:lt1>
        <a:dk2>
          <a:srgbClr val="4C004C"/>
        </a:dk2>
        <a:lt2>
          <a:srgbClr val="FFFFFF"/>
        </a:lt2>
        <a:accent1>
          <a:srgbClr val="0099CC"/>
        </a:accent1>
        <a:accent2>
          <a:srgbClr val="993366"/>
        </a:accent2>
        <a:accent3>
          <a:srgbClr val="B2AAB2"/>
        </a:accent3>
        <a:accent4>
          <a:srgbClr val="DADADA"/>
        </a:accent4>
        <a:accent5>
          <a:srgbClr val="AACAE2"/>
        </a:accent5>
        <a:accent6>
          <a:srgbClr val="8A2D5C"/>
        </a:accent6>
        <a:hlink>
          <a:srgbClr val="99CC00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9">
        <a:dk1>
          <a:srgbClr val="565682"/>
        </a:dk1>
        <a:lt1>
          <a:srgbClr val="FFFFFF"/>
        </a:lt1>
        <a:dk2>
          <a:srgbClr val="1E1551"/>
        </a:dk2>
        <a:lt2>
          <a:srgbClr val="CCFFFF"/>
        </a:lt2>
        <a:accent1>
          <a:srgbClr val="33CCCC"/>
        </a:accent1>
        <a:accent2>
          <a:srgbClr val="009999"/>
        </a:accent2>
        <a:accent3>
          <a:srgbClr val="ABAAB3"/>
        </a:accent3>
        <a:accent4>
          <a:srgbClr val="DADADA"/>
        </a:accent4>
        <a:accent5>
          <a:srgbClr val="ADE2E2"/>
        </a:accent5>
        <a:accent6>
          <a:srgbClr val="008A8A"/>
        </a:accent6>
        <a:hlink>
          <a:srgbClr val="FF9900"/>
        </a:hlink>
        <a:folHlink>
          <a:srgbClr val="0059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тудия 10">
        <a:dk1>
          <a:srgbClr val="CCCC99"/>
        </a:dk1>
        <a:lt1>
          <a:srgbClr val="FFFFFF"/>
        </a:lt1>
        <a:dk2>
          <a:srgbClr val="2E5D5C"/>
        </a:dk2>
        <a:lt2>
          <a:srgbClr val="FFFFFF"/>
        </a:lt2>
        <a:accent1>
          <a:srgbClr val="0099CC"/>
        </a:accent1>
        <a:accent2>
          <a:srgbClr val="D6E0E0"/>
        </a:accent2>
        <a:accent3>
          <a:srgbClr val="ADB6B5"/>
        </a:accent3>
        <a:accent4>
          <a:srgbClr val="DADADA"/>
        </a:accent4>
        <a:accent5>
          <a:srgbClr val="AACAE2"/>
        </a:accent5>
        <a:accent6>
          <a:srgbClr val="C2CBCB"/>
        </a:accent6>
        <a:hlink>
          <a:srgbClr val="CCCC99"/>
        </a:hlink>
        <a:folHlink>
          <a:srgbClr val="428A8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Studio</Template>
  <TotalTime>373</TotalTime>
  <Words>470</Words>
  <Application>Microsoft Office PowerPoint</Application>
  <PresentationFormat>Экран (4:3)</PresentationFormat>
  <Paragraphs>118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Times New Roman</vt:lpstr>
      <vt:lpstr>Wingdings</vt:lpstr>
      <vt:lpstr>Cooper Black</vt:lpstr>
      <vt:lpstr>Comic Sans MS</vt:lpstr>
      <vt:lpstr>Calibri</vt:lpstr>
      <vt:lpstr>Студия</vt:lpstr>
      <vt:lpstr>« Покормите птиц зимой » </vt:lpstr>
      <vt:lpstr>Давайте познакомимся …</vt:lpstr>
      <vt:lpstr>Давайте познакомимся …</vt:lpstr>
      <vt:lpstr>Слайд 4</vt:lpstr>
      <vt:lpstr>Слайд 5</vt:lpstr>
      <vt:lpstr>Слайд 6</vt:lpstr>
      <vt:lpstr>Слайд 7</vt:lpstr>
      <vt:lpstr>Слайд 8</vt:lpstr>
      <vt:lpstr> Какие птицы прилетают на наш участок зимой?             </vt:lpstr>
      <vt:lpstr>Нужна ли птицам наша помощь?</vt:lpstr>
      <vt:lpstr>« Птичья столовая »</vt:lpstr>
      <vt:lpstr>Покормите птиц зимой…</vt:lpstr>
      <vt:lpstr>   « Птичий пир »</vt:lpstr>
      <vt:lpstr> Чтобы правильно кормить птиц зимой, необходимо соблюдать следующие правила : </vt:lpstr>
      <vt:lpstr>   Таблица наблюдений  за подкормкой птиц (виды корма).</vt:lpstr>
      <vt:lpstr> Прилетайте птички, мы вас ждём !</vt:lpstr>
    </vt:vector>
  </TitlesOfParts>
  <Company>МОУ ДПОС "Центр медиаобразования"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k17-09-1</dc:creator>
  <cp:lastModifiedBy>Ирина</cp:lastModifiedBy>
  <cp:revision>54</cp:revision>
  <dcterms:created xsi:type="dcterms:W3CDTF">2013-03-12T11:10:23Z</dcterms:created>
  <dcterms:modified xsi:type="dcterms:W3CDTF">2015-03-08T15:10:39Z</dcterms:modified>
</cp:coreProperties>
</file>