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69" r:id="rId3"/>
    <p:sldId id="270" r:id="rId4"/>
    <p:sldId id="271" r:id="rId5"/>
    <p:sldId id="272" r:id="rId6"/>
    <p:sldId id="26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829E16-5EA7-45BE-AA44-1131A9037D15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413CB6-0337-4BD1-A177-68C9BAD78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6F952-4A86-40A4-ACA9-24303E5B0352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A36D-B374-4FDE-B7AF-F0C585E5F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5541C-94B8-456F-90F1-72B50A58A285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EB52D-2C95-4C7F-BACC-2CA6BBC59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7FEA9-279A-4712-839C-F2A7A501F7FB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67229-FB75-4D4E-9E39-9402CA745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2946-814D-41F6-A9D1-E6CF819939C5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65F9F-98E8-4136-99EF-03CD5C085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EF4B-F189-4589-BF98-DE0D696657B9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6973-98A4-4E83-9F7F-D1A14F13D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BFFA-BBE8-4953-939D-A874B73F03ED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AFAC5-CC51-4026-A934-AB4003297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DC008-2F3C-4C03-AFF7-76D2D682CEE2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A8472-E91B-4668-A4FF-EB212ABFA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1939C-2877-42E4-BEA2-36162E9BD925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EB2E9-F56F-4629-A43F-E0C74C164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7E14-0BC1-4DEE-B6A0-EF3E402233AF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4CF24-31A1-4C9D-98B3-DCCDC7936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BE9B9-02C5-4CC5-90A6-BF897692E3B5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41DB1-807C-4C82-9E9B-6D7200737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01C38-8D31-4450-B9C6-CC910CD9FEA8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6ED1A-E22A-4AE4-A26A-15AF20088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52DC60-9DF3-457B-BD80-7A56613371CD}" type="datetimeFigureOut">
              <a:rPr lang="ru-RU"/>
              <a:pPr>
                <a:defRPr/>
              </a:pPr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E59BFA-25AD-417D-B48E-C022550E8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Оксана\Documents\лет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143250"/>
            <a:ext cx="7772400" cy="1285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7030A0"/>
                </a:solidFill>
              </a:rPr>
              <a:t>Специфика обучения и воспитания детей в логопедической группе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Роль семь в преодолении дефектов речи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Направления работы с детьми в логопедической группе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- </a:t>
            </a:r>
            <a:r>
              <a:rPr lang="ru-RU" dirty="0"/>
              <a:t>формирование правильного звукопроизношения;</a:t>
            </a:r>
            <a:br>
              <a:rPr lang="ru-RU" dirty="0"/>
            </a:br>
            <a:r>
              <a:rPr lang="ru-RU" dirty="0"/>
              <a:t>- развитие артикуляционных движений, движений органов речи (губ, щек, языка);</a:t>
            </a:r>
            <a:br>
              <a:rPr lang="ru-RU" dirty="0"/>
            </a:br>
            <a:r>
              <a:rPr lang="ru-RU" dirty="0"/>
              <a:t>- совершенствование фонематических процессов, т.е. умения различать на слух звуки речи, слоги, слова в речи, схожие по звучанию, артикуляции;</a:t>
            </a:r>
            <a:br>
              <a:rPr lang="ru-RU" dirty="0"/>
            </a:br>
            <a:r>
              <a:rPr lang="ru-RU" dirty="0"/>
              <a:t>- совершенствование грамматического строя речи;</a:t>
            </a:r>
            <a:br>
              <a:rPr lang="ru-RU" dirty="0"/>
            </a:br>
            <a:r>
              <a:rPr lang="ru-RU" dirty="0"/>
              <a:t>- обогащение, активизация словарного запаса речи;</a:t>
            </a:r>
            <a:br>
              <a:rPr lang="ru-RU" dirty="0"/>
            </a:br>
            <a:r>
              <a:rPr lang="ru-RU" dirty="0"/>
              <a:t>- развитие мелкой моторики рук, т.е. движений пальчиков (учеными доказано, что развитие мелких движений пальчиков взаимосвязано с развитием речевых зон головного мозга); подготовка руки к письму;</a:t>
            </a:r>
            <a:br>
              <a:rPr lang="ru-RU" dirty="0"/>
            </a:br>
            <a:r>
              <a:rPr lang="ru-RU" dirty="0"/>
              <a:t>- развитие связной речи, подразумевающее  умение составлять рассказы, пересказывать тексты, рассказывать стихотворения, загадки, пословицы;</a:t>
            </a:r>
            <a:br>
              <a:rPr lang="ru-RU" dirty="0"/>
            </a:br>
            <a:r>
              <a:rPr lang="ru-RU" dirty="0"/>
              <a:t>- совершенствование просодической стороны речи, включающее выработку дикции, выразительности речи, правильного дыхания, работу над правильным ударением, темпом речи.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smtClean="0">
                <a:solidFill>
                  <a:srgbClr val="7030A0"/>
                </a:solidFill>
              </a:rPr>
              <a:t>Роль семьи, родителей в преодолении речевых нарушений у детей</a:t>
            </a:r>
            <a:br>
              <a:rPr lang="ru-RU" i="1" smtClean="0">
                <a:solidFill>
                  <a:srgbClr val="7030A0"/>
                </a:solidFill>
              </a:rPr>
            </a:br>
            <a:endParaRPr lang="ru-RU" i="1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       </a:t>
            </a:r>
            <a:r>
              <a:rPr lang="ru-RU" sz="5000" dirty="0"/>
              <a:t>Не надо думать, что речевые дефекты исчезнут сами собой со временем. Для их преодоления необходима систематическая, длительная коррекционная работа, в которой родителям отводится значительная роль, поскольку большее время ребенок проводит дома с близкими ему людьми. Родители должны формировать правильное отношение к речевому нарушению у ребенка: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000" b="1" i="1" dirty="0" smtClean="0"/>
              <a:t>                 </a:t>
            </a:r>
            <a:r>
              <a:rPr lang="ru-RU" sz="5000" b="1" i="1" dirty="0" smtClean="0">
                <a:solidFill>
                  <a:srgbClr val="7030A0"/>
                </a:solidFill>
              </a:rPr>
              <a:t>Правила для родителей: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000" dirty="0"/>
              <a:t> </a:t>
            </a:r>
            <a:r>
              <a:rPr lang="ru-RU" sz="5000" dirty="0" smtClean="0"/>
              <a:t>    - </a:t>
            </a:r>
            <a:r>
              <a:rPr lang="ru-RU" sz="5000" dirty="0"/>
              <a:t>не ругать ребенка за неправильную речь;</a:t>
            </a:r>
            <a:br>
              <a:rPr lang="ru-RU" sz="5000" dirty="0"/>
            </a:br>
            <a:r>
              <a:rPr lang="ru-RU" sz="5000" dirty="0"/>
              <a:t>- ненавязчиво исправлять неправильное произношение;</a:t>
            </a:r>
            <a:br>
              <a:rPr lang="ru-RU" sz="5000" dirty="0"/>
            </a:br>
            <a:r>
              <a:rPr lang="ru-RU" sz="5000" dirty="0"/>
              <a:t>- не заострять внимание на запинках и повторах слогов и слов;</a:t>
            </a:r>
            <a:br>
              <a:rPr lang="ru-RU" sz="5000" dirty="0"/>
            </a:br>
            <a:r>
              <a:rPr lang="ru-RU" sz="5000" dirty="0"/>
              <a:t>- осуществлять позитивный настрой ребенка на занятия с педагогами.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5602" name="Picture 2" descr="C:\Users\1\Desktop\1313288997_a017642546df27bd06dbe877c5242dd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214422"/>
            <a:ext cx="3714746" cy="42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Правила </a:t>
            </a:r>
            <a:r>
              <a:rPr lang="ru-RU" b="1" i="1" dirty="0">
                <a:solidFill>
                  <a:srgbClr val="7030A0"/>
                </a:solidFill>
              </a:rPr>
              <a:t>работы в домашних тетрадях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500" y="1600200"/>
            <a:ext cx="46863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- </a:t>
            </a:r>
            <a:r>
              <a:rPr lang="ru-RU" dirty="0"/>
              <a:t>тетради забираются на выходные, возвращаются в понедельник;</a:t>
            </a:r>
            <a:br>
              <a:rPr lang="ru-RU" dirty="0"/>
            </a:br>
            <a:r>
              <a:rPr lang="ru-RU" dirty="0"/>
              <a:t>- задания на развитие мелкой моторики рук (рисование, штриховка и пр.) выполняются карандашами;</a:t>
            </a:r>
            <a:br>
              <a:rPr lang="ru-RU" dirty="0"/>
            </a:br>
            <a:r>
              <a:rPr lang="ru-RU" dirty="0"/>
              <a:t>- весь речевой материал должен быть отработан, т.е. родители должны добиваться правильного и четкого выполнения ребенком задания, даже путем заучивания;</a:t>
            </a:r>
            <a:br>
              <a:rPr lang="ru-RU" dirty="0"/>
            </a:br>
            <a:r>
              <a:rPr lang="ru-RU" dirty="0"/>
              <a:t>- задания должны быть прочитаны ребенку;</a:t>
            </a:r>
            <a:br>
              <a:rPr lang="ru-RU" dirty="0"/>
            </a:br>
            <a:r>
              <a:rPr lang="ru-RU" dirty="0"/>
              <a:t>- все задания выполняются до конца.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7" name="Содержимое 6" descr="5f87bb0de25dad19a61b00e0cff4ea7c_XL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457200" y="1857364"/>
            <a:ext cx="3543296" cy="3666131"/>
          </a:xfr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100" b="1" i="1" smtClean="0">
                <a:solidFill>
                  <a:srgbClr val="7030A0"/>
                </a:solidFill>
              </a:rPr>
              <a:t>Какие же плюсы в том, что Ваш ребенок посещает логопедическую группу?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8229600" cy="46688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000" smtClean="0"/>
              <a:t>   </a:t>
            </a:r>
          </a:p>
          <a:p>
            <a:pPr>
              <a:buFont typeface="Arial" charset="0"/>
              <a:buNone/>
            </a:pPr>
            <a:endParaRPr lang="ru-RU" sz="2000" smtClean="0"/>
          </a:p>
          <a:p>
            <a:pPr>
              <a:buFont typeface="Arial" charset="0"/>
              <a:buNone/>
            </a:pPr>
            <a:r>
              <a:rPr lang="ru-RU" sz="2000" smtClean="0"/>
              <a:t>      - коррекция звукопроизношения;</a:t>
            </a:r>
            <a:br>
              <a:rPr lang="ru-RU" sz="2000" smtClean="0"/>
            </a:br>
            <a:r>
              <a:rPr lang="ru-RU" sz="2000" smtClean="0"/>
              <a:t>- формирование грамотной, выразительной речи;</a:t>
            </a:r>
            <a:br>
              <a:rPr lang="ru-RU" sz="2000" smtClean="0"/>
            </a:br>
            <a:r>
              <a:rPr lang="ru-RU" sz="2000" smtClean="0"/>
              <a:t>- развитие мелкой моторики рук, подготовка руки к письму в школе;</a:t>
            </a:r>
            <a:br>
              <a:rPr lang="ru-RU" sz="2000" smtClean="0"/>
            </a:br>
            <a:r>
              <a:rPr lang="ru-RU" sz="2000" smtClean="0"/>
              <a:t>- усиленная подготовка к школе за счет дополнительных занятий по развитию речи, чтению и письму, графике;</a:t>
            </a:r>
            <a:br>
              <a:rPr lang="ru-RU" sz="2000" smtClean="0"/>
            </a:br>
            <a:r>
              <a:rPr lang="ru-RU" sz="2000" smtClean="0"/>
              <a:t>- индивидуальный подход к ребенку;</a:t>
            </a:r>
            <a:br>
              <a:rPr lang="ru-RU" sz="2000" smtClean="0"/>
            </a:br>
            <a:r>
              <a:rPr lang="ru-RU" sz="2000" smtClean="0"/>
              <a:t>- совершенствование психических процессов восприятия, внимания, памяти, воображения и мышления.</a:t>
            </a:r>
          </a:p>
          <a:p>
            <a:endParaRPr lang="ru-RU" smtClean="0"/>
          </a:p>
        </p:txBody>
      </p:sp>
      <p:pic>
        <p:nvPicPr>
          <p:cNvPr id="6" name="Рисунок 5" descr="дети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462" y="4154492"/>
            <a:ext cx="292705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>
            <a:lum bright="32000" contrast="-30000"/>
          </a:blip>
          <a:srcRect/>
          <a:stretch>
            <a:fillRect/>
          </a:stretch>
        </p:blipFill>
        <p:spPr bwMode="auto">
          <a:xfrm>
            <a:off x="0" y="-168275"/>
            <a:ext cx="9144000" cy="724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0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500" b="1" i="1" dirty="0" smtClean="0">
                <a:solidFill>
                  <a:schemeClr val="accent4">
                    <a:lumMod val="75000"/>
                  </a:schemeClr>
                </a:solidFill>
              </a:rPr>
              <a:t>СПАСИБО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500" b="1" i="1" dirty="0" smtClean="0">
                <a:solidFill>
                  <a:schemeClr val="accent4">
                    <a:lumMod val="75000"/>
                  </a:schemeClr>
                </a:solidFill>
              </a:rPr>
              <a:t>ЗА ВНИМАНИЕ!</a:t>
            </a:r>
            <a:endParaRPr lang="ru-RU" sz="65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311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Calibri</vt:lpstr>
      <vt:lpstr>Arial</vt:lpstr>
      <vt:lpstr>Тема Office</vt:lpstr>
      <vt:lpstr>   Специфика обучения и воспитания детей в логопедической группе Роль семь в преодолении дефектов речи</vt:lpstr>
      <vt:lpstr>Направления работы с детьми в логопедической группе</vt:lpstr>
      <vt:lpstr>Роль семьи, родителей в преодолении речевых нарушений у детей </vt:lpstr>
      <vt:lpstr>Правила работы в домашних тетрадях</vt:lpstr>
      <vt:lpstr>Какие же плюсы в том, что Ваш ребенок посещает логопедическую группу?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формирования и развития произносительной стороны речи</dc:title>
  <dc:creator>Оксана</dc:creator>
  <cp:lastModifiedBy>Елена</cp:lastModifiedBy>
  <cp:revision>62</cp:revision>
  <dcterms:created xsi:type="dcterms:W3CDTF">2013-03-18T12:31:07Z</dcterms:created>
  <dcterms:modified xsi:type="dcterms:W3CDTF">2018-04-17T11:35:20Z</dcterms:modified>
</cp:coreProperties>
</file>