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3C82-CD26-4C1B-AE31-C3401767ADC9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2519-8D3B-4C88-8707-1177E163E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91D0-5976-452F-9F25-9EF7651163FC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78D8-F3B2-4CC6-965D-6E500F2C7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FD67-CC84-4D57-9CB6-5C13DD6CEFE0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67C7A-C0BE-44C5-A849-E225B62E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68D6-E5BA-4D8E-B865-9BE3C3994F03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9C4B-AE72-44CA-A3D5-29718048A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08CB1-A862-47BA-B1A4-4B7892B868E6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511F-97D0-49E4-B975-B7B6269E4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9E80A-4724-4C53-A25D-A428371898AB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ED19-BE1F-45CA-BDE1-76D13E7DC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6ACA-ADBB-4F4C-9E58-B5ECAFB261E5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03660-CDE9-4CDD-B2EB-25535260D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0676-811A-4924-B0C7-780C27A719E3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15BD-8864-444C-B953-35D84FB3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C97C-ECDB-47B0-9831-779087671054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0536-E240-418F-9207-C9752AD4F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F8E59-4A66-4A0D-98D2-9B103CFCAE90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1666-F8C6-4779-BA49-F752FD7ED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0310-06F3-450C-8DE1-0C2F4CE1CF2F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6BDA-E705-47FC-8375-8281BDA36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8AB2-201C-48C4-BF90-AF0B8425CA88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8509-C592-489C-850D-4FBFFBC60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CA4B-0E4A-4229-B1BB-6F80785138FD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B7704-56CE-48A3-B7BC-00EAD2FA9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9178-8F1E-494D-B292-B765AC100AA6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44DB2CD-C93B-40A6-9399-3B3FE1B50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44E5-49EB-4CB8-82B5-0B9A24B84BF2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1DE3-C3B8-4693-A952-665ADA2E7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4BD8-DC96-46E0-9A40-5259B6A1F8A0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AB86-BCBF-4748-B9DB-F5EA5F817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7ADC4C0-D763-4696-8A98-C63E2C0327C1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5BEEAF1-FD0F-41A3-9C01-4142D3673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D79DC11-C31D-4041-A76E-72FFF970E7A2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BBDA138-6D30-4B56-AD10-1219C892F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5815-E4C7-4B46-A817-9A1CCAB8EB56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C546-BD28-4D50-8F11-6F4316715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30D1-1346-4D2F-8A9B-E89B6F2735AF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3EDA-9B09-42F7-82BC-175EFE427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92B7E-7C93-4A05-9577-8A76E52157DA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C1BE8-BCE7-447F-B299-FBB211925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20" r:id="rId2"/>
    <p:sldLayoutId id="2147483932" r:id="rId3"/>
    <p:sldLayoutId id="2147483919" r:id="rId4"/>
    <p:sldLayoutId id="2147483918" r:id="rId5"/>
    <p:sldLayoutId id="2147483933" r:id="rId6"/>
    <p:sldLayoutId id="2147483934" r:id="rId7"/>
    <p:sldLayoutId id="2147483917" r:id="rId8"/>
    <p:sldLayoutId id="2147483916" r:id="rId9"/>
  </p:sldLayoutIdLst>
  <p:transition advTm="10000">
    <p:newsflash/>
  </p:transition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A22D400-04AF-4711-BB6E-D0D929605F08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A913D34-2ED4-4DA1-B70D-C95CA44F8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1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0" r:id="rId2"/>
    <p:sldLayoutId id="2147483929" r:id="rId3"/>
    <p:sldLayoutId id="2147483928" r:id="rId4"/>
    <p:sldLayoutId id="2147483927" r:id="rId5"/>
    <p:sldLayoutId id="2147483926" r:id="rId6"/>
    <p:sldLayoutId id="2147483925" r:id="rId7"/>
    <p:sldLayoutId id="2147483924" r:id="rId8"/>
    <p:sldLayoutId id="2147483923" r:id="rId9"/>
    <p:sldLayoutId id="2147483922" r:id="rId10"/>
    <p:sldLayoutId id="2147483921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571500"/>
            <a:ext cx="73580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chemeClr val="folHlink"/>
                </a:solidFill>
                <a:latin typeface="Franklin Gothic Medium Cond" pitchFamily="34" charset="0"/>
              </a:rPr>
              <a:t>Подготовка мышц </a:t>
            </a:r>
          </a:p>
          <a:p>
            <a:pPr algn="ctr"/>
            <a:r>
              <a:rPr lang="ru-RU" sz="4800">
                <a:solidFill>
                  <a:schemeClr val="folHlink"/>
                </a:solidFill>
                <a:latin typeface="Franklin Gothic Medium Cond" pitchFamily="34" charset="0"/>
              </a:rPr>
              <a:t>лица и шеи</a:t>
            </a:r>
          </a:p>
          <a:p>
            <a:pPr algn="ctr"/>
            <a:r>
              <a:rPr lang="ru-RU" sz="4800">
                <a:solidFill>
                  <a:schemeClr val="folHlink"/>
                </a:solidFill>
                <a:latin typeface="Franklin Gothic Medium Cond" pitchFamily="34" charset="0"/>
              </a:rPr>
              <a:t> к артикуляционной гимнастике</a:t>
            </a:r>
          </a:p>
        </p:txBody>
      </p:sp>
    </p:spTree>
  </p:cSld>
  <p:clrMapOvr>
    <a:masterClrMapping/>
  </p:clrMapOvr>
  <p:transition advTm="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4294967295"/>
          </p:nvPr>
        </p:nvSpPr>
        <p:spPr>
          <a:xfrm>
            <a:off x="357188" y="500063"/>
            <a:ext cx="7567612" cy="5626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Губы разминаем, чтобы улыбались</a:t>
            </a:r>
            <a:r>
              <a:rPr lang="ru-RU" sz="4100" i="1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(большой и указательный пальцы разминают сначала нижнюю, а потом верхнюю губу).</a:t>
            </a:r>
          </a:p>
        </p:txBody>
      </p:sp>
      <p:pic>
        <p:nvPicPr>
          <p:cNvPr id="32770" name="Рисунок 3" descr="P10205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781300"/>
            <a:ext cx="54737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549275"/>
            <a:ext cx="7567613" cy="5626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Как утята к утке, клювики потянем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(вытягивание обеих губ вперед).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Franklin Gothic Medium Con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Franklin Gothic Medium Con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Franklin Gothic Medium Con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Franklin Gothic Medium Con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Разомнем их мягко, не задев ногтями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(большие и указательные пальцы разминают обе губы).</a:t>
            </a:r>
          </a:p>
        </p:txBody>
      </p:sp>
      <p:pic>
        <p:nvPicPr>
          <p:cNvPr id="33794" name="Рисунок 3" descr="P10205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773238"/>
            <a:ext cx="43211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549275"/>
            <a:ext cx="7567613" cy="5626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Уголками губ мы щёчки поднимаем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(средние пальцы рук находятся в уголках рта и по очереди поднимают то правый, то левый уголок рта).</a:t>
            </a:r>
          </a:p>
        </p:txBody>
      </p:sp>
      <p:pic>
        <p:nvPicPr>
          <p:cNvPr id="34818" name="Рисунок 3" descr="P10205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781300"/>
            <a:ext cx="46434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4294967295"/>
          </p:nvPr>
        </p:nvSpPr>
        <p:spPr>
          <a:xfrm>
            <a:off x="357188" y="500063"/>
            <a:ext cx="7567612" cy="5626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А потом от носа мы к губам стекаем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(спиралевидные движения средних  пальцев рук от крыльев носа к уголкам рта по носогубным складкам).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35842" name="Рисунок 3" descr="P10205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924175"/>
            <a:ext cx="39608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4294967295"/>
          </p:nvPr>
        </p:nvSpPr>
        <p:spPr>
          <a:xfrm>
            <a:off x="357188" y="642938"/>
            <a:ext cx="7567612" cy="5483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Губы пожуем мы,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Шарики надуем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(покусывание нижней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губы верхними зубами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и наоборот; надувание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щек с похлопыванием по ним так, чтобы губы удерживали воздух).</a:t>
            </a:r>
          </a:p>
        </p:txBody>
      </p:sp>
      <p:pic>
        <p:nvPicPr>
          <p:cNvPr id="36866" name="Рисунок 3" descr="P10205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04813"/>
            <a:ext cx="3492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 descr="P10205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933825"/>
            <a:ext cx="470376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611188" y="836613"/>
            <a:ext cx="7567612" cy="5697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И губами вправо – влево потанцуем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(указательные пальцы укладываются на губы параллельно друг другу. Например, правый – на верхнюю губу, а левый – на нижнюю, и двигаются навстречу / врозь друг другу).</a:t>
            </a:r>
          </a:p>
        </p:txBody>
      </p:sp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642938"/>
            <a:ext cx="7496175" cy="5483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Под губой язык лежит, кулачок в губу стучит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(язык – под верхней губой и поколачивание кулачком по верхней губе).</a:t>
            </a:r>
          </a:p>
        </p:txBody>
      </p:sp>
      <p:pic>
        <p:nvPicPr>
          <p:cNvPr id="38914" name="Рисунок 3" descr="P102059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636838"/>
            <a:ext cx="49164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4294967295"/>
          </p:nvPr>
        </p:nvSpPr>
        <p:spPr>
          <a:xfrm>
            <a:off x="395288" y="549275"/>
            <a:ext cx="7496175" cy="5626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Под другой губой лежит, кулачок другой стучит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(язык – под нижней губой и поколачивание по нижней губе).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39938" name="Рисунок 3" descr="P10205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349500"/>
            <a:ext cx="46815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4294967295"/>
          </p:nvPr>
        </p:nvSpPr>
        <p:spPr>
          <a:xfrm>
            <a:off x="250825" y="333375"/>
            <a:ext cx="7639050" cy="58404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Тянем подбородок 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</a:rPr>
              <a:t>е</a:t>
            </a: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го щипаем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(разминание  подбородка с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оттягиванием его вниз: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 пощипывание нижней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челюсти от   подбородка </a:t>
            </a:r>
            <a:endParaRPr lang="ru-RU" i="1" smtClean="0"/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к ушам),</a:t>
            </a:r>
          </a:p>
        </p:txBody>
      </p:sp>
      <p:pic>
        <p:nvPicPr>
          <p:cNvPr id="40962" name="Рисунок 3" descr="P10205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00" y="981075"/>
            <a:ext cx="36068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4294967295"/>
          </p:nvPr>
        </p:nvSpPr>
        <p:spPr>
          <a:xfrm>
            <a:off x="428625" y="785813"/>
            <a:ext cx="7496175" cy="53403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А потом по шейке ручками стекаем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(поглаживание шеи всей ладонью от нижней челюсти к ключицам; середина шеи проходит между большим и остальными пальцами).</a:t>
            </a:r>
          </a:p>
        </p:txBody>
      </p:sp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571500"/>
            <a:ext cx="7424737" cy="55546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b="1" i="1" smtClean="0">
                <a:latin typeface="Franklin Gothic Medium Cond" pitchFamily="34" charset="0"/>
              </a:rPr>
              <a:t>     </a:t>
            </a:r>
            <a:r>
              <a:rPr lang="ru-RU" smtClean="0">
                <a:solidFill>
                  <a:schemeClr val="folHlink"/>
                </a:solidFill>
                <a:latin typeface="Franklin Gothic Medium Cond" pitchFamily="34" charset="0"/>
              </a:rPr>
              <a:t>Самомассаж лица и шеи готовит мышцы к артикуляционной гимнастике, вызывает прилив крови к ним, помогает ребенку лучше улавливать ощущения от этих мышц и управлять ими, делает мимику выразительнее.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500063"/>
            <a:ext cx="7424737" cy="5626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C000"/>
                </a:solidFill>
                <a:latin typeface="Franklin Gothic Medium Cond" pitchFamily="34" charset="0"/>
              </a:rPr>
              <a:t>Общие правила:</a:t>
            </a: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r>
              <a:rPr lang="ru-RU">
                <a:solidFill>
                  <a:srgbClr val="FFFF00"/>
                </a:solidFill>
                <a:latin typeface="Franklin Gothic Medium Cond" pitchFamily="34" charset="0"/>
              </a:rPr>
              <a:t>Перед занятием ребенок всегда должен мыть руки;</a:t>
            </a: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r>
              <a:rPr lang="ru-RU">
                <a:solidFill>
                  <a:srgbClr val="FFFF00"/>
                </a:solidFill>
                <a:latin typeface="Franklin Gothic Medium Cond" pitchFamily="34" charset="0"/>
              </a:rPr>
              <a:t>Движения сначала показываются отдельно и лишь после усвоения включаются в занятие в полном объёме;</a:t>
            </a: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r>
              <a:rPr lang="ru-RU">
                <a:solidFill>
                  <a:srgbClr val="FFFF00"/>
                </a:solidFill>
                <a:latin typeface="Franklin Gothic Medium Cond" pitchFamily="34" charset="0"/>
              </a:rPr>
              <a:t>Стихотворение ведет за собой сами движения и их порядок;</a:t>
            </a:r>
          </a:p>
        </p:txBody>
      </p:sp>
    </p:spTree>
  </p:cSld>
  <p:clrMapOvr>
    <a:masterClrMapping/>
  </p:clrMapOvr>
  <p:transition advTm="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428625"/>
            <a:ext cx="7496175" cy="569753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v"/>
              <a:defRPr/>
            </a:pPr>
            <a:r>
              <a:rPr lang="ru-RU">
                <a:solidFill>
                  <a:srgbClr val="FFFF00"/>
                </a:solidFill>
                <a:latin typeface="Franklin Gothic Medium Cond" pitchFamily="34" charset="0"/>
              </a:rPr>
              <a:t>Удлинение стихотворной строки здесь вызвано необходимостью выполнения разнообразных движений, причем ребенок должен успевать повторить эти движения несколько раз;</a:t>
            </a: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r>
              <a:rPr lang="ru-RU">
                <a:solidFill>
                  <a:srgbClr val="FFFF00"/>
                </a:solidFill>
                <a:latin typeface="Franklin Gothic Medium Cond" pitchFamily="34" charset="0"/>
              </a:rPr>
              <a:t>Ритм стиха задает ритм массажных движений;</a:t>
            </a: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r>
              <a:rPr lang="ru-RU">
                <a:solidFill>
                  <a:srgbClr val="FFFF00"/>
                </a:solidFill>
                <a:latin typeface="Franklin Gothic Medium Cond" pitchFamily="34" charset="0"/>
              </a:rPr>
              <a:t>Темп произнесения текста взрослым замедлен, особенно на первых этапах, чтобы ребенок успевал сделать самомассаж, а не обозначать его движения.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357188" y="500063"/>
            <a:ext cx="8072437" cy="5786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Ручки растираем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endParaRPr lang="ru-RU" sz="4100" smtClean="0">
              <a:solidFill>
                <a:srgbClr val="92D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(потирание ладоней)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z="4100" smtClean="0">
              <a:solidFill>
                <a:srgbClr val="92D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И разогреваем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(хлопки),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7650" name="Рисунок 3" descr="P10205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05038"/>
            <a:ext cx="49069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P10205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286125"/>
            <a:ext cx="3929062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260350"/>
            <a:ext cx="8501063" cy="6072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И лицо теплом своим мы умываем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(разогретыми ладонями проводят по лицу сверху вниз),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Грабельки сгребают все плохие мысли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endParaRPr lang="ru-RU" sz="4100" smtClean="0">
              <a:solidFill>
                <a:srgbClr val="92D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(граблеобразные</a:t>
            </a:r>
            <a:endParaRPr lang="ru-RU" i="1" smtClean="0"/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 движения пальцами </a:t>
            </a:r>
            <a:endParaRPr lang="ru-RU" i="1" smtClean="0"/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от середины лба к </a:t>
            </a:r>
            <a:endParaRPr lang="ru-RU" i="1" smtClean="0"/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latin typeface="Franklin Gothic Medium Cond" pitchFamily="34" charset="0"/>
              </a:rPr>
              <a:t>вискам).</a:t>
            </a:r>
          </a:p>
        </p:txBody>
      </p:sp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260350"/>
            <a:ext cx="7567613" cy="56975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Ушки растираем вверх и вниз мы быстро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(растирание ушных раковин по краю снизу вверх и сверху вниз).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Их вперед сгибаем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(нагибание ушных раковин кпереди)</a:t>
            </a:r>
          </a:p>
        </p:txBody>
      </p:sp>
      <p:pic>
        <p:nvPicPr>
          <p:cNvPr id="29698" name="Рисунок 3" descr="P102058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789363"/>
            <a:ext cx="42592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4294967295"/>
          </p:nvPr>
        </p:nvSpPr>
        <p:spPr>
          <a:xfrm>
            <a:off x="357188" y="500063"/>
            <a:ext cx="7567612" cy="5626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Тянем вниз за мочки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(оттягивание вниз за мочки),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latin typeface="Franklin Gothic Medium Cond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>
              <a:latin typeface="Franklin Gothic Medium Cond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>
              <a:latin typeface="Franklin Gothic Medium Cond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>
              <a:latin typeface="Franklin Gothic Medium Cond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>
              <a:latin typeface="Franklin Gothic Medium Cond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А потом уходим пальцами на щёчки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(пальцы перебегают на щёки).</a:t>
            </a:r>
          </a:p>
        </p:txBody>
      </p:sp>
      <p:pic>
        <p:nvPicPr>
          <p:cNvPr id="30722" name="Рисунок 3" descr="P10205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214438"/>
            <a:ext cx="5230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4294967295"/>
          </p:nvPr>
        </p:nvSpPr>
        <p:spPr>
          <a:xfrm>
            <a:off x="357188" y="571500"/>
            <a:ext cx="7567612" cy="5554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100" smtClean="0">
                <a:solidFill>
                  <a:schemeClr val="folHlink"/>
                </a:solidFill>
                <a:latin typeface="Franklin Gothic Medium Cond" pitchFamily="34" charset="0"/>
              </a:rPr>
              <a:t>Щёчки разминаем, чтобы надувались</a:t>
            </a:r>
            <a:r>
              <a:rPr lang="ru-RU" sz="4100" smtClean="0">
                <a:solidFill>
                  <a:srgbClr val="92D050"/>
                </a:solidFill>
                <a:latin typeface="Franklin Gothic Medium Cond" pitchFamily="34" charset="0"/>
              </a:rPr>
              <a:t> </a:t>
            </a:r>
            <a:r>
              <a:rPr lang="ru-RU" i="1" smtClean="0">
                <a:latin typeface="Franklin Gothic Medium Cond" pitchFamily="34" charset="0"/>
              </a:rPr>
              <a:t>(указательный, средний и безымянный пальцы разминают щёки круговыми движениями).</a:t>
            </a:r>
          </a:p>
        </p:txBody>
      </p:sp>
      <p:pic>
        <p:nvPicPr>
          <p:cNvPr id="31746" name="Рисунок 3" descr="P10205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714625"/>
            <a:ext cx="58435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 descr="P10205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2867025"/>
            <a:ext cx="58435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5" descr="P10205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857500"/>
            <a:ext cx="58435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128</TotalTime>
  <Words>407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Arial</vt:lpstr>
      <vt:lpstr>Century Gothic</vt:lpstr>
      <vt:lpstr>Wingdings 2</vt:lpstr>
      <vt:lpstr>Verdana</vt:lpstr>
      <vt:lpstr>Calibri</vt:lpstr>
      <vt:lpstr>Arial Black</vt:lpstr>
      <vt:lpstr>Wingdings</vt:lpstr>
      <vt:lpstr>Franklin Gothic Medium Cond</vt:lpstr>
      <vt:lpstr>Яркая</vt:lpstr>
      <vt:lpstr>Трава</vt:lpstr>
      <vt:lpstr>Яркая</vt:lpstr>
      <vt:lpstr>Яркая</vt:lpstr>
      <vt:lpstr>Яркая</vt:lpstr>
      <vt:lpstr>Яркая</vt:lpstr>
      <vt:lpstr>Трава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</dc:creator>
  <cp:lastModifiedBy>Елена</cp:lastModifiedBy>
  <cp:revision>19</cp:revision>
  <dcterms:created xsi:type="dcterms:W3CDTF">2011-11-20T08:49:16Z</dcterms:created>
  <dcterms:modified xsi:type="dcterms:W3CDTF">2018-04-17T12:03:03Z</dcterms:modified>
</cp:coreProperties>
</file>