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EB5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2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A04DC-F737-4304-8781-455C544F87C1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E62F7-52C5-4376-85B9-349FBAF2B8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4FD8A-1981-4FFE-8C95-0C217401D986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7D72F-C19A-447E-ACF0-924AE2E1A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4B2F8-29A6-41C9-A5F7-62CD00D07272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9E6BF-0F16-4333-AD99-0E21EDF337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53172-6558-4400-9EF7-4E8B0F17CC64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62FEB-E2A8-49A3-BEF1-5381CBF3D2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8CB18-43F9-4241-A0BD-47DB9D2D3277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9C097-C37C-47FE-A4EB-3A9D64A44F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85BBD-094E-4776-8C02-418ECE611CE0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C8AC3-92F1-4D4E-BBE9-33C7CBB7AB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0811F-91C8-4D11-BF64-420E6F711778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FB911-8259-495C-BB7D-AF0090CDF1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C160F-501F-471B-BE01-3B12518DEEBB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65810-BAE4-43E9-B01F-FEE455810E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1129C-31AE-42BA-AA59-0DD3F61F637E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597C1-7B70-484B-BBFC-4C5A877C03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A4922-4773-40F8-8C62-BADB8BA7AA35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CF6C3-EEB5-4022-A2F7-4FEAF7E096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496DD-7439-4945-92B0-0DB156DCBC92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D6634-5E4B-4F28-8BCB-340547DC22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C2729F-AA8D-4A97-9867-85B9F39FCD25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BCB623-9C31-4EF0-8114-B810CC019C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3" y="4340225"/>
            <a:ext cx="7775575" cy="1752600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000" smtClean="0">
                <a:solidFill>
                  <a:srgbClr val="4BEB5E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Образовательная область </a:t>
            </a:r>
            <a:r>
              <a:rPr lang="ru-RU" sz="4400" smtClean="0">
                <a:solidFill>
                  <a:srgbClr val="4BEB5E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«Художественно-эстетическое развитие»</a:t>
            </a:r>
          </a:p>
        </p:txBody>
      </p:sp>
      <p:pic>
        <p:nvPicPr>
          <p:cNvPr id="10243" name="Picture 3" descr="D:\ПРОСВЕЩЕНИЕ\Картинки разные\Доналд_Золан\26.jpg"/>
          <p:cNvPicPr>
            <a:picLocks noChangeAspect="1" noChangeArrowheads="1"/>
          </p:cNvPicPr>
          <p:nvPr/>
        </p:nvPicPr>
        <p:blipFill>
          <a:blip r:embed="rId2" cstate="print"/>
          <a:srcRect b="8091"/>
          <a:stretch>
            <a:fillRect/>
          </a:stretch>
        </p:blipFill>
        <p:spPr bwMode="auto">
          <a:xfrm>
            <a:off x="2123730" y="374888"/>
            <a:ext cx="4896542" cy="3948384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781300"/>
            <a:ext cx="3165475" cy="8191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288" y="620713"/>
            <a:ext cx="8280400" cy="5616575"/>
          </a:xfrm>
          <a:solidFill>
            <a:schemeClr val="accent5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u="sng" dirty="0" smtClean="0">
                <a:solidFill>
                  <a:schemeClr val="tx1"/>
                </a:solidFill>
              </a:rPr>
              <a:t>«МУЗЫКАЛЬНО-РИТМИЧЕСКИЕ ДВИЖЕНИЯ»</a:t>
            </a:r>
            <a:endParaRPr lang="ru-RU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ru-RU" sz="2600" dirty="0" smtClean="0">
                <a:solidFill>
                  <a:schemeClr val="tx1"/>
                </a:solidFill>
              </a:rPr>
              <a:t>-развитие музыкального восприятия, музыкально-ритмического чувства и в связи с этим ритмичности движений</a:t>
            </a:r>
          </a:p>
          <a:p>
            <a:pPr algn="l" fontAlgn="auto">
              <a:spcAft>
                <a:spcPts val="0"/>
              </a:spcAft>
              <a:defRPr/>
            </a:pPr>
            <a:endParaRPr lang="ru-RU" sz="1000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ru-RU" sz="2600" dirty="0" smtClean="0">
                <a:solidFill>
                  <a:schemeClr val="tx1"/>
                </a:solidFill>
              </a:rPr>
              <a:t>-обучение детей согласованию движений с характером музыкального произведения, наиболее яркими средствами музыкальной выразительности, развитие пространственных и временных ориентировок</a:t>
            </a:r>
          </a:p>
          <a:p>
            <a:pPr algn="l" fontAlgn="auto">
              <a:spcAft>
                <a:spcPts val="0"/>
              </a:spcAft>
              <a:defRPr/>
            </a:pPr>
            <a:endParaRPr lang="ru-RU" sz="1000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ru-RU" sz="2600" dirty="0" smtClean="0">
                <a:solidFill>
                  <a:schemeClr val="tx1"/>
                </a:solidFill>
              </a:rPr>
              <a:t>-обучение детей музыкально-ритмическим умениям и навыкам через игры, пляски и упражнения</a:t>
            </a:r>
          </a:p>
          <a:p>
            <a:pPr algn="l" fontAlgn="auto">
              <a:spcAft>
                <a:spcPts val="0"/>
              </a:spcAft>
              <a:defRPr/>
            </a:pPr>
            <a:endParaRPr lang="ru-RU" sz="1000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ru-RU" sz="2600" dirty="0" smtClean="0">
                <a:solidFill>
                  <a:schemeClr val="tx1"/>
                </a:solidFill>
              </a:rPr>
              <a:t>-развитие художественно-творческих способностей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750" y="477838"/>
            <a:ext cx="8064500" cy="590391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u="sng" dirty="0" smtClean="0">
                <a:solidFill>
                  <a:schemeClr val="tx1"/>
                </a:solidFill>
              </a:rPr>
              <a:t>Содержание работы: «ИГРА НА ДЕТСКИХ МУЗЫКАЛЬНЫХ ИНСТРУМЕНТАХ»</a:t>
            </a:r>
            <a:endParaRPr lang="ru-RU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Tx/>
              <a:buChar char="-"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совершенствование эстетического восприятия и чувства ребенка</a:t>
            </a:r>
          </a:p>
          <a:p>
            <a:pPr algn="l" fontAlgn="auto">
              <a:spcAft>
                <a:spcPts val="0"/>
              </a:spcAft>
              <a:buFontTx/>
              <a:buChar char="-"/>
              <a:defRPr/>
            </a:pPr>
            <a:endParaRPr lang="ru-RU" sz="1000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Tx/>
              <a:buChar char="-"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становление и развитие волевых качеств: выдержка, настойчивость, целеустремленность, усидчивость</a:t>
            </a:r>
          </a:p>
          <a:p>
            <a:pPr algn="l" fontAlgn="auto">
              <a:spcAft>
                <a:spcPts val="0"/>
              </a:spcAft>
              <a:buFontTx/>
              <a:buChar char="-"/>
              <a:defRPr/>
            </a:pPr>
            <a:endParaRPr lang="ru-RU" sz="1000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Tx/>
              <a:buChar char="-"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развитие сосредоточенности, памяти, фантазии, творческих способностей, музыкального вкуса</a:t>
            </a:r>
          </a:p>
          <a:p>
            <a:pPr algn="l" fontAlgn="auto">
              <a:spcAft>
                <a:spcPts val="0"/>
              </a:spcAft>
              <a:buFontTx/>
              <a:buChar char="-"/>
              <a:defRPr/>
            </a:pPr>
            <a:endParaRPr lang="ru-RU" sz="1000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Tx/>
              <a:buChar char="-"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знакомство с детскими музыкальными инструментами и обучение детей игре на них</a:t>
            </a:r>
          </a:p>
          <a:p>
            <a:pPr algn="l" fontAlgn="auto">
              <a:spcAft>
                <a:spcPts val="0"/>
              </a:spcAft>
              <a:buFontTx/>
              <a:buChar char="-"/>
              <a:defRPr/>
            </a:pPr>
            <a:endParaRPr lang="ru-RU" sz="1000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- развитие координации музыкального мышления и двигательных функций организма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850" y="620713"/>
            <a:ext cx="8351838" cy="5329237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ru-RU" sz="2800" b="1" u="sng" smtClean="0">
                <a:solidFill>
                  <a:schemeClr val="tx1"/>
                </a:solidFill>
              </a:rPr>
              <a:t>Содержание работы: «ТВОРЧЕСТВО»: песенное, музыкально-игровое, танцевальное; импровизация на детских музыкальных инструментах</a:t>
            </a:r>
            <a:endParaRPr lang="ru-RU" sz="2800" smtClean="0">
              <a:solidFill>
                <a:schemeClr val="tx1"/>
              </a:solidFill>
            </a:endParaRPr>
          </a:p>
          <a:p>
            <a:r>
              <a:rPr lang="ru-RU" sz="2800" b="1" smtClean="0">
                <a:solidFill>
                  <a:schemeClr val="tx1"/>
                </a:solidFill>
              </a:rPr>
              <a:t> </a:t>
            </a:r>
            <a:endParaRPr lang="ru-RU" sz="2800" smtClean="0">
              <a:solidFill>
                <a:schemeClr val="tx1"/>
              </a:solidFill>
            </a:endParaRPr>
          </a:p>
          <a:p>
            <a:pPr algn="l">
              <a:buFontTx/>
              <a:buChar char="-"/>
            </a:pPr>
            <a:r>
              <a:rPr lang="ru-RU" sz="2400" smtClean="0">
                <a:solidFill>
                  <a:schemeClr val="tx1"/>
                </a:solidFill>
              </a:rPr>
              <a:t>развивать способность творческого воображения при восприятии музыки</a:t>
            </a:r>
          </a:p>
          <a:p>
            <a:pPr algn="l">
              <a:buFontTx/>
              <a:buChar char="-"/>
            </a:pPr>
            <a:endParaRPr lang="ru-RU" sz="1000" smtClean="0">
              <a:solidFill>
                <a:schemeClr val="tx1"/>
              </a:solidFill>
            </a:endParaRPr>
          </a:p>
          <a:p>
            <a:pPr algn="l">
              <a:buFontTx/>
              <a:buChar char="-"/>
            </a:pPr>
            <a:r>
              <a:rPr lang="ru-RU" sz="2400" smtClean="0">
                <a:solidFill>
                  <a:schemeClr val="tx1"/>
                </a:solidFill>
              </a:rPr>
              <a:t>способствовать активизации фантазии ребенка, стремлению к достижению самостоятельно поставленной задачи, к поискам форм для воплощения своего замысла</a:t>
            </a:r>
          </a:p>
          <a:p>
            <a:pPr algn="l"/>
            <a:endParaRPr lang="ru-RU" sz="1000" smtClean="0">
              <a:solidFill>
                <a:schemeClr val="tx1"/>
              </a:solidFill>
            </a:endParaRPr>
          </a:p>
          <a:p>
            <a:pPr algn="l"/>
            <a:r>
              <a:rPr lang="ru-RU" sz="2400" smtClean="0">
                <a:solidFill>
                  <a:schemeClr val="tx1"/>
                </a:solidFill>
              </a:rPr>
              <a:t>- развивать способность к песенному, музыкально-игровому, танцевальному творчеству, к импровизации на инструментах</a:t>
            </a:r>
            <a:endParaRPr lang="ru-RU" sz="28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1" name="Group 2"/>
          <p:cNvGrpSpPr>
            <a:grpSpLocks/>
          </p:cNvGrpSpPr>
          <p:nvPr/>
        </p:nvGrpSpPr>
        <p:grpSpPr bwMode="auto">
          <a:xfrm>
            <a:off x="358775" y="866775"/>
            <a:ext cx="8501063" cy="5168900"/>
            <a:chOff x="710" y="1410"/>
            <a:chExt cx="15336" cy="8140"/>
          </a:xfrm>
        </p:grpSpPr>
        <p:sp>
          <p:nvSpPr>
            <p:cNvPr id="104452" name="Text Box 3"/>
            <p:cNvSpPr txBox="1">
              <a:spLocks noChangeArrowheads="1"/>
            </p:cNvSpPr>
            <p:nvPr/>
          </p:nvSpPr>
          <p:spPr bwMode="auto">
            <a:xfrm>
              <a:off x="6747" y="1410"/>
              <a:ext cx="3265" cy="1433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2B2B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>
                  <a:latin typeface="Times New Roman" pitchFamily="18" charset="0"/>
                  <a:cs typeface="Times New Roman" pitchFamily="18" charset="0"/>
                </a:rPr>
                <a:t>Музыкальное </a:t>
              </a:r>
            </a:p>
            <a:p>
              <a:pPr algn="ctr" fontAlgn="auto">
                <a:spcBef>
                  <a:spcPts val="0"/>
                </a:spcBef>
                <a:spcAft>
                  <a:spcPts val="1000"/>
                </a:spcAft>
                <a:defRPr/>
              </a:pPr>
              <a:r>
                <a:rPr lang="ru-RU" b="1">
                  <a:latin typeface="Times New Roman" pitchFamily="18" charset="0"/>
                  <a:cs typeface="Times New Roman" pitchFamily="18" charset="0"/>
                </a:rPr>
                <a:t>развитие: формы</a:t>
              </a:r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604" name="Text Box 4"/>
            <p:cNvSpPr txBox="1">
              <a:spLocks noChangeArrowheads="1"/>
            </p:cNvSpPr>
            <p:nvPr/>
          </p:nvSpPr>
          <p:spPr bwMode="auto">
            <a:xfrm>
              <a:off x="9088" y="3286"/>
              <a:ext cx="3478" cy="99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500" b="1">
                  <a:latin typeface="Times New Roman" pitchFamily="18" charset="0"/>
                  <a:cs typeface="Times New Roman" pitchFamily="18" charset="0"/>
                </a:rPr>
                <a:t>Музыка </a:t>
              </a:r>
            </a:p>
            <a:p>
              <a:pPr algn="ctr">
                <a:spcAft>
                  <a:spcPts val="1000"/>
                </a:spcAft>
              </a:pPr>
              <a:r>
                <a:rPr lang="ru-RU" altLang="ru-RU" sz="1500" b="1">
                  <a:latin typeface="Times New Roman" pitchFamily="18" charset="0"/>
                  <a:cs typeface="Times New Roman" pitchFamily="18" charset="0"/>
                </a:rPr>
                <a:t>на других занятиях</a:t>
              </a:r>
              <a:endParaRPr lang="ru-RU" altLang="ru-RU" sz="15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605" name="Text Box 6" descr="5%"/>
            <p:cNvSpPr txBox="1">
              <a:spLocks noChangeArrowheads="1"/>
            </p:cNvSpPr>
            <p:nvPr/>
          </p:nvSpPr>
          <p:spPr bwMode="auto">
            <a:xfrm>
              <a:off x="8732" y="5112"/>
              <a:ext cx="3266" cy="1417"/>
            </a:xfrm>
            <a:prstGeom prst="rect">
              <a:avLst/>
            </a:prstGeom>
            <a:pattFill prst="pct5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latin typeface="Times New Roman" pitchFamily="18" charset="0"/>
                  <a:cs typeface="Times New Roman" pitchFamily="18" charset="0"/>
                </a:rPr>
                <a:t>Совместная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  <a:cs typeface="Times New Roman" pitchFamily="18" charset="0"/>
                </a:rPr>
                <a:t>деятельность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  <a:cs typeface="Times New Roman" pitchFamily="18" charset="0"/>
                </a:rPr>
                <a:t>взрослых и детей</a:t>
              </a:r>
              <a:endParaRPr lang="ru-RU" alt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606" name="Text Box 7" descr="10%"/>
            <p:cNvSpPr txBox="1">
              <a:spLocks noChangeArrowheads="1"/>
            </p:cNvSpPr>
            <p:nvPr/>
          </p:nvSpPr>
          <p:spPr bwMode="auto">
            <a:xfrm>
              <a:off x="4763" y="5095"/>
              <a:ext cx="3266" cy="1417"/>
            </a:xfrm>
            <a:prstGeom prst="rect">
              <a:avLst/>
            </a:prstGeom>
            <a:pattFill prst="pct10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ru-RU" sz="1600" b="1">
                  <a:latin typeface="Times New Roman" pitchFamily="18" charset="0"/>
                  <a:cs typeface="Times New Roman" pitchFamily="18" charset="0"/>
                </a:rPr>
                <a:t>Игровая</a:t>
              </a:r>
              <a:r>
                <a:rPr lang="ru-RU" altLang="ru-RU" sz="1600" b="1"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  <a:cs typeface="Times New Roman" pitchFamily="18" charset="0"/>
                </a:rPr>
                <a:t>музыкальная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  <a:cs typeface="Times New Roman" pitchFamily="18" charset="0"/>
                </a:rPr>
                <a:t>деятельность</a:t>
              </a:r>
              <a:endParaRPr lang="ru-RU" alt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607" name="Text Box 9"/>
            <p:cNvSpPr txBox="1">
              <a:spLocks noChangeArrowheads="1"/>
            </p:cNvSpPr>
            <p:nvPr/>
          </p:nvSpPr>
          <p:spPr bwMode="auto">
            <a:xfrm>
              <a:off x="4402" y="3320"/>
              <a:ext cx="3266" cy="99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latin typeface="Times New Roman" pitchFamily="18" charset="0"/>
                  <a:cs typeface="Times New Roman" pitchFamily="18" charset="0"/>
                </a:rPr>
                <a:t>Праздники </a:t>
              </a:r>
            </a:p>
            <a:p>
              <a:pPr algn="ctr">
                <a:spcAft>
                  <a:spcPts val="1000"/>
                </a:spcAft>
              </a:pPr>
              <a:r>
                <a:rPr lang="ru-RU" altLang="ru-RU" sz="1600" b="1">
                  <a:latin typeface="Times New Roman" pitchFamily="18" charset="0"/>
                  <a:cs typeface="Times New Roman" pitchFamily="18" charset="0"/>
                </a:rPr>
                <a:t>и развлечения</a:t>
              </a:r>
              <a:endParaRPr lang="ru-RU" alt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608" name="Text Box 10" descr="Алмазная решетка (точечная)"/>
            <p:cNvSpPr txBox="1">
              <a:spLocks noChangeArrowheads="1"/>
            </p:cNvSpPr>
            <p:nvPr/>
          </p:nvSpPr>
          <p:spPr bwMode="auto">
            <a:xfrm>
              <a:off x="12780" y="3286"/>
              <a:ext cx="3266" cy="1417"/>
            </a:xfrm>
            <a:prstGeom prst="rect">
              <a:avLst/>
            </a:prstGeom>
            <a:pattFill prst="dotDmnd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 b="1">
                  <a:latin typeface="Times New Roman" pitchFamily="18" charset="0"/>
                  <a:cs typeface="Times New Roman" pitchFamily="18" charset="0"/>
                </a:rPr>
                <a:t>Индивидуальные 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  <a:cs typeface="Times New Roman" pitchFamily="18" charset="0"/>
                </a:rPr>
                <a:t>музыкальные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  <a:cs typeface="Times New Roman" pitchFamily="18" charset="0"/>
                </a:rPr>
                <a:t>занятия</a:t>
              </a:r>
              <a:endParaRPr lang="ru-RU" altLang="ru-RU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609" name="Text Box 11" descr="Мелкое конфетти"/>
            <p:cNvSpPr txBox="1">
              <a:spLocks noChangeArrowheads="1"/>
            </p:cNvSpPr>
            <p:nvPr/>
          </p:nvSpPr>
          <p:spPr bwMode="auto">
            <a:xfrm>
              <a:off x="710" y="3286"/>
              <a:ext cx="3266" cy="1417"/>
            </a:xfrm>
            <a:prstGeom prst="rect">
              <a:avLst/>
            </a:prstGeom>
            <a:pattFill prst="smConfetti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latin typeface="Times New Roman" pitchFamily="18" charset="0"/>
                  <a:cs typeface="Times New Roman" pitchFamily="18" charset="0"/>
                </a:rPr>
                <a:t>Фронтальные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  <a:cs typeface="Times New Roman" pitchFamily="18" charset="0"/>
                </a:rPr>
                <a:t> музыкальные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  <a:cs typeface="Times New Roman" pitchFamily="18" charset="0"/>
                </a:rPr>
                <a:t>занятия</a:t>
              </a:r>
              <a:endParaRPr lang="ru-RU" alt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610" name="Text Box 12" descr="Мелкое конфетти"/>
            <p:cNvSpPr txBox="1">
              <a:spLocks noChangeArrowheads="1"/>
            </p:cNvSpPr>
            <p:nvPr/>
          </p:nvSpPr>
          <p:spPr bwMode="auto">
            <a:xfrm>
              <a:off x="710" y="5112"/>
              <a:ext cx="2982" cy="1400"/>
            </a:xfrm>
            <a:prstGeom prst="rect">
              <a:avLst/>
            </a:prstGeom>
            <a:pattFill prst="smConfetti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lvl="1" algn="just">
                <a:buSzPts val="1200"/>
                <a:buFont typeface="Wingdings" pitchFamily="2" charset="2"/>
                <a:buChar char="v"/>
              </a:pPr>
              <a:r>
                <a:rPr lang="en-US" altLang="ru-RU" sz="1500" b="1">
                  <a:latin typeface="Times New Roman" pitchFamily="18" charset="0"/>
                  <a:cs typeface="Times New Roman" pitchFamily="18" charset="0"/>
                </a:rPr>
                <a:t>Комплексные</a:t>
              </a:r>
              <a:endParaRPr lang="ru-RU" altLang="ru-RU" sz="1500" b="1">
                <a:latin typeface="Times New Roman" pitchFamily="18" charset="0"/>
                <a:cs typeface="Times New Roman" pitchFamily="18" charset="0"/>
              </a:endParaRPr>
            </a:p>
            <a:p>
              <a:pPr marL="0" lvl="1" algn="just">
                <a:buSzPts val="1200"/>
                <a:buFont typeface="Wingdings" pitchFamily="2" charset="2"/>
                <a:buChar char="v"/>
              </a:pPr>
              <a:r>
                <a:rPr lang="ru-RU" altLang="ru-RU" sz="1500" b="1">
                  <a:latin typeface="Times New Roman" pitchFamily="18" charset="0"/>
                  <a:cs typeface="Times New Roman" pitchFamily="18" charset="0"/>
                </a:rPr>
                <a:t>Тематические </a:t>
              </a:r>
            </a:p>
            <a:p>
              <a:pPr marL="0" lvl="1" algn="just">
                <a:buSzPts val="1200"/>
                <a:buFont typeface="Wingdings" pitchFamily="2" charset="2"/>
                <a:buChar char="v"/>
              </a:pPr>
              <a:r>
                <a:rPr lang="ru-RU" altLang="ru-RU" sz="1500" b="1">
                  <a:latin typeface="Times New Roman" pitchFamily="18" charset="0"/>
                  <a:cs typeface="Times New Roman" pitchFamily="18" charset="0"/>
                </a:rPr>
                <a:t>Традиционные</a:t>
              </a:r>
            </a:p>
            <a:p>
              <a:pPr>
                <a:spcAft>
                  <a:spcPts val="1000"/>
                </a:spcAft>
              </a:pPr>
              <a:endParaRPr lang="ru-RU" altLang="ru-RU" sz="1400">
                <a:latin typeface="Times New Roman" pitchFamily="18" charset="0"/>
                <a:cs typeface="Times New Roman" pitchFamily="18" charset="0"/>
              </a:endParaRPr>
            </a:p>
            <a:p>
              <a:endParaRPr lang="ru-RU" alt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611" name="Text Box 13" descr="Алмазная решетка (точечная)"/>
            <p:cNvSpPr txBox="1">
              <a:spLocks noChangeArrowheads="1"/>
            </p:cNvSpPr>
            <p:nvPr/>
          </p:nvSpPr>
          <p:spPr bwMode="auto">
            <a:xfrm>
              <a:off x="12780" y="5112"/>
              <a:ext cx="3266" cy="4438"/>
            </a:xfrm>
            <a:prstGeom prst="rect">
              <a:avLst/>
            </a:prstGeom>
            <a:pattFill prst="dotDmnd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lvl="1" algn="just">
                <a:buSzPts val="1200"/>
                <a:buFont typeface="Wingdings" pitchFamily="2" charset="2"/>
                <a:buChar char="v"/>
              </a:pPr>
              <a:r>
                <a:rPr lang="en-US" altLang="ru-RU" sz="1400" b="1">
                  <a:latin typeface="Times New Roman" pitchFamily="18" charset="0"/>
                  <a:cs typeface="Times New Roman" pitchFamily="18" charset="0"/>
                </a:rPr>
                <a:t>Творческие занятия</a:t>
              </a:r>
              <a:r>
                <a:rPr lang="ru-RU" altLang="ru-RU" sz="1400" b="1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altLang="ru-RU" sz="1400" b="1">
                <a:latin typeface="Times New Roman" pitchFamily="18" charset="0"/>
                <a:cs typeface="Times New Roman" pitchFamily="18" charset="0"/>
              </a:endParaRPr>
            </a:p>
            <a:p>
              <a:pPr marL="0" lvl="1" algn="just">
                <a:buSzPts val="1200"/>
                <a:buFont typeface="Wingdings" pitchFamily="2" charset="2"/>
                <a:buChar char="v"/>
              </a:pPr>
              <a:r>
                <a:rPr lang="ru-RU" altLang="ru-RU" sz="1400" b="1">
                  <a:latin typeface="Times New Roman" pitchFamily="18" charset="0"/>
                  <a:cs typeface="Times New Roman" pitchFamily="18" charset="0"/>
                </a:rPr>
                <a:t>Развитие слуха и голоса </a:t>
              </a:r>
              <a:endParaRPr lang="en-US" altLang="ru-RU" sz="1400" b="1">
                <a:latin typeface="Times New Roman" pitchFamily="18" charset="0"/>
                <a:cs typeface="Times New Roman" pitchFamily="18" charset="0"/>
              </a:endParaRPr>
            </a:p>
            <a:p>
              <a:pPr marL="0" lvl="1" algn="just">
                <a:buSzPts val="1200"/>
                <a:buFont typeface="Wingdings" pitchFamily="2" charset="2"/>
                <a:buChar char="v"/>
              </a:pPr>
              <a:r>
                <a:rPr lang="ru-RU" altLang="ru-RU" sz="1400" b="1">
                  <a:latin typeface="Times New Roman" pitchFamily="18" charset="0"/>
                  <a:cs typeface="Times New Roman" pitchFamily="18" charset="0"/>
                </a:rPr>
                <a:t>Упражнения  в освоении танцевальных движений </a:t>
              </a:r>
              <a:endParaRPr lang="en-US" altLang="ru-RU" sz="1400" b="1">
                <a:latin typeface="Times New Roman" pitchFamily="18" charset="0"/>
                <a:cs typeface="Times New Roman" pitchFamily="18" charset="0"/>
              </a:endParaRPr>
            </a:p>
            <a:p>
              <a:pPr marL="0" lvl="1" algn="just">
                <a:buSzPts val="1200"/>
                <a:buFont typeface="Wingdings" pitchFamily="2" charset="2"/>
                <a:buChar char="v"/>
              </a:pPr>
              <a:r>
                <a:rPr lang="ru-RU" altLang="ru-RU" sz="1400" b="1">
                  <a:latin typeface="Times New Roman" pitchFamily="18" charset="0"/>
                  <a:cs typeface="Times New Roman" pitchFamily="18" charset="0"/>
                </a:rPr>
                <a:t>Обучение игре на детских музыкальных инструментах </a:t>
              </a:r>
              <a:endParaRPr lang="ru-RU" alt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612" name="Text Box 14" descr="10%"/>
            <p:cNvSpPr txBox="1">
              <a:spLocks noChangeArrowheads="1"/>
            </p:cNvSpPr>
            <p:nvPr/>
          </p:nvSpPr>
          <p:spPr bwMode="auto">
            <a:xfrm>
              <a:off x="3976" y="7088"/>
              <a:ext cx="3550" cy="2272"/>
            </a:xfrm>
            <a:prstGeom prst="rect">
              <a:avLst/>
            </a:prstGeom>
            <a:pattFill prst="pct10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lvl="1" algn="just">
                <a:buSzPts val="1200"/>
                <a:buFont typeface="Monotype Sorts"/>
                <a:buChar char="4"/>
              </a:pPr>
              <a:r>
                <a:rPr lang="ru-RU" altLang="ru-RU" sz="1400" b="1">
                  <a:latin typeface="Times New Roman" pitchFamily="18" charset="0"/>
                  <a:cs typeface="Times New Roman" pitchFamily="18" charset="0"/>
                </a:rPr>
                <a:t>Театрализованные музыкальные игры </a:t>
              </a:r>
            </a:p>
            <a:p>
              <a:pPr marL="0" lvl="1" algn="just">
                <a:buSzPts val="1200"/>
                <a:buFont typeface="Monotype Sorts"/>
                <a:buChar char="4"/>
              </a:pPr>
              <a:r>
                <a:rPr lang="ru-RU" altLang="ru-RU" sz="1400" b="1">
                  <a:latin typeface="Times New Roman" pitchFamily="18" charset="0"/>
                  <a:cs typeface="Times New Roman" pitchFamily="18" charset="0"/>
                </a:rPr>
                <a:t>Музыкально-дидактические игры </a:t>
              </a:r>
            </a:p>
            <a:p>
              <a:pPr marL="0" lvl="1" algn="just">
                <a:buSzPts val="1200"/>
                <a:buFont typeface="Monotype Sorts"/>
                <a:buChar char="4"/>
              </a:pPr>
              <a:r>
                <a:rPr lang="ru-RU" altLang="ru-RU" sz="1400" b="1">
                  <a:latin typeface="Times New Roman" pitchFamily="18" charset="0"/>
                  <a:cs typeface="Times New Roman" pitchFamily="18" charset="0"/>
                </a:rPr>
                <a:t>Игры с пением </a:t>
              </a:r>
            </a:p>
            <a:p>
              <a:pPr marL="0" lvl="1" algn="just">
                <a:buSzPts val="1200"/>
                <a:buFont typeface="Monotype Sorts"/>
                <a:buChar char="4"/>
              </a:pPr>
              <a:r>
                <a:rPr lang="ru-RU" altLang="ru-RU" sz="1400" b="1">
                  <a:latin typeface="Times New Roman" pitchFamily="18" charset="0"/>
                  <a:cs typeface="Times New Roman" pitchFamily="18" charset="0"/>
                </a:rPr>
                <a:t>Ритмические игры</a:t>
              </a:r>
              <a:endParaRPr lang="ru-RU" alt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613" name="Text Box 15" descr="5%"/>
            <p:cNvSpPr txBox="1">
              <a:spLocks noChangeArrowheads="1"/>
            </p:cNvSpPr>
            <p:nvPr/>
          </p:nvSpPr>
          <p:spPr bwMode="auto">
            <a:xfrm>
              <a:off x="9088" y="7088"/>
              <a:ext cx="3266" cy="1704"/>
            </a:xfrm>
            <a:prstGeom prst="rect">
              <a:avLst/>
            </a:prstGeom>
            <a:pattFill prst="pct5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lvl="1" algn="just">
                <a:buSzPts val="1200"/>
                <a:buFont typeface="Monotype Sorts"/>
                <a:buChar char="4"/>
              </a:pPr>
              <a:r>
                <a:rPr lang="ru-RU" altLang="ru-RU" sz="1400" b="1">
                  <a:latin typeface="Times New Roman" pitchFamily="18" charset="0"/>
                  <a:cs typeface="Times New Roman" pitchFamily="18" charset="0"/>
                </a:rPr>
                <a:t>Театрализованная деятельность </a:t>
              </a:r>
            </a:p>
            <a:p>
              <a:pPr marL="0" lvl="1" algn="just">
                <a:buSzPts val="1200"/>
                <a:buFont typeface="Monotype Sorts"/>
                <a:buChar char="4"/>
              </a:pPr>
              <a:r>
                <a:rPr lang="ru-RU" altLang="ru-RU" sz="1400" b="1">
                  <a:latin typeface="Times New Roman" pitchFamily="18" charset="0"/>
                  <a:cs typeface="Times New Roman" pitchFamily="18" charset="0"/>
                </a:rPr>
                <a:t>Оркестры</a:t>
              </a:r>
            </a:p>
            <a:p>
              <a:pPr marL="0" lvl="1" algn="just">
                <a:buSzPts val="1200"/>
                <a:buFont typeface="Monotype Sorts"/>
                <a:buChar char="4"/>
              </a:pPr>
              <a:r>
                <a:rPr lang="ru-RU" altLang="ru-RU" sz="1400" b="1">
                  <a:latin typeface="Times New Roman" pitchFamily="18" charset="0"/>
                  <a:cs typeface="Times New Roman" pitchFamily="18" charset="0"/>
                </a:rPr>
                <a:t>Ансамбли</a:t>
              </a:r>
              <a:endParaRPr lang="ru-RU" altLang="ru-RU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5614" name="Group 16"/>
            <p:cNvGrpSpPr>
              <a:grpSpLocks/>
            </p:cNvGrpSpPr>
            <p:nvPr/>
          </p:nvGrpSpPr>
          <p:grpSpPr bwMode="auto">
            <a:xfrm>
              <a:off x="2130" y="2414"/>
              <a:ext cx="12212" cy="4674"/>
              <a:chOff x="2130" y="2414"/>
              <a:chExt cx="12212" cy="4674"/>
            </a:xfrm>
          </p:grpSpPr>
          <p:sp>
            <p:nvSpPr>
              <p:cNvPr id="25615" name="Line 19"/>
              <p:cNvSpPr>
                <a:spLocks noChangeShapeType="1"/>
              </p:cNvSpPr>
              <p:nvPr/>
            </p:nvSpPr>
            <p:spPr bwMode="auto">
              <a:xfrm>
                <a:off x="7881" y="2843"/>
                <a:ext cx="0" cy="226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16" name="Line 20"/>
              <p:cNvSpPr>
                <a:spLocks noChangeShapeType="1"/>
              </p:cNvSpPr>
              <p:nvPr/>
            </p:nvSpPr>
            <p:spPr bwMode="auto">
              <a:xfrm>
                <a:off x="8902" y="2843"/>
                <a:ext cx="0" cy="226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17" name="Line 21"/>
              <p:cNvSpPr>
                <a:spLocks noChangeShapeType="1"/>
              </p:cNvSpPr>
              <p:nvPr/>
            </p:nvSpPr>
            <p:spPr bwMode="auto">
              <a:xfrm flipH="1">
                <a:off x="3266" y="2414"/>
                <a:ext cx="3481" cy="87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18" name="Line 22"/>
              <p:cNvSpPr>
                <a:spLocks noChangeShapeType="1"/>
              </p:cNvSpPr>
              <p:nvPr/>
            </p:nvSpPr>
            <p:spPr bwMode="auto">
              <a:xfrm>
                <a:off x="10013" y="2414"/>
                <a:ext cx="3193" cy="87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19" name="Line 23"/>
              <p:cNvSpPr>
                <a:spLocks noChangeShapeType="1"/>
              </p:cNvSpPr>
              <p:nvPr/>
            </p:nvSpPr>
            <p:spPr bwMode="auto">
              <a:xfrm flipH="1">
                <a:off x="6106" y="2843"/>
                <a:ext cx="1278" cy="44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20" name="Line 24"/>
              <p:cNvSpPr>
                <a:spLocks noChangeShapeType="1"/>
              </p:cNvSpPr>
              <p:nvPr/>
            </p:nvSpPr>
            <p:spPr bwMode="auto">
              <a:xfrm>
                <a:off x="9372" y="2840"/>
                <a:ext cx="1278" cy="44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21" name="Line 25"/>
              <p:cNvSpPr>
                <a:spLocks noChangeShapeType="1"/>
              </p:cNvSpPr>
              <p:nvPr/>
            </p:nvSpPr>
            <p:spPr bwMode="auto">
              <a:xfrm>
                <a:off x="2130" y="4703"/>
                <a:ext cx="0" cy="40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22" name="Line 26"/>
              <p:cNvSpPr>
                <a:spLocks noChangeShapeType="1"/>
              </p:cNvSpPr>
              <p:nvPr/>
            </p:nvSpPr>
            <p:spPr bwMode="auto">
              <a:xfrm>
                <a:off x="14342" y="4703"/>
                <a:ext cx="0" cy="40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23" name="Line 27"/>
              <p:cNvSpPr>
                <a:spLocks noChangeShapeType="1"/>
              </p:cNvSpPr>
              <p:nvPr/>
            </p:nvSpPr>
            <p:spPr bwMode="auto">
              <a:xfrm>
                <a:off x="6106" y="6529"/>
                <a:ext cx="0" cy="55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24" name="Line 28"/>
              <p:cNvSpPr>
                <a:spLocks noChangeShapeType="1"/>
              </p:cNvSpPr>
              <p:nvPr/>
            </p:nvSpPr>
            <p:spPr bwMode="auto">
              <a:xfrm>
                <a:off x="10366" y="6529"/>
                <a:ext cx="0" cy="55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5" name="Номер слайда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0F6C9E-C2C8-4610-BD88-F47FA02C5B5C}" type="slidenum">
              <a:rPr lang="ru-RU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850" y="1397000"/>
          <a:ext cx="8569325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2331"/>
                <a:gridCol w="2142331"/>
                <a:gridCol w="2142331"/>
                <a:gridCol w="2142331"/>
              </a:tblGrid>
              <a:tr h="371475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4" marR="91444" marT="45798" marB="45798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44" marR="91444" marT="45798" marB="45798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44" marR="91444" marT="45798" marB="45798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4" marR="91444" marT="45798" marB="45798"/>
                </a:tc>
              </a:tr>
            </a:tbl>
          </a:graphicData>
        </a:graphic>
      </p:graphicFrame>
      <p:graphicFrame>
        <p:nvGraphicFramePr>
          <p:cNvPr id="26668" name="Group 44"/>
          <p:cNvGraphicFramePr>
            <a:graphicFrameLocks noGrp="1"/>
          </p:cNvGraphicFramePr>
          <p:nvPr/>
        </p:nvGraphicFramePr>
        <p:xfrm>
          <a:off x="323850" y="188913"/>
          <a:ext cx="8577263" cy="6065837"/>
        </p:xfrm>
        <a:graphic>
          <a:graphicData uri="http://schemas.openxmlformats.org/drawingml/2006/table">
            <a:tbl>
              <a:tblPr/>
              <a:tblGrid>
                <a:gridCol w="2016125"/>
                <a:gridCol w="2160588"/>
                <a:gridCol w="2527300"/>
                <a:gridCol w="1873250"/>
              </a:tblGrid>
              <a:tr h="6477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Формы работы по музыкальному развитию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Режимные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моменты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Совместная деятельность педагога с детьми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Самостоятельная деятельность детей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Совместная деятельность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 семьей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1117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Формы организации детей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Индивидуальные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Подгрупповые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Групповые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Подгрупповые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Индивидуальные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Индивидуальные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Подгрупповые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Групповые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Подгрупповые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Индивидуальные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078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 на музыкальных занятиях;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 на других занятиях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 во время  прогулки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 в сюжетно-ролевых играх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 на праздниках и развлечениях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-Занятия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-Праздники, развлечения, досуг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-Музыка в повседневной жизни: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-Театрализованная деятельность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-Игры с элементами  аккомпанемента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Празднование дней рождения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оркестры, ансамбли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 Импровизация на инструментах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-Музыкально-дидактические игры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-Игры-драматизации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-Аккомпанемент в пении, танце и др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-Детский ансамбль, оркестр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Игры в «концерт», «спектакль», «музыкальные занятия», «оркестр».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-Подбор на инструментах знакомых мелодий и сочинения новых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 Открытые музыкальные занятия для родителей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Посещения детских музыкальных театров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досуги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/>
          <p:cNvSpPr>
            <a:spLocks noGrp="1"/>
          </p:cNvSpPr>
          <p:nvPr>
            <p:ph type="title"/>
          </p:nvPr>
        </p:nvSpPr>
        <p:spPr>
          <a:xfrm>
            <a:off x="468313" y="369888"/>
            <a:ext cx="8351837" cy="12827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1"/>
                </a:solidFill>
                <a:latin typeface="Arial" charset="0"/>
                <a:cs typeface="Arial" charset="0"/>
              </a:rPr>
              <a:t>Задачи образовательной области «Художественно - эстетическое развитие» во ФГОС дошкольного образования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68313" y="1916113"/>
            <a:ext cx="8135937" cy="4176712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600"/>
              </a:spcAft>
              <a:defRPr/>
            </a:pPr>
            <a:r>
              <a:rPr lang="ru-RU" b="1" dirty="0" smtClean="0">
                <a:cs typeface="Times New Roman" panose="02020603050405020304" pitchFamily="18" charset="0"/>
              </a:rPr>
              <a:t>Развитие предпосылок ценностно – смыслового восприятия и понимания произведений искусства (словесного, музыкального, изобразительного), мира природы</a:t>
            </a:r>
          </a:p>
          <a:p>
            <a:pPr fontAlgn="auto">
              <a:spcAft>
                <a:spcPts val="600"/>
              </a:spcAft>
              <a:defRPr/>
            </a:pPr>
            <a:r>
              <a:rPr lang="ru-RU" b="1" dirty="0" smtClean="0">
                <a:cs typeface="Times New Roman" panose="02020603050405020304" pitchFamily="18" charset="0"/>
              </a:rPr>
              <a:t>Становление эстетического отношения к окружающему миру</a:t>
            </a:r>
          </a:p>
          <a:p>
            <a:pPr fontAlgn="auto">
              <a:spcAft>
                <a:spcPts val="600"/>
              </a:spcAft>
              <a:defRPr/>
            </a:pPr>
            <a:r>
              <a:rPr lang="ru-RU" b="1" dirty="0" smtClean="0">
                <a:cs typeface="Times New Roman" panose="02020603050405020304" pitchFamily="18" charset="0"/>
              </a:rPr>
              <a:t>Формирование элементарных представлений о видах искусства</a:t>
            </a:r>
          </a:p>
          <a:p>
            <a:pPr fontAlgn="auto">
              <a:spcAft>
                <a:spcPts val="600"/>
              </a:spcAft>
              <a:defRPr/>
            </a:pPr>
            <a:r>
              <a:rPr lang="ru-RU" b="1" dirty="0" smtClean="0">
                <a:cs typeface="Times New Roman" panose="02020603050405020304" pitchFamily="18" charset="0"/>
              </a:rPr>
              <a:t>Восприятие музыки, художественной литературы, фольклора</a:t>
            </a:r>
          </a:p>
          <a:p>
            <a:pPr fontAlgn="auto">
              <a:spcAft>
                <a:spcPts val="600"/>
              </a:spcAft>
              <a:defRPr/>
            </a:pPr>
            <a:r>
              <a:rPr lang="ru-RU" b="1" dirty="0" smtClean="0">
                <a:cs typeface="Times New Roman" panose="02020603050405020304" pitchFamily="18" charset="0"/>
              </a:rPr>
              <a:t>Стимулирование сопереживания персонажам художественных произведений</a:t>
            </a:r>
          </a:p>
          <a:p>
            <a:pPr fontAlgn="auto">
              <a:spcAft>
                <a:spcPts val="600"/>
              </a:spcAft>
              <a:defRPr/>
            </a:pPr>
            <a:r>
              <a:rPr lang="ru-RU" b="1" dirty="0" smtClean="0">
                <a:cs typeface="Times New Roman" panose="02020603050405020304" pitchFamily="18" charset="0"/>
              </a:rPr>
              <a:t>Реализация самостоятельной творческой деятельности детей </a:t>
            </a:r>
            <a:r>
              <a:rPr lang="ru-RU" b="1" dirty="0">
                <a:cs typeface="Times New Roman" panose="02020603050405020304" pitchFamily="18" charset="0"/>
              </a:rPr>
              <a:t>(изобразительной, конструктивно-модельной, музыкальной и др.)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7F2041-AAE4-4DC9-AE4E-A007E688622E}" type="slidenum">
              <a:rPr lang="ru-RU"/>
              <a:pPr>
                <a:defRPr/>
              </a:pPr>
              <a:t>2</a:t>
            </a:fld>
            <a:endParaRPr lang="ru-RU"/>
          </a:p>
        </p:txBody>
      </p:sp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0" y="0"/>
            <a:ext cx="42116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>
                <a:solidFill>
                  <a:schemeClr val="bg1"/>
                </a:solidFill>
              </a:rPr>
              <a:t>Образовательные области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84" name="Group 24"/>
          <p:cNvGraphicFramePr>
            <a:graphicFrameLocks noGrp="1"/>
          </p:cNvGraphicFramePr>
          <p:nvPr>
            <p:ph idx="1"/>
          </p:nvPr>
        </p:nvGraphicFramePr>
        <p:xfrm>
          <a:off x="179388" y="989013"/>
          <a:ext cx="8712200" cy="5486400"/>
        </p:xfrm>
        <a:graphic>
          <a:graphicData uri="http://schemas.openxmlformats.org/drawingml/2006/table">
            <a:tbl>
              <a:tblPr/>
              <a:tblGrid>
                <a:gridCol w="2160587"/>
                <a:gridCol w="1944688"/>
                <a:gridCol w="2098675"/>
                <a:gridCol w="2508250"/>
              </a:tblGrid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Эстетическое восприятие мира природы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694" marR="5969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Эстетическое восприятие социального мира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694" marR="5969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Художественное восприятие произведений искусства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694" marR="5969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Художественно-изобразительная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деятельность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694" marR="5969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938713">
                <a:tc>
                  <a:txBody>
                    <a:bodyPr/>
                    <a:lstStyle/>
                    <a:p>
                      <a:pPr marL="0" marR="0" lvl="0" indent="3603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1441450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Побуждать детей наблюдать за окружающей живой природой, всматриваться, замечать красоту природы</a:t>
                      </a:r>
                    </a:p>
                    <a:p>
                      <a:pPr marL="0" marR="0" lvl="0" indent="3603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1441450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Обогащать яркими впечатлениями от разнообразия красоты природы</a:t>
                      </a:r>
                    </a:p>
                    <a:p>
                      <a:pPr marL="0" marR="0" lvl="0" indent="3603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1441450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Воспитывать эмоциональный отклик на окружающую природу</a:t>
                      </a:r>
                    </a:p>
                    <a:p>
                      <a:pPr marL="0" marR="0" lvl="0" indent="3603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1441450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Воспитывать любовь ко всему живому, умение любоваться, видеть красоту вокруг себя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694" marR="5969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228600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Дать детям представление о том, что все люди трудятся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228600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Воспитывать интерес, уважение к труду, людям труда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228600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Воспитывать бережное отношение к окружающему предметному миру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228600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Формировать интерес к окружающим предметам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228600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Уметь обследовать их, осуществлять простейший сенсорный анализ, выделять ярко выраженные свойства, качества предмета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228600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Различать эмоциональное состояние людей. Воспитывать чувство симпатии к другим детям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694" marR="5969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228600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Развивать эстетические чувства, художественное восприятие ребенка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228600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Воспитывать эмоциональный отклик на произведения искусства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228600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Учить замечать яркость цветовых образов изобразительного и прикладного искусства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228600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Учить выделять средства выразительности в произведениях искусства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228600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Дать элементарные представления об архитектуре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228600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Учить делиться своими впечатлениями со взрослыми, сверстниками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228600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Формировать эмоционально-эстетическое отношение ребенка к народной культуре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694" marR="5969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228600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Развивать интерес детей к изобразительной деятельности, к образному отражению увиденного, услышанного, прочувствованного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228600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Формировать представления о форме, величине, строении, цвете предметов, упражнять в передаче своего отношения к изображаемому, выделять главное в предмете и его признаки, настроение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228600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Учить создавать образ из округлых форм и цветовых пятен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228600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Учить гармонично располагать предметы на плоскости листа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228600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Развивать воображение, творческие способности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228600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Учить видеть средства выразительности в произведениях искусства (цвет, ритм, объем)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228600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Знакомить с разнообразием  изобразительных материалов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694" marR="5969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15378" name="Rectangle 1"/>
          <p:cNvSpPr>
            <a:spLocks noChangeArrowheads="1"/>
          </p:cNvSpPr>
          <p:nvPr/>
        </p:nvSpPr>
        <p:spPr bwMode="auto">
          <a:xfrm>
            <a:off x="2268538" y="260350"/>
            <a:ext cx="50927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tabLst>
                <a:tab pos="228600" algn="l"/>
              </a:tabLst>
            </a:pPr>
            <a:r>
              <a:rPr lang="ru-RU" altLang="ru-RU" sz="1600" b="1">
                <a:cs typeface="Times New Roman" pitchFamily="18" charset="0"/>
              </a:rPr>
              <a:t>Задачи художественно-эстетического развития </a:t>
            </a:r>
          </a:p>
          <a:p>
            <a:pPr algn="ctr">
              <a:tabLst>
                <a:tab pos="228600" algn="l"/>
              </a:tabLst>
            </a:pPr>
            <a:r>
              <a:rPr lang="ru-RU" altLang="ru-RU" sz="1600" b="1">
                <a:cs typeface="Times New Roman" pitchFamily="18" charset="0"/>
              </a:rPr>
              <a:t>в младшем дошкольном возрасте</a:t>
            </a:r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BC4DCB-480D-428F-BA6A-DA1B4062EC4C}" type="slidenum">
              <a:rPr lang="ru-RU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06" name="Group 22"/>
          <p:cNvGraphicFramePr>
            <a:graphicFrameLocks noGrp="1"/>
          </p:cNvGraphicFramePr>
          <p:nvPr>
            <p:ph idx="1"/>
          </p:nvPr>
        </p:nvGraphicFramePr>
        <p:xfrm>
          <a:off x="179388" y="981075"/>
          <a:ext cx="8712200" cy="5624513"/>
        </p:xfrm>
        <a:graphic>
          <a:graphicData uri="http://schemas.openxmlformats.org/drawingml/2006/table">
            <a:tbl>
              <a:tblPr/>
              <a:tblGrid>
                <a:gridCol w="1571625"/>
                <a:gridCol w="2106612"/>
                <a:gridCol w="2749550"/>
                <a:gridCol w="2284413"/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Эстетическое восприятие мира природы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971" marR="4597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Эстетическое восприятие социального мира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971" marR="4597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Художественное восприятие произведений искусства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971" marR="4597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Художественно-изобразительная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деятельность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971" marR="4597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119688"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228600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Развивать интерес, желание и умение наблюдать за живой и неживой природой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228600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Воспитывать эмоциональный отклик на красоту природы, любовь к природе, основы экологической культуры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228600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Подводить к умению одухотворять природу, представлять себя в роли животного, растения, передавать его облик, характер, настроение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971" marR="4597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228600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Дать детям представление о труде взрослых, о профессиях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228600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Воспитывать интерес, уважение к людям, которые трудятся на благо других людей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228600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Воспитывать предметное отношение к предметам рукотворного мира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228600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Формировать знания о Родине, Москве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228600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Знакомить с ближайшим окружением, учить любоваться красотой окружающих предметов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228600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Учить выделять особенности строения предметов, их свойства и качества, назначение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228600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Знакомить с изменениями, происходящими в окружающем мире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228600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Развивать эмоциональный отклик на человеческие взаимоотношения, поступки 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971" marR="4597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228600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Развивать эстетическое восприятие, умение понимать содержание произведений искусства, всматриваться в картину, сравнивать произведения, проявляя к ним устойчивый интерес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228600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Развивать эмоционально-эстетическую отзывчивость на произведения искусства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228600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Учить выделять средства выразительности в произведениях искусства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228600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Воспитывать эмоциональный отклик на отраженные в произведениях искусства поступки, события, соотносить со своими представлениями о красивом, радостном, печальном и т.д.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228600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Развивать представления детей об архитектуре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228600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Формировать чувство цвета, его гармонии, симметрии, формы, ритма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228600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Знакомить с произведениями искусства, знать, для чего создаются красивые вещи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228600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Содействовать эмоциональному общению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971" marR="4597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174625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Развивать устойчивый интерес детей к разным видам изобразительной деятельности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174625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Развивать эстетические чувства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174625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Учить создавать художественный образ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174625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Учить отражать свои впечатления от окружающего мира в продуктивной деятельности, придумывать, фантазировать, экспериментировать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174625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Учить изображать себя в общении с близкими, животными, растениями, отражать общественные события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174625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Развивать художественное творчество детей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174625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Учить передавать животных, человека в движении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200"/>
                        <a:buFont typeface="Wingdings" pitchFamily="2" charset="2"/>
                        <a:buChar char=""/>
                        <a:tabLst>
                          <a:tab pos="174625" algn="l"/>
                        </a:tabLst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Учить использовать в изодеятельности разнообразные изобразительные материалы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971" marR="4597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16402" name="Rectangle 1"/>
          <p:cNvSpPr>
            <a:spLocks noChangeArrowheads="1"/>
          </p:cNvSpPr>
          <p:nvPr/>
        </p:nvSpPr>
        <p:spPr bwMode="auto">
          <a:xfrm>
            <a:off x="2268538" y="260350"/>
            <a:ext cx="50927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tabLst>
                <a:tab pos="228600" algn="l"/>
              </a:tabLst>
            </a:pPr>
            <a:r>
              <a:rPr lang="ru-RU" altLang="ru-RU" sz="1600" b="1">
                <a:cs typeface="Times New Roman" pitchFamily="18" charset="0"/>
              </a:rPr>
              <a:t>Задачи художественно-эстетического развития </a:t>
            </a:r>
          </a:p>
          <a:p>
            <a:pPr algn="ctr">
              <a:tabLst>
                <a:tab pos="228600" algn="l"/>
              </a:tabLst>
            </a:pPr>
            <a:r>
              <a:rPr lang="ru-RU" altLang="ru-RU" sz="1600" b="1">
                <a:cs typeface="Times New Roman" pitchFamily="18" charset="0"/>
              </a:rPr>
              <a:t>в старшем дошкольном возрасте</a:t>
            </a:r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08731E-9DF2-4AE9-91AB-A13523C3B8F2}" type="slidenum">
              <a:rPr lang="ru-RU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 anchor="t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Детское конструирование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458788" y="1117600"/>
            <a:ext cx="8208962" cy="1943100"/>
            <a:chOff x="-509" y="10439"/>
            <a:chExt cx="12927" cy="3060"/>
          </a:xfrm>
        </p:grpSpPr>
        <p:sp>
          <p:nvSpPr>
            <p:cNvPr id="18441" name="Text Box 3"/>
            <p:cNvSpPr txBox="1">
              <a:spLocks noChangeArrowheads="1"/>
            </p:cNvSpPr>
            <p:nvPr/>
          </p:nvSpPr>
          <p:spPr bwMode="auto">
            <a:xfrm>
              <a:off x="-509" y="10439"/>
              <a:ext cx="12927" cy="3060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7999">
                  <a:srgbClr val="99CCFF"/>
                </a:gs>
                <a:gs pos="39000">
                  <a:srgbClr val="CC99FF"/>
                </a:gs>
                <a:gs pos="64000">
                  <a:srgbClr val="9966FF"/>
                </a:gs>
                <a:gs pos="82001">
                  <a:srgbClr val="99CCFF"/>
                </a:gs>
                <a:gs pos="100000">
                  <a:srgbClr val="CCCC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ru-RU" altLang="ru-RU" sz="2000" b="1">
                  <a:latin typeface="Calibri" pitchFamily="34" charset="0"/>
                </a:rPr>
                <a:t>Формы организации обучения конструированию</a:t>
              </a:r>
              <a:endParaRPr lang="ru-RU" altLang="ru-RU" sz="2000"/>
            </a:p>
          </p:txBody>
        </p:sp>
        <p:sp>
          <p:nvSpPr>
            <p:cNvPr id="18442" name="Text Box 4"/>
            <p:cNvSpPr txBox="1">
              <a:spLocks noChangeArrowheads="1"/>
            </p:cNvSpPr>
            <p:nvPr/>
          </p:nvSpPr>
          <p:spPr bwMode="auto">
            <a:xfrm>
              <a:off x="-282" y="11006"/>
              <a:ext cx="3118" cy="794"/>
            </a:xfrm>
            <a:prstGeom prst="rect">
              <a:avLst/>
            </a:prstGeom>
            <a:gradFill rotWithShape="1">
              <a:gsLst>
                <a:gs pos="0">
                  <a:srgbClr val="FFEBFA"/>
                </a:gs>
                <a:gs pos="30000">
                  <a:srgbClr val="C4D6EB"/>
                </a:gs>
                <a:gs pos="60001">
                  <a:srgbClr val="85C2FF"/>
                </a:gs>
                <a:gs pos="100000">
                  <a:srgbClr val="5E9EFF"/>
                </a:gs>
              </a:gsLst>
              <a:lin ang="189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ru-RU" altLang="ru-RU" sz="1400" b="1">
                  <a:latin typeface="Calibri" pitchFamily="34" charset="0"/>
                </a:rPr>
                <a:t>Конструирование по модели</a:t>
              </a:r>
            </a:p>
            <a:p>
              <a:pPr>
                <a:lnSpc>
                  <a:spcPct val="90000"/>
                </a:lnSpc>
              </a:pPr>
              <a:endParaRPr lang="ru-RU" altLang="ru-RU" sz="1400"/>
            </a:p>
          </p:txBody>
        </p:sp>
        <p:sp>
          <p:nvSpPr>
            <p:cNvPr id="18443" name="Text Box 5"/>
            <p:cNvSpPr txBox="1">
              <a:spLocks noChangeArrowheads="1"/>
            </p:cNvSpPr>
            <p:nvPr/>
          </p:nvSpPr>
          <p:spPr bwMode="auto">
            <a:xfrm>
              <a:off x="4141" y="11006"/>
              <a:ext cx="3118" cy="794"/>
            </a:xfrm>
            <a:prstGeom prst="rect">
              <a:avLst/>
            </a:prstGeom>
            <a:gradFill rotWithShape="1">
              <a:gsLst>
                <a:gs pos="0">
                  <a:srgbClr val="FFEBFA"/>
                </a:gs>
                <a:gs pos="30000">
                  <a:srgbClr val="C4D6EB"/>
                </a:gs>
                <a:gs pos="60001">
                  <a:srgbClr val="85C2FF"/>
                </a:gs>
                <a:gs pos="100000">
                  <a:srgbClr val="5E9EFF"/>
                </a:gs>
              </a:gsLst>
              <a:lin ang="189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ru-RU" altLang="ru-RU" sz="1400" b="1">
                  <a:latin typeface="Calibri" pitchFamily="34" charset="0"/>
                </a:rPr>
                <a:t>Конструирование по условиям</a:t>
              </a:r>
            </a:p>
            <a:p>
              <a:pPr>
                <a:lnSpc>
                  <a:spcPct val="90000"/>
                </a:lnSpc>
              </a:pPr>
              <a:endParaRPr lang="ru-RU" altLang="ru-RU" sz="1400"/>
            </a:p>
          </p:txBody>
        </p:sp>
        <p:sp>
          <p:nvSpPr>
            <p:cNvPr id="18444" name="Text Box 6"/>
            <p:cNvSpPr txBox="1">
              <a:spLocks noChangeArrowheads="1"/>
            </p:cNvSpPr>
            <p:nvPr/>
          </p:nvSpPr>
          <p:spPr bwMode="auto">
            <a:xfrm>
              <a:off x="2893" y="12819"/>
              <a:ext cx="6010" cy="567"/>
            </a:xfrm>
            <a:prstGeom prst="rect">
              <a:avLst/>
            </a:prstGeom>
            <a:gradFill rotWithShape="1">
              <a:gsLst>
                <a:gs pos="0">
                  <a:srgbClr val="FFEBFA"/>
                </a:gs>
                <a:gs pos="30000">
                  <a:srgbClr val="C4D6EB"/>
                </a:gs>
                <a:gs pos="60001">
                  <a:srgbClr val="85C2FF"/>
                </a:gs>
                <a:gs pos="100000">
                  <a:srgbClr val="5E9EFF"/>
                </a:gs>
              </a:gsLst>
              <a:lin ang="189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ru-RU" altLang="ru-RU" sz="1400" b="1">
                  <a:latin typeface="Calibri" pitchFamily="34" charset="0"/>
                </a:rPr>
                <a:t>Конструирование по чертежам и схемам</a:t>
              </a:r>
            </a:p>
            <a:p>
              <a:pPr>
                <a:lnSpc>
                  <a:spcPct val="90000"/>
                </a:lnSpc>
              </a:pPr>
              <a:endParaRPr lang="ru-RU" altLang="ru-RU" sz="1400"/>
            </a:p>
          </p:txBody>
        </p:sp>
        <p:sp>
          <p:nvSpPr>
            <p:cNvPr id="18445" name="Text Box 7"/>
            <p:cNvSpPr txBox="1">
              <a:spLocks noChangeArrowheads="1"/>
            </p:cNvSpPr>
            <p:nvPr/>
          </p:nvSpPr>
          <p:spPr bwMode="auto">
            <a:xfrm>
              <a:off x="-282" y="12026"/>
              <a:ext cx="3118" cy="794"/>
            </a:xfrm>
            <a:prstGeom prst="rect">
              <a:avLst/>
            </a:prstGeom>
            <a:gradFill rotWithShape="1">
              <a:gsLst>
                <a:gs pos="0">
                  <a:srgbClr val="FFEBFA"/>
                </a:gs>
                <a:gs pos="30000">
                  <a:srgbClr val="C4D6EB"/>
                </a:gs>
                <a:gs pos="60001">
                  <a:srgbClr val="85C2FF"/>
                </a:gs>
                <a:gs pos="100000">
                  <a:srgbClr val="5E9EFF"/>
                </a:gs>
              </a:gsLst>
              <a:lin ang="189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ru-RU" altLang="ru-RU" sz="1400" b="1">
                  <a:latin typeface="Calibri" pitchFamily="34" charset="0"/>
                </a:rPr>
                <a:t>Конструирование по замыслу</a:t>
              </a:r>
            </a:p>
            <a:p>
              <a:pPr>
                <a:lnSpc>
                  <a:spcPct val="90000"/>
                </a:lnSpc>
              </a:pPr>
              <a:endParaRPr lang="ru-RU" altLang="ru-RU" sz="1600"/>
            </a:p>
          </p:txBody>
        </p:sp>
        <p:sp>
          <p:nvSpPr>
            <p:cNvPr id="18446" name="Text Box 8"/>
            <p:cNvSpPr txBox="1">
              <a:spLocks noChangeArrowheads="1"/>
            </p:cNvSpPr>
            <p:nvPr/>
          </p:nvSpPr>
          <p:spPr bwMode="auto">
            <a:xfrm>
              <a:off x="4141" y="11912"/>
              <a:ext cx="3118" cy="794"/>
            </a:xfrm>
            <a:prstGeom prst="rect">
              <a:avLst/>
            </a:prstGeom>
            <a:gradFill rotWithShape="1">
              <a:gsLst>
                <a:gs pos="0">
                  <a:srgbClr val="FFEBFA"/>
                </a:gs>
                <a:gs pos="30000">
                  <a:srgbClr val="C4D6EB"/>
                </a:gs>
                <a:gs pos="60001">
                  <a:srgbClr val="85C2FF"/>
                </a:gs>
                <a:gs pos="100000">
                  <a:srgbClr val="5E9EFF"/>
                </a:gs>
              </a:gsLst>
              <a:lin ang="189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ru-RU" altLang="ru-RU" sz="1400" b="1">
                  <a:latin typeface="Calibri" pitchFamily="34" charset="0"/>
                </a:rPr>
                <a:t>Конструирование по теме </a:t>
              </a:r>
            </a:p>
            <a:p>
              <a:pPr>
                <a:lnSpc>
                  <a:spcPct val="90000"/>
                </a:lnSpc>
              </a:pPr>
              <a:endParaRPr lang="ru-RU" altLang="ru-RU" sz="1400"/>
            </a:p>
          </p:txBody>
        </p:sp>
        <p:sp>
          <p:nvSpPr>
            <p:cNvPr id="18447" name="Text Box 9"/>
            <p:cNvSpPr txBox="1">
              <a:spLocks noChangeArrowheads="1"/>
            </p:cNvSpPr>
            <p:nvPr/>
          </p:nvSpPr>
          <p:spPr bwMode="auto">
            <a:xfrm>
              <a:off x="9017" y="11912"/>
              <a:ext cx="3120" cy="794"/>
            </a:xfrm>
            <a:prstGeom prst="rect">
              <a:avLst/>
            </a:prstGeom>
            <a:gradFill rotWithShape="1">
              <a:gsLst>
                <a:gs pos="0">
                  <a:srgbClr val="FFEBFA"/>
                </a:gs>
                <a:gs pos="30000">
                  <a:srgbClr val="C4D6EB"/>
                </a:gs>
                <a:gs pos="60001">
                  <a:srgbClr val="85C2FF"/>
                </a:gs>
                <a:gs pos="100000">
                  <a:srgbClr val="5E9EFF"/>
                </a:gs>
              </a:gsLst>
              <a:lin ang="189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ru-RU" altLang="ru-RU" sz="1600" b="1">
                  <a:latin typeface="Calibri" pitchFamily="34" charset="0"/>
                </a:rPr>
                <a:t> </a:t>
              </a:r>
              <a:r>
                <a:rPr lang="ru-RU" altLang="ru-RU" sz="1400" b="1">
                  <a:latin typeface="Calibri" pitchFamily="34" charset="0"/>
                </a:rPr>
                <a:t>Каркасное конструирование</a:t>
              </a:r>
              <a:endParaRPr lang="ru-RU" altLang="ru-RU" sz="1400"/>
            </a:p>
          </p:txBody>
        </p:sp>
        <p:sp>
          <p:nvSpPr>
            <p:cNvPr id="18448" name="Text Box 10"/>
            <p:cNvSpPr txBox="1">
              <a:spLocks noChangeArrowheads="1"/>
            </p:cNvSpPr>
            <p:nvPr/>
          </p:nvSpPr>
          <p:spPr bwMode="auto">
            <a:xfrm>
              <a:off x="8961" y="11005"/>
              <a:ext cx="3118" cy="794"/>
            </a:xfrm>
            <a:prstGeom prst="rect">
              <a:avLst/>
            </a:prstGeom>
            <a:gradFill rotWithShape="1">
              <a:gsLst>
                <a:gs pos="0">
                  <a:srgbClr val="FFEBFA"/>
                </a:gs>
                <a:gs pos="30000">
                  <a:srgbClr val="C4D6EB"/>
                </a:gs>
                <a:gs pos="60001">
                  <a:srgbClr val="85C2FF"/>
                </a:gs>
                <a:gs pos="100000">
                  <a:srgbClr val="5E9EFF"/>
                </a:gs>
              </a:gsLst>
              <a:lin ang="189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ru-RU" altLang="ru-RU" sz="1400" b="1">
                  <a:latin typeface="Calibri" pitchFamily="34" charset="0"/>
                </a:rPr>
                <a:t>Конструирование по образцу</a:t>
              </a:r>
            </a:p>
            <a:p>
              <a:pPr>
                <a:lnSpc>
                  <a:spcPct val="90000"/>
                </a:lnSpc>
              </a:pPr>
              <a:endParaRPr lang="ru-RU" altLang="ru-RU" sz="1400"/>
            </a:p>
          </p:txBody>
        </p:sp>
      </p:grpSp>
      <p:grpSp>
        <p:nvGrpSpPr>
          <p:cNvPr id="18435" name="Group 11"/>
          <p:cNvGrpSpPr>
            <a:grpSpLocks/>
          </p:cNvGrpSpPr>
          <p:nvPr/>
        </p:nvGrpSpPr>
        <p:grpSpPr bwMode="auto">
          <a:xfrm>
            <a:off x="468313" y="3141663"/>
            <a:ext cx="8208962" cy="2951162"/>
            <a:chOff x="-509" y="10901"/>
            <a:chExt cx="12927" cy="4649"/>
          </a:xfrm>
        </p:grpSpPr>
        <p:sp>
          <p:nvSpPr>
            <p:cNvPr id="18437" name="Text Box 12"/>
            <p:cNvSpPr txBox="1">
              <a:spLocks noChangeArrowheads="1"/>
            </p:cNvSpPr>
            <p:nvPr/>
          </p:nvSpPr>
          <p:spPr bwMode="auto">
            <a:xfrm>
              <a:off x="-509" y="10901"/>
              <a:ext cx="12927" cy="4649"/>
            </a:xfrm>
            <a:prstGeom prst="rect">
              <a:avLst/>
            </a:prstGeom>
            <a:gradFill rotWithShape="1">
              <a:gsLst>
                <a:gs pos="0">
                  <a:srgbClr val="4D0808"/>
                </a:gs>
                <a:gs pos="30000">
                  <a:srgbClr val="FF0300"/>
                </a:gs>
                <a:gs pos="55000">
                  <a:srgbClr val="FF7A00"/>
                </a:gs>
                <a:gs pos="100000">
                  <a:srgbClr val="FFF2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C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ru-RU" altLang="ru-RU" sz="2000" b="1">
                  <a:latin typeface="Calibri" pitchFamily="34" charset="0"/>
                </a:rPr>
                <a:t>Взаимосвязь конструирования и игры</a:t>
              </a:r>
              <a:endParaRPr lang="ru-RU" altLang="ru-RU" sz="2000"/>
            </a:p>
          </p:txBody>
        </p:sp>
        <p:sp>
          <p:nvSpPr>
            <p:cNvPr id="18438" name="Text Box 13"/>
            <p:cNvSpPr txBox="1">
              <a:spLocks noChangeArrowheads="1"/>
            </p:cNvSpPr>
            <p:nvPr/>
          </p:nvSpPr>
          <p:spPr bwMode="auto">
            <a:xfrm>
              <a:off x="3359" y="11507"/>
              <a:ext cx="5280" cy="868"/>
            </a:xfrm>
            <a:prstGeom prst="rect">
              <a:avLst/>
            </a:prstGeom>
            <a:gradFill rotWithShape="1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ru-RU" altLang="ru-RU" sz="1600" b="1">
                  <a:latin typeface="Calibri" pitchFamily="34" charset="0"/>
                </a:rPr>
                <a:t>Ранний возраст:</a:t>
              </a:r>
            </a:p>
            <a:p>
              <a:pPr algn="ctr">
                <a:lnSpc>
                  <a:spcPct val="90000"/>
                </a:lnSpc>
              </a:pPr>
              <a:r>
                <a:rPr lang="ru-RU" altLang="ru-RU" sz="1400">
                  <a:latin typeface="Calibri" pitchFamily="34" charset="0"/>
                </a:rPr>
                <a:t>конструирование слито с игрой</a:t>
              </a:r>
              <a:endParaRPr lang="ru-RU" altLang="ru-RU" sz="1400"/>
            </a:p>
          </p:txBody>
        </p:sp>
        <p:sp>
          <p:nvSpPr>
            <p:cNvPr id="18439" name="Text Box 14"/>
            <p:cNvSpPr txBox="1">
              <a:spLocks noChangeArrowheads="1"/>
            </p:cNvSpPr>
            <p:nvPr/>
          </p:nvSpPr>
          <p:spPr bwMode="auto">
            <a:xfrm>
              <a:off x="1533" y="12488"/>
              <a:ext cx="9173" cy="1247"/>
            </a:xfrm>
            <a:prstGeom prst="rect">
              <a:avLst/>
            </a:prstGeom>
            <a:gradFill rotWithShape="1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ru-RU" altLang="ru-RU" sz="1600" b="1">
                  <a:latin typeface="Calibri" pitchFamily="34" charset="0"/>
                </a:rPr>
                <a:t>Младший дошкольный возраст:</a:t>
              </a:r>
            </a:p>
            <a:p>
              <a:pPr>
                <a:lnSpc>
                  <a:spcPct val="90000"/>
                </a:lnSpc>
              </a:pPr>
              <a:r>
                <a:rPr lang="ru-RU" altLang="ru-RU" sz="1400">
                  <a:latin typeface="Calibri" pitchFamily="34" charset="0"/>
                </a:rPr>
                <a:t>игра становится побудителем к конструированию, которое начинает приобретать для детей самостоятельное значение</a:t>
              </a:r>
              <a:endParaRPr lang="ru-RU" altLang="ru-RU" sz="1400"/>
            </a:p>
          </p:txBody>
        </p:sp>
        <p:sp>
          <p:nvSpPr>
            <p:cNvPr id="18440" name="Text Box 15"/>
            <p:cNvSpPr txBox="1">
              <a:spLocks noChangeArrowheads="1"/>
            </p:cNvSpPr>
            <p:nvPr/>
          </p:nvSpPr>
          <p:spPr bwMode="auto">
            <a:xfrm>
              <a:off x="-55" y="13849"/>
              <a:ext cx="12186" cy="1588"/>
            </a:xfrm>
            <a:prstGeom prst="rect">
              <a:avLst/>
            </a:prstGeom>
            <a:gradFill rotWithShape="1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ru-RU" altLang="ru-RU" sz="1600" b="1">
                  <a:latin typeface="Calibri" pitchFamily="34" charset="0"/>
                </a:rPr>
                <a:t>Старший дошкольный возраст:</a:t>
              </a:r>
            </a:p>
            <a:p>
              <a:pPr>
                <a:lnSpc>
                  <a:spcPct val="90000"/>
                </a:lnSpc>
              </a:pPr>
              <a:r>
                <a:rPr lang="ru-RU" altLang="ru-RU" sz="1400">
                  <a:latin typeface="Calibri" pitchFamily="34" charset="0"/>
                </a:rPr>
                <a:t>Сформированная способность к полноценному конструированию стимулирует развитие сюжетной линии игры и само, порой, приобретает сюжетный характер, когда создается несколько конструкций, объединенных общим сюжетом</a:t>
              </a:r>
              <a:endParaRPr lang="ru-RU" altLang="ru-RU" sz="1400"/>
            </a:p>
          </p:txBody>
        </p:sp>
      </p:grp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2205EF-36D8-4F08-B9A7-5A2486249F81}" type="slidenum">
              <a:rPr lang="ru-RU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 anchor="t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Детское конструирование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1692275" y="1341438"/>
            <a:ext cx="5761038" cy="1943100"/>
            <a:chOff x="2180" y="2421"/>
            <a:chExt cx="7759" cy="2126"/>
          </a:xfrm>
        </p:grpSpPr>
        <p:sp>
          <p:nvSpPr>
            <p:cNvPr id="11267" name="Text Box 3"/>
            <p:cNvSpPr txBox="1">
              <a:spLocks noChangeArrowheads="1"/>
            </p:cNvSpPr>
            <p:nvPr/>
          </p:nvSpPr>
          <p:spPr bwMode="auto">
            <a:xfrm>
              <a:off x="2180" y="2421"/>
              <a:ext cx="7759" cy="2126"/>
            </a:xfrm>
            <a:prstGeom prst="rect">
              <a:avLst/>
            </a:prstGeom>
            <a:gradFill rotWithShape="1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2700000" scaled="1"/>
            </a:gradFill>
            <a:ln w="952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grpSp>
          <p:nvGrpSpPr>
            <p:cNvPr id="17424" name="Group 4"/>
            <p:cNvGrpSpPr>
              <a:grpSpLocks/>
            </p:cNvGrpSpPr>
            <p:nvPr/>
          </p:nvGrpSpPr>
          <p:grpSpPr bwMode="auto">
            <a:xfrm>
              <a:off x="2956" y="2579"/>
              <a:ext cx="6207" cy="1789"/>
              <a:chOff x="2716" y="5099"/>
              <a:chExt cx="6207" cy="1789"/>
            </a:xfrm>
          </p:grpSpPr>
          <p:sp>
            <p:nvSpPr>
              <p:cNvPr id="17427" name="Text Box 5" descr="Розовая тисненая бумага"/>
              <p:cNvSpPr txBox="1">
                <a:spLocks noChangeArrowheads="1"/>
              </p:cNvSpPr>
              <p:nvPr/>
            </p:nvSpPr>
            <p:spPr bwMode="auto">
              <a:xfrm>
                <a:off x="2879" y="5099"/>
                <a:ext cx="2280" cy="720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>
                  <a:spcBef>
                    <a:spcPts val="300"/>
                  </a:spcBef>
                  <a:spcAft>
                    <a:spcPts val="1000"/>
                  </a:spcAft>
                </a:pPr>
                <a:r>
                  <a:rPr lang="ru-RU" altLang="ru-RU" sz="1600" b="1">
                    <a:latin typeface="Calibri" pitchFamily="34" charset="0"/>
                  </a:rPr>
                  <a:t>Творческое</a:t>
                </a:r>
                <a:endParaRPr lang="ru-RU" altLang="ru-RU" sz="1600">
                  <a:latin typeface="Calibri" pitchFamily="34" charset="0"/>
                </a:endParaRPr>
              </a:p>
            </p:txBody>
          </p:sp>
          <p:sp>
            <p:nvSpPr>
              <p:cNvPr id="17428" name="Text Box 6" descr="Розовая тисненая бумага"/>
              <p:cNvSpPr txBox="1">
                <a:spLocks noChangeArrowheads="1"/>
              </p:cNvSpPr>
              <p:nvPr/>
            </p:nvSpPr>
            <p:spPr bwMode="auto">
              <a:xfrm>
                <a:off x="6359" y="5099"/>
                <a:ext cx="2400" cy="720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>
                  <a:spcBef>
                    <a:spcPts val="300"/>
                  </a:spcBef>
                  <a:spcAft>
                    <a:spcPts val="1000"/>
                  </a:spcAft>
                </a:pPr>
                <a:r>
                  <a:rPr lang="ru-RU" altLang="ru-RU" b="1">
                    <a:latin typeface="Calibri" pitchFamily="34" charset="0"/>
                  </a:rPr>
                  <a:t>Техническое</a:t>
                </a:r>
                <a:endParaRPr lang="ru-RU" altLang="ru-RU">
                  <a:latin typeface="Calibri" pitchFamily="34" charset="0"/>
                </a:endParaRPr>
              </a:p>
            </p:txBody>
          </p:sp>
          <p:grpSp>
            <p:nvGrpSpPr>
              <p:cNvPr id="17429" name="Group 7"/>
              <p:cNvGrpSpPr>
                <a:grpSpLocks/>
              </p:cNvGrpSpPr>
              <p:nvPr/>
            </p:nvGrpSpPr>
            <p:grpSpPr bwMode="auto">
              <a:xfrm>
                <a:off x="2716" y="5965"/>
                <a:ext cx="6207" cy="923"/>
                <a:chOff x="2716" y="2005"/>
                <a:chExt cx="6207" cy="923"/>
              </a:xfrm>
            </p:grpSpPr>
            <p:sp>
              <p:nvSpPr>
                <p:cNvPr id="17430" name="Text Box 8" descr="Упаковочная бумага"/>
                <p:cNvSpPr txBox="1">
                  <a:spLocks noChangeArrowheads="1"/>
                </p:cNvSpPr>
                <p:nvPr/>
              </p:nvSpPr>
              <p:spPr bwMode="auto">
                <a:xfrm>
                  <a:off x="2716" y="2005"/>
                  <a:ext cx="6207" cy="923"/>
                </a:xfrm>
                <a:prstGeom prst="rect">
                  <a:avLst/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 altLang="ru-RU">
                    <a:latin typeface="Calibri" pitchFamily="34" charset="0"/>
                  </a:endParaRPr>
                </a:p>
              </p:txBody>
            </p:sp>
            <p:sp>
              <p:nvSpPr>
                <p:cNvPr id="17431" name="Text Box 9" descr="Пергамент"/>
                <p:cNvSpPr txBox="1">
                  <a:spLocks noChangeArrowheads="1"/>
                </p:cNvSpPr>
                <p:nvPr/>
              </p:nvSpPr>
              <p:spPr bwMode="auto">
                <a:xfrm>
                  <a:off x="3200" y="2162"/>
                  <a:ext cx="2328" cy="630"/>
                </a:xfrm>
                <a:prstGeom prst="rect">
                  <a:avLst/>
                </a:prstGeom>
                <a:blipFill dpi="0" rotWithShape="1">
                  <a:blip r:embed="rId4"/>
                  <a:srcRect/>
                  <a:tile tx="0" ty="0" sx="100000" sy="100000" flip="none" algn="tl"/>
                </a:blip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>
                    <a:spcAft>
                      <a:spcPts val="1000"/>
                    </a:spcAft>
                  </a:pPr>
                  <a:r>
                    <a:rPr lang="ru-RU" altLang="ru-RU" sz="1600" b="1">
                      <a:latin typeface="Calibri" pitchFamily="34" charset="0"/>
                    </a:rPr>
                    <a:t>Создание замысла</a:t>
                  </a:r>
                  <a:endParaRPr lang="ru-RU" altLang="ru-RU" sz="1600">
                    <a:latin typeface="Calibri" pitchFamily="34" charset="0"/>
                  </a:endParaRPr>
                </a:p>
              </p:txBody>
            </p:sp>
            <p:sp>
              <p:nvSpPr>
                <p:cNvPr id="17432" name="Text Box 10" descr="Пергамент"/>
                <p:cNvSpPr txBox="1">
                  <a:spLocks noChangeArrowheads="1"/>
                </p:cNvSpPr>
                <p:nvPr/>
              </p:nvSpPr>
              <p:spPr bwMode="auto">
                <a:xfrm>
                  <a:off x="6110" y="2162"/>
                  <a:ext cx="2328" cy="630"/>
                </a:xfrm>
                <a:prstGeom prst="rect">
                  <a:avLst/>
                </a:prstGeom>
                <a:blipFill dpi="0" rotWithShape="1">
                  <a:blip r:embed="rId4"/>
                  <a:srcRect/>
                  <a:tile tx="0" ty="0" sx="100000" sy="100000" flip="none" algn="tl"/>
                </a:blip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>
                    <a:spcAft>
                      <a:spcPts val="1000"/>
                    </a:spcAft>
                  </a:pPr>
                  <a:r>
                    <a:rPr lang="ru-RU" altLang="ru-RU" sz="1600" b="1">
                      <a:latin typeface="Calibri" pitchFamily="34" charset="0"/>
                    </a:rPr>
                    <a:t>Воплощение замысла</a:t>
                  </a:r>
                  <a:endParaRPr lang="ru-RU" altLang="ru-RU" sz="1600">
                    <a:latin typeface="Calibri" pitchFamily="34" charset="0"/>
                  </a:endParaRPr>
                </a:p>
              </p:txBody>
            </p:sp>
          </p:grpSp>
        </p:grpSp>
        <p:sp>
          <p:nvSpPr>
            <p:cNvPr id="17425" name="AutoShape 11"/>
            <p:cNvSpPr>
              <a:spLocks noChangeArrowheads="1"/>
            </p:cNvSpPr>
            <p:nvPr/>
          </p:nvSpPr>
          <p:spPr bwMode="auto">
            <a:xfrm>
              <a:off x="2374" y="2736"/>
              <a:ext cx="720" cy="1339"/>
            </a:xfrm>
            <a:prstGeom prst="curvedRightArrow">
              <a:avLst>
                <a:gd name="adj1" fmla="val 27896"/>
                <a:gd name="adj2" fmla="val 78745"/>
                <a:gd name="adj3" fmla="val 33333"/>
              </a:avLst>
            </a:prstGeom>
            <a:solidFill>
              <a:srgbClr val="FF66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altLang="ru-RU">
                <a:latin typeface="Calibri" pitchFamily="34" charset="0"/>
              </a:endParaRPr>
            </a:p>
          </p:txBody>
        </p:sp>
        <p:sp>
          <p:nvSpPr>
            <p:cNvPr id="17426" name="AutoShape 12"/>
            <p:cNvSpPr>
              <a:spLocks noChangeArrowheads="1"/>
            </p:cNvSpPr>
            <p:nvPr/>
          </p:nvSpPr>
          <p:spPr bwMode="auto">
            <a:xfrm flipH="1">
              <a:off x="9065" y="2815"/>
              <a:ext cx="679" cy="1350"/>
            </a:xfrm>
            <a:prstGeom prst="curvedRightArrow">
              <a:avLst>
                <a:gd name="adj1" fmla="val 27899"/>
                <a:gd name="adj2" fmla="val 78746"/>
                <a:gd name="adj3" fmla="val 33333"/>
              </a:avLst>
            </a:prstGeom>
            <a:solidFill>
              <a:srgbClr val="FF66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altLang="ru-RU">
                <a:latin typeface="Calibri" pitchFamily="34" charset="0"/>
              </a:endParaRPr>
            </a:p>
          </p:txBody>
        </p:sp>
      </p:grpSp>
      <p:grpSp>
        <p:nvGrpSpPr>
          <p:cNvPr id="17411" name="Group 13"/>
          <p:cNvGrpSpPr>
            <a:grpSpLocks/>
          </p:cNvGrpSpPr>
          <p:nvPr/>
        </p:nvGrpSpPr>
        <p:grpSpPr bwMode="auto">
          <a:xfrm>
            <a:off x="1409700" y="3573463"/>
            <a:ext cx="6324600" cy="2663825"/>
            <a:chOff x="1275" y="5121"/>
            <a:chExt cx="9960" cy="4197"/>
          </a:xfrm>
        </p:grpSpPr>
        <p:sp>
          <p:nvSpPr>
            <p:cNvPr id="11278" name="Text Box 14"/>
            <p:cNvSpPr txBox="1">
              <a:spLocks noChangeArrowheads="1"/>
            </p:cNvSpPr>
            <p:nvPr/>
          </p:nvSpPr>
          <p:spPr bwMode="auto">
            <a:xfrm>
              <a:off x="1275" y="5121"/>
              <a:ext cx="9960" cy="419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4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1000"/>
                </a:spcAft>
                <a:defRPr/>
              </a:pPr>
              <a:r>
                <a:rPr lang="ru-RU" sz="2400" b="1" dirty="0">
                  <a:latin typeface="+mn-lt"/>
                </a:rPr>
                <a:t>Виды детского конструирования</a:t>
              </a:r>
              <a:endParaRPr lang="ru-RU" sz="2400" dirty="0">
                <a:latin typeface="+mn-lt"/>
              </a:endParaRPr>
            </a:p>
          </p:txBody>
        </p:sp>
        <p:grpSp>
          <p:nvGrpSpPr>
            <p:cNvPr id="17414" name="Group 15"/>
            <p:cNvGrpSpPr>
              <a:grpSpLocks/>
            </p:cNvGrpSpPr>
            <p:nvPr/>
          </p:nvGrpSpPr>
          <p:grpSpPr bwMode="auto">
            <a:xfrm>
              <a:off x="1441" y="5915"/>
              <a:ext cx="9697" cy="3062"/>
              <a:chOff x="1441" y="5915"/>
              <a:chExt cx="9697" cy="3062"/>
            </a:xfrm>
          </p:grpSpPr>
          <p:grpSp>
            <p:nvGrpSpPr>
              <p:cNvPr id="17415" name="Group 16"/>
              <p:cNvGrpSpPr>
                <a:grpSpLocks/>
              </p:cNvGrpSpPr>
              <p:nvPr/>
            </p:nvGrpSpPr>
            <p:grpSpPr bwMode="auto">
              <a:xfrm>
                <a:off x="1441" y="5915"/>
                <a:ext cx="9639" cy="1361"/>
                <a:chOff x="1441" y="5915"/>
                <a:chExt cx="9639" cy="1361"/>
              </a:xfrm>
            </p:grpSpPr>
            <p:sp>
              <p:nvSpPr>
                <p:cNvPr id="17420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1441" y="5915"/>
                  <a:ext cx="3118" cy="1361"/>
                </a:xfrm>
                <a:prstGeom prst="rect">
                  <a:avLst/>
                </a:prstGeom>
                <a:gradFill rotWithShape="1">
                  <a:gsLst>
                    <a:gs pos="0">
                      <a:srgbClr val="96AB94"/>
                    </a:gs>
                    <a:gs pos="17000">
                      <a:srgbClr val="D4DEFF"/>
                    </a:gs>
                    <a:gs pos="47000">
                      <a:srgbClr val="D4DEFF"/>
                    </a:gs>
                    <a:gs pos="100000">
                      <a:srgbClr val="8488C4"/>
                    </a:gs>
                  </a:gsLst>
                  <a:lin ang="18900000" scaled="1"/>
                </a:gradFill>
                <a:ln w="9525">
                  <a:solidFill>
                    <a:srgbClr val="7030A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ru-RU" sz="1600" b="1">
                      <a:latin typeface="Calibri" pitchFamily="34" charset="0"/>
                    </a:rPr>
                    <a:t>Из строительного</a:t>
                  </a:r>
                </a:p>
                <a:p>
                  <a:pPr algn="ctr"/>
                  <a:r>
                    <a:rPr lang="ru-RU" altLang="ru-RU" sz="1600" b="1">
                      <a:latin typeface="Calibri" pitchFamily="34" charset="0"/>
                    </a:rPr>
                    <a:t> материала</a:t>
                  </a:r>
                  <a:endParaRPr lang="ru-RU" altLang="ru-RU" sz="1600">
                    <a:latin typeface="Calibri" pitchFamily="34" charset="0"/>
                  </a:endParaRPr>
                </a:p>
              </p:txBody>
            </p:sp>
            <p:sp>
              <p:nvSpPr>
                <p:cNvPr id="17421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4792" y="5915"/>
                  <a:ext cx="2886" cy="1361"/>
                </a:xfrm>
                <a:prstGeom prst="rect">
                  <a:avLst/>
                </a:prstGeom>
                <a:gradFill rotWithShape="1">
                  <a:gsLst>
                    <a:gs pos="0">
                      <a:srgbClr val="96AB94"/>
                    </a:gs>
                    <a:gs pos="17000">
                      <a:srgbClr val="D4DEFF"/>
                    </a:gs>
                    <a:gs pos="47000">
                      <a:srgbClr val="D4DEFF"/>
                    </a:gs>
                    <a:gs pos="100000">
                      <a:srgbClr val="8488C4"/>
                    </a:gs>
                  </a:gsLst>
                  <a:lin ang="18900000" scaled="1"/>
                </a:gradFill>
                <a:ln w="9525">
                  <a:solidFill>
                    <a:srgbClr val="7030A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ru-RU" sz="1600" b="1">
                      <a:latin typeface="Calibri" pitchFamily="34" charset="0"/>
                    </a:rPr>
                    <a:t>Практическое  и компьютерное</a:t>
                  </a:r>
                  <a:endParaRPr lang="ru-RU" altLang="ru-RU" sz="1600">
                    <a:latin typeface="Calibri" pitchFamily="34" charset="0"/>
                  </a:endParaRPr>
                </a:p>
              </p:txBody>
            </p:sp>
            <p:sp>
              <p:nvSpPr>
                <p:cNvPr id="17422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7962" y="5915"/>
                  <a:ext cx="3118" cy="1361"/>
                </a:xfrm>
                <a:prstGeom prst="rect">
                  <a:avLst/>
                </a:prstGeom>
                <a:gradFill rotWithShape="1">
                  <a:gsLst>
                    <a:gs pos="0">
                      <a:srgbClr val="96AB94"/>
                    </a:gs>
                    <a:gs pos="17000">
                      <a:srgbClr val="D4DEFF"/>
                    </a:gs>
                    <a:gs pos="47000">
                      <a:srgbClr val="D4DEFF"/>
                    </a:gs>
                    <a:gs pos="100000">
                      <a:srgbClr val="8488C4"/>
                    </a:gs>
                  </a:gsLst>
                  <a:lin ang="18900000" scaled="1"/>
                </a:gradFill>
                <a:ln w="9525">
                  <a:solidFill>
                    <a:srgbClr val="7030A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ru-RU" sz="1600" b="1">
                      <a:latin typeface="Calibri" pitchFamily="34" charset="0"/>
                    </a:rPr>
                    <a:t>Из деталей </a:t>
                  </a:r>
                </a:p>
                <a:p>
                  <a:pPr algn="ctr"/>
                  <a:r>
                    <a:rPr lang="ru-RU" altLang="ru-RU" sz="1600" b="1">
                      <a:latin typeface="Calibri" pitchFamily="34" charset="0"/>
                    </a:rPr>
                    <a:t>конструкторов</a:t>
                  </a:r>
                  <a:endParaRPr lang="ru-RU" altLang="ru-RU" sz="1600">
                    <a:latin typeface="Calibri" pitchFamily="34" charset="0"/>
                  </a:endParaRPr>
                </a:p>
              </p:txBody>
            </p:sp>
          </p:grpSp>
          <p:grpSp>
            <p:nvGrpSpPr>
              <p:cNvPr id="17416" name="Group 20"/>
              <p:cNvGrpSpPr>
                <a:grpSpLocks/>
              </p:cNvGrpSpPr>
              <p:nvPr/>
            </p:nvGrpSpPr>
            <p:grpSpPr bwMode="auto">
              <a:xfrm>
                <a:off x="1441" y="7616"/>
                <a:ext cx="9697" cy="1361"/>
                <a:chOff x="1441" y="7796"/>
                <a:chExt cx="9697" cy="1361"/>
              </a:xfrm>
            </p:grpSpPr>
            <p:sp>
              <p:nvSpPr>
                <p:cNvPr id="17417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1441" y="7796"/>
                  <a:ext cx="3118" cy="1361"/>
                </a:xfrm>
                <a:prstGeom prst="rect">
                  <a:avLst/>
                </a:prstGeom>
                <a:gradFill rotWithShape="1">
                  <a:gsLst>
                    <a:gs pos="0">
                      <a:srgbClr val="96AB94"/>
                    </a:gs>
                    <a:gs pos="17000">
                      <a:srgbClr val="D4DEFF"/>
                    </a:gs>
                    <a:gs pos="47000">
                      <a:srgbClr val="D4DEFF"/>
                    </a:gs>
                    <a:gs pos="100000">
                      <a:srgbClr val="8488C4"/>
                    </a:gs>
                  </a:gsLst>
                  <a:lin ang="18900000" scaled="1"/>
                </a:gradFill>
                <a:ln w="9525">
                  <a:solidFill>
                    <a:srgbClr val="7030A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ru-RU" sz="1600" b="1">
                      <a:latin typeface="Calibri" pitchFamily="34" charset="0"/>
                    </a:rPr>
                    <a:t>Из бумаги</a:t>
                  </a:r>
                  <a:endParaRPr lang="ru-RU" altLang="ru-RU" sz="1600">
                    <a:latin typeface="Calibri" pitchFamily="34" charset="0"/>
                  </a:endParaRPr>
                </a:p>
              </p:txBody>
            </p:sp>
            <p:sp>
              <p:nvSpPr>
                <p:cNvPr id="17418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4843" y="7796"/>
                  <a:ext cx="2948" cy="1361"/>
                </a:xfrm>
                <a:prstGeom prst="rect">
                  <a:avLst/>
                </a:prstGeom>
                <a:gradFill rotWithShape="1">
                  <a:gsLst>
                    <a:gs pos="0">
                      <a:srgbClr val="96AB94"/>
                    </a:gs>
                    <a:gs pos="17000">
                      <a:srgbClr val="D4DEFF"/>
                    </a:gs>
                    <a:gs pos="47000">
                      <a:srgbClr val="D4DEFF"/>
                    </a:gs>
                    <a:gs pos="100000">
                      <a:srgbClr val="8488C4"/>
                    </a:gs>
                  </a:gsLst>
                  <a:lin ang="18900000" scaled="1"/>
                </a:gradFill>
                <a:ln w="9525">
                  <a:solidFill>
                    <a:srgbClr val="7030A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ru-RU" sz="1600" b="1">
                      <a:latin typeface="Calibri" pitchFamily="34" charset="0"/>
                    </a:rPr>
                    <a:t>Из природного материала</a:t>
                  </a:r>
                  <a:endParaRPr lang="ru-RU" altLang="ru-RU" sz="1600">
                    <a:latin typeface="Calibri" pitchFamily="34" charset="0"/>
                  </a:endParaRPr>
                </a:p>
              </p:txBody>
            </p:sp>
            <p:sp>
              <p:nvSpPr>
                <p:cNvPr id="17419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8018" y="7796"/>
                  <a:ext cx="3120" cy="1361"/>
                </a:xfrm>
                <a:prstGeom prst="rect">
                  <a:avLst/>
                </a:prstGeom>
                <a:gradFill rotWithShape="1">
                  <a:gsLst>
                    <a:gs pos="0">
                      <a:srgbClr val="96AB94"/>
                    </a:gs>
                    <a:gs pos="17000">
                      <a:srgbClr val="D4DEFF"/>
                    </a:gs>
                    <a:gs pos="47000">
                      <a:srgbClr val="D4DEFF"/>
                    </a:gs>
                    <a:gs pos="100000">
                      <a:srgbClr val="8488C4"/>
                    </a:gs>
                  </a:gsLst>
                  <a:lin ang="18900000" scaled="1"/>
                </a:gradFill>
                <a:ln w="9525">
                  <a:solidFill>
                    <a:srgbClr val="7030A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ru-RU" sz="1600" b="1">
                      <a:latin typeface="Calibri" pitchFamily="34" charset="0"/>
                    </a:rPr>
                    <a:t>Из  крупно-габаритных модулей</a:t>
                  </a:r>
                  <a:endParaRPr lang="ru-RU" altLang="ru-RU" sz="1600">
                    <a:latin typeface="Calibri" pitchFamily="34" charset="0"/>
                  </a:endParaRPr>
                </a:p>
              </p:txBody>
            </p:sp>
          </p:grpSp>
        </p:grpSp>
      </p:grpSp>
      <p:sp>
        <p:nvSpPr>
          <p:cNvPr id="25" name="Номер слайда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73EB3F-FF9E-4CA0-83B2-142FFD9AC721}" type="slidenum">
              <a:rPr lang="ru-RU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Заголовок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635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Музыкальное развитие</a:t>
            </a:r>
            <a:endParaRPr lang="ru-RU" b="1" dirty="0" smtClean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EDB030-8408-45E5-8D45-C49BCCAABA83}" type="slidenum">
              <a:rPr lang="ru-RU"/>
              <a:pPr>
                <a:defRPr/>
              </a:pPr>
              <a:t>7</a:t>
            </a:fld>
            <a:endParaRPr lang="ru-RU"/>
          </a:p>
        </p:txBody>
      </p:sp>
      <p:sp>
        <p:nvSpPr>
          <p:cNvPr id="98308" name="Text Box 2"/>
          <p:cNvSpPr txBox="1">
            <a:spLocks noChangeArrowheads="1"/>
          </p:cNvSpPr>
          <p:nvPr/>
        </p:nvSpPr>
        <p:spPr bwMode="auto">
          <a:xfrm>
            <a:off x="684213" y="836613"/>
            <a:ext cx="7775575" cy="720725"/>
          </a:xfrm>
          <a:prstGeom prst="rect">
            <a:avLst/>
          </a:prstGeom>
          <a:gradFill rotWithShape="0">
            <a:gsLst>
              <a:gs pos="0">
                <a:srgbClr val="FABF8F"/>
              </a:gs>
              <a:gs pos="50000">
                <a:srgbClr val="FDE9D9"/>
              </a:gs>
              <a:gs pos="100000">
                <a:srgbClr val="FABF8F"/>
              </a:gs>
            </a:gsLst>
            <a:lin ang="18900000" scaled="1"/>
          </a:gradFill>
          <a:ln w="12700">
            <a:solidFill>
              <a:srgbClr val="FABF8F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ru-RU" b="1">
                <a:latin typeface="Calibri" pitchFamily="34" charset="0"/>
              </a:rPr>
              <a:t>Основные цели: </a:t>
            </a:r>
            <a:r>
              <a:rPr lang="ru-RU" altLang="ru-RU" b="1">
                <a:latin typeface="Calibri" pitchFamily="34" charset="0"/>
              </a:rPr>
              <a:t>развитие музыкальности детей </a:t>
            </a:r>
          </a:p>
          <a:p>
            <a:pPr algn="ctr">
              <a:lnSpc>
                <a:spcPct val="90000"/>
              </a:lnSpc>
            </a:pPr>
            <a:r>
              <a:rPr lang="ru-RU" altLang="ru-RU" b="1">
                <a:latin typeface="Calibri" pitchFamily="34" charset="0"/>
              </a:rPr>
              <a:t>и их способности эмоционально воспринимать музыку</a:t>
            </a:r>
            <a:endParaRPr lang="ru-RU" b="1">
              <a:latin typeface="Calibri" pitchFamily="34" charset="0"/>
            </a:endParaRPr>
          </a:p>
        </p:txBody>
      </p:sp>
      <p:grpSp>
        <p:nvGrpSpPr>
          <p:cNvPr id="19460" name="Группа 18"/>
          <p:cNvGrpSpPr>
            <a:grpSpLocks/>
          </p:cNvGrpSpPr>
          <p:nvPr/>
        </p:nvGrpSpPr>
        <p:grpSpPr bwMode="auto">
          <a:xfrm>
            <a:off x="341313" y="1735138"/>
            <a:ext cx="8461375" cy="900112"/>
            <a:chOff x="341939" y="1734708"/>
            <a:chExt cx="8460122" cy="900000"/>
          </a:xfrm>
        </p:grpSpPr>
        <p:sp>
          <p:nvSpPr>
            <p:cNvPr id="98331" name="Text Box 4"/>
            <p:cNvSpPr txBox="1">
              <a:spLocks noChangeArrowheads="1"/>
            </p:cNvSpPr>
            <p:nvPr/>
          </p:nvSpPr>
          <p:spPr bwMode="auto">
            <a:xfrm>
              <a:off x="341939" y="1734708"/>
              <a:ext cx="8460122" cy="900000"/>
            </a:xfrm>
            <a:prstGeom prst="rect">
              <a:avLst/>
            </a:prstGeom>
            <a:gradFill rotWithShape="0">
              <a:gsLst>
                <a:gs pos="0">
                  <a:srgbClr val="D99594"/>
                </a:gs>
                <a:gs pos="50000">
                  <a:srgbClr val="F2DBDB"/>
                </a:gs>
                <a:gs pos="100000">
                  <a:srgbClr val="D99594"/>
                </a:gs>
              </a:gsLst>
              <a:lin ang="189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622423">
                  <a:alpha val="50000"/>
                </a:srgbClr>
              </a:outerShdw>
            </a:effectLst>
          </p:spPr>
          <p:txBody>
            <a:bodyPr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defRPr/>
              </a:pPr>
              <a:r>
                <a:rPr lang="ru-RU" b="1">
                  <a:latin typeface="+mn-lt"/>
                  <a:cs typeface="+mn-cs"/>
                </a:rPr>
                <a:t>Задачи воспитательно-образовательной работы</a:t>
              </a:r>
              <a:endParaRPr lang="ru-RU">
                <a:latin typeface="+mn-lt"/>
                <a:cs typeface="+mn-cs"/>
              </a:endParaRPr>
            </a:p>
          </p:txBody>
        </p:sp>
        <p:grpSp>
          <p:nvGrpSpPr>
            <p:cNvPr id="19483" name="Группа 1"/>
            <p:cNvGrpSpPr>
              <a:grpSpLocks/>
            </p:cNvGrpSpPr>
            <p:nvPr/>
          </p:nvGrpSpPr>
          <p:grpSpPr bwMode="auto">
            <a:xfrm>
              <a:off x="605308" y="2060846"/>
              <a:ext cx="7933385" cy="459708"/>
              <a:chOff x="574518" y="2495176"/>
              <a:chExt cx="7933385" cy="511287"/>
            </a:xfrm>
          </p:grpSpPr>
          <p:sp>
            <p:nvSpPr>
              <p:cNvPr id="98333" name="Text Box 6"/>
              <p:cNvSpPr txBox="1">
                <a:spLocks noChangeArrowheads="1"/>
              </p:cNvSpPr>
              <p:nvPr/>
            </p:nvSpPr>
            <p:spPr bwMode="auto">
              <a:xfrm>
                <a:off x="574635" y="2501412"/>
                <a:ext cx="2987233" cy="50490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63500" dir="2212194" algn="ctr" rotWithShape="0">
                  <a:srgbClr val="808080"/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</a:pPr>
                <a:r>
                  <a:rPr lang="ru-RU" sz="1200" b="1">
                    <a:latin typeface="Calibri" pitchFamily="34" charset="0"/>
                  </a:rPr>
                  <a:t>Развитие</a:t>
                </a:r>
                <a:r>
                  <a:rPr lang="ru-RU" altLang="ru-RU" sz="1200" b="1">
                    <a:latin typeface="Calibri" pitchFamily="34" charset="0"/>
                  </a:rPr>
                  <a:t> музыкально-художественной деятельности</a:t>
                </a:r>
                <a:endParaRPr lang="ru-RU" sz="1200" b="1">
                  <a:latin typeface="Calibri" pitchFamily="34" charset="0"/>
                </a:endParaRPr>
              </a:p>
            </p:txBody>
          </p:sp>
          <p:sp>
            <p:nvSpPr>
              <p:cNvPr id="98334" name="Text Box 7"/>
              <p:cNvSpPr txBox="1">
                <a:spLocks noChangeArrowheads="1"/>
              </p:cNvSpPr>
              <p:nvPr/>
            </p:nvSpPr>
            <p:spPr bwMode="auto">
              <a:xfrm>
                <a:off x="3611072" y="2494351"/>
                <a:ext cx="2411056" cy="50490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63500" dir="2212194" algn="ctr" rotWithShape="0">
                  <a:srgbClr val="808080"/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</a:pPr>
                <a:r>
                  <a:rPr lang="ru-RU" altLang="ru-RU" sz="1200" b="1">
                    <a:latin typeface="Calibri" pitchFamily="34" charset="0"/>
                  </a:rPr>
                  <a:t>Приобщение к музыкальному искусству</a:t>
                </a:r>
              </a:p>
              <a:p>
                <a:pPr algn="ctr">
                  <a:lnSpc>
                    <a:spcPct val="90000"/>
                  </a:lnSpc>
                </a:pPr>
                <a:endParaRPr lang="ru-RU" sz="1200" b="1">
                  <a:latin typeface="Calibri" pitchFamily="34" charset="0"/>
                </a:endParaRPr>
              </a:p>
            </p:txBody>
          </p:sp>
          <p:sp>
            <p:nvSpPr>
              <p:cNvPr id="98335" name="Text Box 8"/>
              <p:cNvSpPr txBox="1">
                <a:spLocks noChangeArrowheads="1"/>
              </p:cNvSpPr>
              <p:nvPr/>
            </p:nvSpPr>
            <p:spPr bwMode="auto">
              <a:xfrm>
                <a:off x="6095142" y="2501412"/>
                <a:ext cx="2412643" cy="50490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63500" dir="2212194" algn="ctr" rotWithShape="0">
                  <a:srgbClr val="808080"/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</a:pPr>
                <a:r>
                  <a:rPr lang="ru-RU" sz="1200" b="1">
                    <a:latin typeface="Calibri" pitchFamily="34" charset="0"/>
                  </a:rPr>
                  <a:t>Р</a:t>
                </a:r>
                <a:r>
                  <a:rPr lang="en-US" sz="1200" b="1">
                    <a:latin typeface="Calibri" pitchFamily="34" charset="0"/>
                  </a:rPr>
                  <a:t>азвитие воображения и творческой</a:t>
                </a:r>
                <a:r>
                  <a:rPr lang="ru-RU" sz="1200" b="1">
                    <a:latin typeface="Calibri" pitchFamily="34" charset="0"/>
                  </a:rPr>
                  <a:t> </a:t>
                </a:r>
                <a:r>
                  <a:rPr lang="en-US" sz="1200" b="1">
                    <a:latin typeface="Calibri" pitchFamily="34" charset="0"/>
                  </a:rPr>
                  <a:t>активности</a:t>
                </a:r>
                <a:endParaRPr lang="ru-RU" sz="1200" b="1">
                  <a:latin typeface="Calibri" pitchFamily="34" charset="0"/>
                </a:endParaRPr>
              </a:p>
            </p:txBody>
          </p:sp>
        </p:grpSp>
      </p:grpSp>
      <p:grpSp>
        <p:nvGrpSpPr>
          <p:cNvPr id="19461" name="Группа 21"/>
          <p:cNvGrpSpPr>
            <a:grpSpLocks/>
          </p:cNvGrpSpPr>
          <p:nvPr/>
        </p:nvGrpSpPr>
        <p:grpSpPr bwMode="auto">
          <a:xfrm>
            <a:off x="133350" y="2693988"/>
            <a:ext cx="8877300" cy="1652587"/>
            <a:chOff x="133974" y="2695179"/>
            <a:chExt cx="8876052" cy="1651347"/>
          </a:xfrm>
        </p:grpSpPr>
        <p:sp>
          <p:nvSpPr>
            <p:cNvPr id="11" name="TextBox 10"/>
            <p:cNvSpPr txBox="1"/>
            <p:nvPr/>
          </p:nvSpPr>
          <p:spPr>
            <a:xfrm>
              <a:off x="296730" y="2842312"/>
              <a:ext cx="8550541" cy="1323439"/>
            </a:xfrm>
            <a:prstGeom prst="rect">
              <a:avLst/>
            </a:prstGeom>
            <a:effectLst>
              <a:glow rad="101600">
                <a:schemeClr val="accent4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dirty="0"/>
                <a:t>Направления образовательной работы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 b="1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 b="1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 b="1" dirty="0"/>
            </a:p>
          </p:txBody>
        </p:sp>
        <p:grpSp>
          <p:nvGrpSpPr>
            <p:cNvPr id="19476" name="Группа 19"/>
            <p:cNvGrpSpPr>
              <a:grpSpLocks/>
            </p:cNvGrpSpPr>
            <p:nvPr/>
          </p:nvGrpSpPr>
          <p:grpSpPr bwMode="auto">
            <a:xfrm>
              <a:off x="460951" y="3212976"/>
              <a:ext cx="8222802" cy="757674"/>
              <a:chOff x="490093" y="3212976"/>
              <a:chExt cx="8222802" cy="757674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2771012" y="3213901"/>
                <a:ext cx="1476167" cy="755083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/>
                <a:r>
                  <a:rPr lang="ru-RU" sz="1400" b="1">
                    <a:solidFill>
                      <a:srgbClr val="000000"/>
                    </a:solidFill>
                    <a:cs typeface="Arial" charset="0"/>
                  </a:rPr>
                  <a:t>Музыкально-ритмические движения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490095" y="3212315"/>
                <a:ext cx="1115856" cy="574244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/>
                <a:endParaRPr lang="ru-RU" sz="1600" b="1">
                  <a:solidFill>
                    <a:srgbClr val="000000"/>
                  </a:solidFill>
                  <a:cs typeface="Arial" charset="0"/>
                </a:endParaRPr>
              </a:p>
              <a:p>
                <a:pPr algn="ctr"/>
                <a:r>
                  <a:rPr lang="ru-RU" sz="1400" b="1">
                    <a:solidFill>
                      <a:srgbClr val="000000"/>
                    </a:solidFill>
                    <a:cs typeface="Arial" charset="0"/>
                  </a:rPr>
                  <a:t>Слушание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740869" y="3213901"/>
                <a:ext cx="899986" cy="544104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/>
                <a:endParaRPr lang="ru-RU" sz="1600" b="1">
                  <a:solidFill>
                    <a:srgbClr val="000000"/>
                  </a:solidFill>
                  <a:cs typeface="Arial" charset="0"/>
                </a:endParaRPr>
              </a:p>
              <a:p>
                <a:pPr algn="ctr"/>
                <a:r>
                  <a:rPr lang="ru-RU" sz="1200" b="1">
                    <a:solidFill>
                      <a:srgbClr val="000000"/>
                    </a:solidFill>
                    <a:cs typeface="Arial" charset="0"/>
                  </a:rPr>
                  <a:t>Пение</a:t>
                </a: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6299528" y="3215488"/>
                <a:ext cx="2412661" cy="664663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/>
                <a:r>
                  <a:rPr lang="ru-RU" sz="1200" b="1">
                    <a:solidFill>
                      <a:srgbClr val="000000"/>
                    </a:solidFill>
                    <a:cs typeface="Arial" charset="0"/>
                  </a:rPr>
                  <a:t>Развитие творчества: песенного, музыкально-игрового, танцевального</a:t>
                </a: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4353527" y="3215488"/>
                <a:ext cx="1799972" cy="755083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/>
                <a:r>
                  <a:rPr lang="ru-RU" sz="1400" b="1">
                    <a:solidFill>
                      <a:srgbClr val="000000"/>
                    </a:solidFill>
                    <a:cs typeface="Arial" charset="0"/>
                  </a:rPr>
                  <a:t>Игра на детских музыкальных </a:t>
                </a:r>
              </a:p>
              <a:p>
                <a:pPr algn="ctr"/>
                <a:r>
                  <a:rPr lang="ru-RU" sz="1400" b="1">
                    <a:solidFill>
                      <a:srgbClr val="000000"/>
                    </a:solidFill>
                    <a:cs typeface="Arial" charset="0"/>
                  </a:rPr>
                  <a:t>инструментах</a:t>
                </a:r>
              </a:p>
            </p:txBody>
          </p:sp>
        </p:grpSp>
      </p:grpSp>
      <p:grpSp>
        <p:nvGrpSpPr>
          <p:cNvPr id="19462" name="Группа 23"/>
          <p:cNvGrpSpPr>
            <a:grpSpLocks/>
          </p:cNvGrpSpPr>
          <p:nvPr/>
        </p:nvGrpSpPr>
        <p:grpSpPr bwMode="auto">
          <a:xfrm>
            <a:off x="244475" y="4221163"/>
            <a:ext cx="8899525" cy="2024062"/>
            <a:chOff x="122608" y="4199785"/>
            <a:chExt cx="8898784" cy="2023543"/>
          </a:xfrm>
        </p:grpSpPr>
        <p:sp>
          <p:nvSpPr>
            <p:cNvPr id="43" name="TextBox 42"/>
            <p:cNvSpPr txBox="1"/>
            <p:nvPr/>
          </p:nvSpPr>
          <p:spPr>
            <a:xfrm>
              <a:off x="288000" y="4346192"/>
              <a:ext cx="8568000" cy="1692000"/>
            </a:xfrm>
            <a:prstGeom prst="rect">
              <a:avLst/>
            </a:prstGeom>
            <a:effectLst>
              <a:glow rad="101600">
                <a:schemeClr val="accent5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dirty="0"/>
                <a:t>Методы музыкального развития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 b="1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 b="1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 b="1" dirty="0"/>
            </a:p>
          </p:txBody>
        </p:sp>
        <p:grpSp>
          <p:nvGrpSpPr>
            <p:cNvPr id="19466" name="Группа 22"/>
            <p:cNvGrpSpPr>
              <a:grpSpLocks/>
            </p:cNvGrpSpPr>
            <p:nvPr/>
          </p:nvGrpSpPr>
          <p:grpSpPr bwMode="auto">
            <a:xfrm>
              <a:off x="446945" y="4750939"/>
              <a:ext cx="8250329" cy="1079325"/>
              <a:chOff x="325481" y="4623541"/>
              <a:chExt cx="8250329" cy="107932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324967" y="4642153"/>
                <a:ext cx="1728644" cy="1030024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/>
                <a:r>
                  <a:rPr lang="ru-RU" sz="1200" b="1">
                    <a:solidFill>
                      <a:srgbClr val="000000"/>
                    </a:solidFill>
                    <a:cs typeface="Arial" charset="0"/>
                  </a:rPr>
                  <a:t>Наглядный: сопровождение музыкального ряда изобразительным, показ движений</a:t>
                </a: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2098057" y="4642153"/>
                <a:ext cx="1260370" cy="1030024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/>
                <a:r>
                  <a:rPr lang="ru-RU" sz="1200" b="1">
                    <a:solidFill>
                      <a:srgbClr val="000000"/>
                    </a:solidFill>
                    <a:cs typeface="Arial" charset="0"/>
                  </a:rPr>
                  <a:t>Словесный: беседы о различных музыкальных жанрах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3425097" y="4642153"/>
                <a:ext cx="973056" cy="1060178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/>
                <a:endParaRPr lang="ru-RU" sz="1400" b="1">
                  <a:solidFill>
                    <a:srgbClr val="000000"/>
                  </a:solidFill>
                  <a:cs typeface="Arial" charset="0"/>
                </a:endParaRPr>
              </a:p>
              <a:p>
                <a:pPr algn="ctr"/>
                <a:r>
                  <a:rPr lang="ru-RU" sz="1200" b="1">
                    <a:solidFill>
                      <a:srgbClr val="000000"/>
                    </a:solidFill>
                    <a:cs typeface="Arial" charset="0"/>
                  </a:rPr>
                  <a:t>Словесно-слуховой: пение</a:t>
                </a: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6847462" y="4623108"/>
                <a:ext cx="1728643" cy="1030024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/>
                <a:r>
                  <a:rPr lang="ru-RU" sz="1200" b="1">
                    <a:solidFill>
                      <a:srgbClr val="000000"/>
                    </a:solidFill>
                    <a:cs typeface="Arial" charset="0"/>
                  </a:rPr>
                  <a:t>Практический: разучивание песен, танцев, воспроизведение мелодий 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4469585" y="4635805"/>
                <a:ext cx="971469" cy="1060178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/>
                <a:endParaRPr lang="ru-RU" sz="1400" b="1">
                  <a:solidFill>
                    <a:srgbClr val="000000"/>
                  </a:solidFill>
                  <a:cs typeface="Arial" charset="0"/>
                </a:endParaRPr>
              </a:p>
              <a:p>
                <a:pPr algn="ctr"/>
                <a:r>
                  <a:rPr lang="ru-RU" sz="1200" b="1">
                    <a:solidFill>
                      <a:srgbClr val="000000"/>
                    </a:solidFill>
                    <a:cs typeface="Arial" charset="0"/>
                  </a:rPr>
                  <a:t>Слуховой: слушание </a:t>
                </a:r>
              </a:p>
              <a:p>
                <a:pPr algn="ctr"/>
                <a:r>
                  <a:rPr lang="ru-RU" sz="1200" b="1">
                    <a:solidFill>
                      <a:srgbClr val="000000"/>
                    </a:solidFill>
                    <a:cs typeface="Arial" charset="0"/>
                  </a:rPr>
                  <a:t>музыки</a:t>
                </a: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5491850" y="4632631"/>
                <a:ext cx="1296879" cy="877663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/>
                <a:endParaRPr lang="ru-RU" sz="1400" b="1">
                  <a:solidFill>
                    <a:srgbClr val="000000"/>
                  </a:solidFill>
                  <a:cs typeface="Arial" charset="0"/>
                </a:endParaRPr>
              </a:p>
              <a:p>
                <a:pPr algn="ctr"/>
                <a:r>
                  <a:rPr lang="ru-RU" sz="1200" b="1">
                    <a:solidFill>
                      <a:srgbClr val="000000"/>
                    </a:solidFill>
                    <a:cs typeface="Arial" charset="0"/>
                  </a:rPr>
                  <a:t>Игровой: музыкальные </a:t>
                </a:r>
              </a:p>
              <a:p>
                <a:pPr algn="ctr"/>
                <a:r>
                  <a:rPr lang="ru-RU" sz="1200" b="1">
                    <a:solidFill>
                      <a:srgbClr val="000000"/>
                    </a:solidFill>
                    <a:cs typeface="Arial" charset="0"/>
                  </a:rPr>
                  <a:t>игры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850" y="504825"/>
            <a:ext cx="8496300" cy="5445125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b="1" u="sng" smtClean="0">
                <a:solidFill>
                  <a:schemeClr val="tx1"/>
                </a:solidFill>
              </a:rPr>
              <a:t>Содержание работы: «СЛУШАНИЕ»</a:t>
            </a:r>
            <a:endParaRPr lang="ru-RU" smtClean="0">
              <a:solidFill>
                <a:schemeClr val="tx1"/>
              </a:solidFill>
            </a:endParaRPr>
          </a:p>
          <a:p>
            <a:pPr algn="l">
              <a:lnSpc>
                <a:spcPct val="80000"/>
              </a:lnSpc>
            </a:pPr>
            <a:r>
              <a:rPr lang="ru-RU" sz="2800" smtClean="0">
                <a:solidFill>
                  <a:schemeClr val="tx1"/>
                </a:solidFill>
              </a:rPr>
              <a:t>-</a:t>
            </a:r>
            <a:r>
              <a:rPr lang="ru-RU" sz="2800" smtClean="0">
                <a:solidFill>
                  <a:schemeClr val="tx1"/>
                </a:solidFill>
                <a:latin typeface="Arial Unicode MS" pitchFamily="34" charset="-128"/>
              </a:rPr>
              <a:t>ознакомление с музыкальными произведениями, их запоминание, накопление музыкальных впечатлений;</a:t>
            </a:r>
          </a:p>
          <a:p>
            <a:pPr algn="l">
              <a:lnSpc>
                <a:spcPct val="80000"/>
              </a:lnSpc>
            </a:pPr>
            <a:endParaRPr lang="ru-RU" sz="1000" smtClean="0">
              <a:solidFill>
                <a:schemeClr val="tx1"/>
              </a:solidFill>
              <a:latin typeface="Arial Unicode MS" pitchFamily="34" charset="-128"/>
            </a:endParaRPr>
          </a:p>
          <a:p>
            <a:pPr algn="l">
              <a:lnSpc>
                <a:spcPct val="80000"/>
              </a:lnSpc>
            </a:pPr>
            <a:r>
              <a:rPr lang="ru-RU" sz="2800" smtClean="0">
                <a:solidFill>
                  <a:schemeClr val="tx1"/>
                </a:solidFill>
                <a:latin typeface="Arial Unicode MS" pitchFamily="34" charset="-128"/>
              </a:rPr>
              <a:t>-развитие музыкальных способностей и навыков культурного слушания музыки;</a:t>
            </a:r>
          </a:p>
          <a:p>
            <a:pPr algn="l">
              <a:lnSpc>
                <a:spcPct val="80000"/>
              </a:lnSpc>
            </a:pPr>
            <a:endParaRPr lang="ru-RU" sz="1000" smtClean="0">
              <a:solidFill>
                <a:schemeClr val="tx1"/>
              </a:solidFill>
              <a:latin typeface="Arial Unicode MS" pitchFamily="34" charset="-128"/>
            </a:endParaRPr>
          </a:p>
          <a:p>
            <a:pPr algn="l">
              <a:lnSpc>
                <a:spcPct val="80000"/>
              </a:lnSpc>
            </a:pPr>
            <a:r>
              <a:rPr lang="ru-RU" sz="2800" smtClean="0">
                <a:solidFill>
                  <a:schemeClr val="tx1"/>
                </a:solidFill>
                <a:latin typeface="Arial Unicode MS" pitchFamily="34" charset="-128"/>
              </a:rPr>
              <a:t>-развитие способности различать характер песен, инструментальных пьес, средств их выразительности; формирование музыкального вкуса;</a:t>
            </a:r>
          </a:p>
          <a:p>
            <a:pPr algn="l">
              <a:lnSpc>
                <a:spcPct val="80000"/>
              </a:lnSpc>
            </a:pPr>
            <a:endParaRPr lang="ru-RU" sz="1000" smtClean="0">
              <a:solidFill>
                <a:schemeClr val="tx1"/>
              </a:solidFill>
              <a:latin typeface="Arial Unicode MS" pitchFamily="34" charset="-128"/>
            </a:endParaRPr>
          </a:p>
          <a:p>
            <a:pPr algn="l">
              <a:lnSpc>
                <a:spcPct val="80000"/>
              </a:lnSpc>
            </a:pPr>
            <a:r>
              <a:rPr lang="ru-RU" sz="2800" smtClean="0">
                <a:solidFill>
                  <a:schemeClr val="tx1"/>
                </a:solidFill>
                <a:latin typeface="Arial Unicode MS" pitchFamily="34" charset="-128"/>
              </a:rPr>
              <a:t>-развитие способности эмоционально воспринимать музыку.</a:t>
            </a:r>
          </a:p>
          <a:p>
            <a:pPr>
              <a:lnSpc>
                <a:spcPct val="80000"/>
              </a:lnSpc>
            </a:pPr>
            <a:endParaRPr lang="ru-RU" smtClean="0">
              <a:solidFill>
                <a:srgbClr val="898989"/>
              </a:solidFill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288" y="404813"/>
            <a:ext cx="8280400" cy="5832475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u="sng" dirty="0" smtClean="0">
                <a:solidFill>
                  <a:schemeClr val="tx1"/>
                </a:solidFill>
              </a:rPr>
              <a:t>Содержание работы: «ПЕНИЕ»</a:t>
            </a:r>
            <a:endParaRPr lang="ru-RU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-формирование у детей певческих умений и навыков</a:t>
            </a:r>
          </a:p>
          <a:p>
            <a:pPr algn="l" fontAlgn="auto">
              <a:spcAft>
                <a:spcPts val="0"/>
              </a:spcAft>
              <a:defRPr/>
            </a:pPr>
            <a:endParaRPr lang="ru-RU" sz="2400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-обучение детей исполнению песен на занятиях и в быту, с помощью воспитателя и самостоятельно, с сопровождением и без сопровождения инструмента</a:t>
            </a:r>
          </a:p>
          <a:p>
            <a:pPr algn="l" fontAlgn="auto">
              <a:spcAft>
                <a:spcPts val="0"/>
              </a:spcAft>
              <a:defRPr/>
            </a:pPr>
            <a:endParaRPr lang="ru-RU" sz="2400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-развитие музыкального слуха, т.е. различение интонационно точного и неточного пения, звуков по высоте, длительности, слушание себя при пении и исправление своих ошибок</a:t>
            </a:r>
          </a:p>
          <a:p>
            <a:pPr algn="l" fontAlgn="auto">
              <a:spcAft>
                <a:spcPts val="0"/>
              </a:spcAft>
              <a:defRPr/>
            </a:pPr>
            <a:endParaRPr lang="ru-RU" sz="2400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-развитие певческого голоса, укрепление и расширение его диапазона.</a:t>
            </a:r>
          </a:p>
          <a:p>
            <a:pPr fontAlgn="auto">
              <a:spcAft>
                <a:spcPts val="0"/>
              </a:spcAft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1139</Words>
  <Application>Microsoft Office PowerPoint</Application>
  <PresentationFormat>Экран (4:3)</PresentationFormat>
  <Paragraphs>257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Calibri</vt:lpstr>
      <vt:lpstr>Arial</vt:lpstr>
      <vt:lpstr>Times New Roman</vt:lpstr>
      <vt:lpstr>Wingdings</vt:lpstr>
      <vt:lpstr>Arial Unicode MS</vt:lpstr>
      <vt:lpstr>Monotype Sorts</vt:lpstr>
      <vt:lpstr>Тема Office</vt:lpstr>
      <vt:lpstr>Слайд 1</vt:lpstr>
      <vt:lpstr>Задачи образовательной области «Художественно - эстетическое развитие» во ФГОС дошкольного образования</vt:lpstr>
      <vt:lpstr>Слайд 3</vt:lpstr>
      <vt:lpstr>Слайд 4</vt:lpstr>
      <vt:lpstr>Детское конструирование</vt:lpstr>
      <vt:lpstr>Детское конструирование</vt:lpstr>
      <vt:lpstr>Музыкальное развитие</vt:lpstr>
      <vt:lpstr>Слайд 8</vt:lpstr>
      <vt:lpstr>Слайд 9</vt:lpstr>
      <vt:lpstr>   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Елена</cp:lastModifiedBy>
  <cp:revision>2</cp:revision>
  <dcterms:created xsi:type="dcterms:W3CDTF">2014-02-24T07:48:20Z</dcterms:created>
  <dcterms:modified xsi:type="dcterms:W3CDTF">2017-12-12T12:53:18Z</dcterms:modified>
</cp:coreProperties>
</file>