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6E1F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24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34D79-598E-4868-B6FA-5C56976E687A}" type="datetimeFigureOut">
              <a:rPr lang="ru-RU"/>
              <a:pPr>
                <a:defRPr/>
              </a:pPr>
              <a:t>12.12.2017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D4D4E4-FBD2-4540-B32C-171D784DAA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331C32-74D2-4E35-8F6B-A98EABDD8485}" type="datetimeFigureOut">
              <a:rPr lang="ru-RU"/>
              <a:pPr>
                <a:defRPr/>
              </a:pPr>
              <a:t>12.12.2017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64F318-1F5C-4288-B758-9DC98F9AA7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76618E-E568-4F61-A05F-B6918938022C}" type="datetimeFigureOut">
              <a:rPr lang="ru-RU"/>
              <a:pPr>
                <a:defRPr/>
              </a:pPr>
              <a:t>12.12.2017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AC61B4-9407-4D7A-A2E4-2A80259348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2B6F12-FC4E-4EB9-B14F-2CD50FA3B634}" type="datetimeFigureOut">
              <a:rPr lang="ru-RU"/>
              <a:pPr>
                <a:defRPr/>
              </a:pPr>
              <a:t>12.12.2017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08EB93-C712-425F-8FA5-16152E46A4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1051BB-345E-49E3-9CD1-1E9EF9AD57AB}" type="datetimeFigureOut">
              <a:rPr lang="ru-RU"/>
              <a:pPr>
                <a:defRPr/>
              </a:pPr>
              <a:t>12.12.2017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465603-9627-4ED0-81F5-A5062728BA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F67FE-312E-4C40-AC0B-9FC9C7531279}" type="datetimeFigureOut">
              <a:rPr lang="ru-RU"/>
              <a:pPr>
                <a:defRPr/>
              </a:pPr>
              <a:t>12.12.2017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C16CB-36C2-409C-9B5F-4947A47A8B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C52C8-23AB-4284-823B-E7A71E6201C8}" type="datetimeFigureOut">
              <a:rPr lang="ru-RU"/>
              <a:pPr>
                <a:defRPr/>
              </a:pPr>
              <a:t>12.12.2017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70D45-55BE-4B55-9C08-1CF9A51FA4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0A987-8927-42B6-A861-395A1E84E4E6}" type="datetimeFigureOut">
              <a:rPr lang="ru-RU"/>
              <a:pPr>
                <a:defRPr/>
              </a:pPr>
              <a:t>12.12.2017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CCF59C-8927-4E0D-8283-5097029C22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A2759-C875-4A9D-A384-9C9DF51C4987}" type="datetimeFigureOut">
              <a:rPr lang="ru-RU"/>
              <a:pPr>
                <a:defRPr/>
              </a:pPr>
              <a:t>12.12.2017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35105-E808-486B-B56A-8B6141AECD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836CAB-65A0-409F-AB35-DCD2C7612A49}" type="datetimeFigureOut">
              <a:rPr lang="ru-RU"/>
              <a:pPr>
                <a:defRPr/>
              </a:pPr>
              <a:t>12.12.2017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39007-1D2A-4A68-8E77-4B1F908E04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B83AA0-4C6F-44E6-979B-A443AC5062E1}" type="datetimeFigureOut">
              <a:rPr lang="ru-RU"/>
              <a:pPr>
                <a:defRPr/>
              </a:pPr>
              <a:t>12.12.2017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FF3EAA-9B07-43A0-8779-3903B2E2AB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FB92B64-C67E-42F9-ADC7-25DA8796397F}" type="datetimeFigureOut">
              <a:rPr lang="ru-RU"/>
              <a:pPr>
                <a:defRPr/>
              </a:pPr>
              <a:t>12.12.2017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80B6934-0E0A-4B9F-B4E7-3D08200621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altLang="ru-RU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4213" y="3886200"/>
            <a:ext cx="7775575" cy="1752600"/>
          </a:xfrm>
        </p:spPr>
        <p:txBody>
          <a:bodyPr anchor="b">
            <a:normAutofit/>
          </a:bodyPr>
          <a:lstStyle/>
          <a:p>
            <a:r>
              <a:rPr lang="ru-RU" smtClean="0">
                <a:solidFill>
                  <a:srgbClr val="06E1F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Образовательная область </a:t>
            </a:r>
            <a:r>
              <a:rPr lang="ru-RU" sz="4800" smtClean="0">
                <a:solidFill>
                  <a:srgbClr val="06E1F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«Физическое развитие»</a:t>
            </a:r>
          </a:p>
        </p:txBody>
      </p:sp>
      <p:pic>
        <p:nvPicPr>
          <p:cNvPr id="14339" name="Picture 3" descr="D:\ПРОСВЕЩЕНИЕ\Картинки разные\Доналд_Золан\2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476672"/>
            <a:ext cx="4824422" cy="3852000"/>
          </a:xfrm>
          <a:prstGeom prst="rect">
            <a:avLst/>
          </a:prstGeom>
          <a:noFill/>
          <a:effectLst>
            <a:softEdge rad="317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3" descr="Розовая тисненая бумага"/>
          <p:cNvSpPr txBox="1">
            <a:spLocks noChangeArrowheads="1"/>
          </p:cNvSpPr>
          <p:nvPr/>
        </p:nvSpPr>
        <p:spPr bwMode="auto">
          <a:xfrm>
            <a:off x="468313" y="404813"/>
            <a:ext cx="8135937" cy="1584325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>
                <a:latin typeface="+mn-lt"/>
                <a:cs typeface="+mn-cs"/>
              </a:rPr>
              <a:t>Цель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b="1" i="1">
                <a:latin typeface="+mn-lt"/>
                <a:cs typeface="+mn-cs"/>
              </a:rPr>
              <a:t> </a:t>
            </a:r>
            <a:r>
              <a:rPr lang="ru-RU" b="1" i="1">
                <a:latin typeface="+mn-lt"/>
                <a:cs typeface="+mn-cs"/>
              </a:rPr>
              <a:t>гармоничное физическое развитие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i="1">
                <a:latin typeface="+mn-lt"/>
                <a:cs typeface="+mn-cs"/>
              </a:rPr>
              <a:t> формирование интереса и ценностного отношения к занятиям физической культурой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i="1">
                <a:latin typeface="+mn-lt"/>
                <a:cs typeface="+mn-cs"/>
              </a:rPr>
              <a:t> формирование основ здорового образа жизни</a:t>
            </a:r>
            <a:endParaRPr lang="ru-RU">
              <a:latin typeface="Arial" pitchFamily="34" charset="0"/>
              <a:cs typeface="+mn-cs"/>
            </a:endParaRPr>
          </a:p>
        </p:txBody>
      </p:sp>
      <p:grpSp>
        <p:nvGrpSpPr>
          <p:cNvPr id="14338" name="Group 16"/>
          <p:cNvGrpSpPr>
            <a:grpSpLocks/>
          </p:cNvGrpSpPr>
          <p:nvPr/>
        </p:nvGrpSpPr>
        <p:grpSpPr bwMode="auto">
          <a:xfrm>
            <a:off x="323850" y="2492375"/>
            <a:ext cx="8496300" cy="3600450"/>
            <a:chOff x="1894" y="2008"/>
            <a:chExt cx="12927" cy="5670"/>
          </a:xfrm>
        </p:grpSpPr>
        <p:sp>
          <p:nvSpPr>
            <p:cNvPr id="43014" name="Text Box 17" descr="Голубая тисненая бумага"/>
            <p:cNvSpPr txBox="1">
              <a:spLocks noChangeArrowheads="1"/>
            </p:cNvSpPr>
            <p:nvPr/>
          </p:nvSpPr>
          <p:spPr bwMode="auto">
            <a:xfrm>
              <a:off x="1894" y="2008"/>
              <a:ext cx="12927" cy="5670"/>
            </a:xfrm>
            <a:prstGeom prst="rect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1000"/>
                </a:spcAft>
                <a:defRPr/>
              </a:pPr>
              <a:r>
                <a:rPr lang="ru-RU" sz="2800" b="1">
                  <a:latin typeface="+mn-lt"/>
                  <a:cs typeface="+mn-cs"/>
                </a:rPr>
                <a:t>Задачи</a:t>
              </a:r>
              <a:endParaRPr lang="ru-RU" sz="2800">
                <a:latin typeface="Arial" pitchFamily="34" charset="0"/>
                <a:cs typeface="+mn-cs"/>
              </a:endParaRPr>
            </a:p>
          </p:txBody>
        </p:sp>
        <p:sp>
          <p:nvSpPr>
            <p:cNvPr id="14342" name="Text Box 18"/>
            <p:cNvSpPr txBox="1">
              <a:spLocks noChangeArrowheads="1"/>
            </p:cNvSpPr>
            <p:nvPr/>
          </p:nvSpPr>
          <p:spPr bwMode="auto">
            <a:xfrm>
              <a:off x="6373" y="2802"/>
              <a:ext cx="3968" cy="4650"/>
            </a:xfrm>
            <a:prstGeom prst="rect">
              <a:avLst/>
            </a:prstGeom>
            <a:gradFill rotWithShape="1"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27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altLang="ru-RU" sz="1400" b="1">
                  <a:latin typeface="Calibri" pitchFamily="34" charset="0"/>
                </a:rPr>
                <a:t>Образовательные</a:t>
              </a:r>
            </a:p>
            <a:p>
              <a:pPr>
                <a:lnSpc>
                  <a:spcPct val="90000"/>
                </a:lnSpc>
                <a:buFont typeface="Arial" charset="0"/>
                <a:buChar char="•"/>
              </a:pPr>
              <a:r>
                <a:rPr lang="ru-RU" altLang="ru-RU" sz="1400">
                  <a:latin typeface="Calibri" pitchFamily="34" charset="0"/>
                </a:rPr>
                <a:t>формирование двигате-</a:t>
              </a:r>
              <a:br>
                <a:rPr lang="ru-RU" altLang="ru-RU" sz="1400">
                  <a:latin typeface="Calibri" pitchFamily="34" charset="0"/>
                </a:rPr>
              </a:br>
              <a:r>
                <a:rPr lang="ru-RU" altLang="ru-RU" sz="1400">
                  <a:latin typeface="Calibri" pitchFamily="34" charset="0"/>
                </a:rPr>
                <a:t>  льных умений и навыков</a:t>
              </a:r>
            </a:p>
            <a:p>
              <a:pPr>
                <a:lnSpc>
                  <a:spcPct val="90000"/>
                </a:lnSpc>
                <a:buFont typeface="Arial" charset="0"/>
                <a:buChar char="•"/>
              </a:pPr>
              <a:r>
                <a:rPr lang="ru-RU" altLang="ru-RU" sz="1400">
                  <a:latin typeface="Calibri" pitchFamily="34" charset="0"/>
                </a:rPr>
                <a:t>развитие физических</a:t>
              </a:r>
              <a:br>
                <a:rPr lang="ru-RU" altLang="ru-RU" sz="1400">
                  <a:latin typeface="Calibri" pitchFamily="34" charset="0"/>
                </a:rPr>
              </a:br>
              <a:r>
                <a:rPr lang="ru-RU" altLang="ru-RU" sz="1400">
                  <a:latin typeface="Calibri" pitchFamily="34" charset="0"/>
                </a:rPr>
                <a:t>  качеств</a:t>
              </a:r>
            </a:p>
            <a:p>
              <a:pPr>
                <a:lnSpc>
                  <a:spcPct val="90000"/>
                </a:lnSpc>
                <a:buFont typeface="Arial" charset="0"/>
                <a:buChar char="•"/>
              </a:pPr>
              <a:r>
                <a:rPr lang="ru-RU" altLang="ru-RU" sz="1400">
                  <a:latin typeface="Calibri" pitchFamily="34" charset="0"/>
                </a:rPr>
                <a:t>овладение ребенком</a:t>
              </a:r>
              <a:br>
                <a:rPr lang="ru-RU" altLang="ru-RU" sz="1400">
                  <a:latin typeface="Calibri" pitchFamily="34" charset="0"/>
                </a:rPr>
              </a:br>
              <a:r>
                <a:rPr lang="ru-RU" altLang="ru-RU" sz="1400">
                  <a:latin typeface="Calibri" pitchFamily="34" charset="0"/>
                </a:rPr>
                <a:t>  элементарными знания-</a:t>
              </a:r>
              <a:br>
                <a:rPr lang="ru-RU" altLang="ru-RU" sz="1400">
                  <a:latin typeface="Calibri" pitchFamily="34" charset="0"/>
                </a:rPr>
              </a:br>
              <a:r>
                <a:rPr lang="ru-RU" altLang="ru-RU" sz="1400">
                  <a:latin typeface="Calibri" pitchFamily="34" charset="0"/>
                </a:rPr>
                <a:t>  ми о своем организме,</a:t>
              </a:r>
              <a:br>
                <a:rPr lang="ru-RU" altLang="ru-RU" sz="1400">
                  <a:latin typeface="Calibri" pitchFamily="34" charset="0"/>
                </a:rPr>
              </a:br>
              <a:r>
                <a:rPr lang="ru-RU" altLang="ru-RU" sz="1400">
                  <a:latin typeface="Calibri" pitchFamily="34" charset="0"/>
                </a:rPr>
                <a:t>  роли физических</a:t>
              </a:r>
              <a:br>
                <a:rPr lang="ru-RU" altLang="ru-RU" sz="1400">
                  <a:latin typeface="Calibri" pitchFamily="34" charset="0"/>
                </a:rPr>
              </a:br>
              <a:r>
                <a:rPr lang="ru-RU" altLang="ru-RU" sz="1400">
                  <a:latin typeface="Calibri" pitchFamily="34" charset="0"/>
                </a:rPr>
                <a:t>  упражнений в его жизни,</a:t>
              </a:r>
              <a:br>
                <a:rPr lang="ru-RU" altLang="ru-RU" sz="1400">
                  <a:latin typeface="Calibri" pitchFamily="34" charset="0"/>
                </a:rPr>
              </a:br>
              <a:r>
                <a:rPr lang="ru-RU" altLang="ru-RU" sz="1400">
                  <a:latin typeface="Calibri" pitchFamily="34" charset="0"/>
                </a:rPr>
                <a:t>  способах укрепления</a:t>
              </a:r>
              <a:br>
                <a:rPr lang="ru-RU" altLang="ru-RU" sz="1400">
                  <a:latin typeface="Calibri" pitchFamily="34" charset="0"/>
                </a:rPr>
              </a:br>
              <a:r>
                <a:rPr lang="ru-RU" altLang="ru-RU" sz="1400">
                  <a:latin typeface="Calibri" pitchFamily="34" charset="0"/>
                </a:rPr>
                <a:t>  собственного здоровья</a:t>
              </a:r>
              <a:endParaRPr lang="ru-RU" altLang="ru-RU" sz="1400"/>
            </a:p>
          </p:txBody>
        </p:sp>
        <p:sp>
          <p:nvSpPr>
            <p:cNvPr id="14343" name="Text Box 19"/>
            <p:cNvSpPr txBox="1">
              <a:spLocks noChangeArrowheads="1"/>
            </p:cNvSpPr>
            <p:nvPr/>
          </p:nvSpPr>
          <p:spPr bwMode="auto">
            <a:xfrm>
              <a:off x="10625" y="2802"/>
              <a:ext cx="3968" cy="4650"/>
            </a:xfrm>
            <a:prstGeom prst="rect">
              <a:avLst/>
            </a:prstGeom>
            <a:gradFill rotWithShape="1"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27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altLang="ru-RU" sz="1400" b="1">
                  <a:latin typeface="Calibri" pitchFamily="34" charset="0"/>
                </a:rPr>
                <a:t>Воспитательные</a:t>
              </a:r>
            </a:p>
            <a:p>
              <a:pPr>
                <a:lnSpc>
                  <a:spcPct val="90000"/>
                </a:lnSpc>
                <a:buFont typeface="Arial" charset="0"/>
                <a:buChar char="•"/>
              </a:pPr>
              <a:r>
                <a:rPr lang="ru-RU" altLang="ru-RU" sz="1400">
                  <a:latin typeface="Calibri" pitchFamily="34" charset="0"/>
                </a:rPr>
                <a:t>формирование интереса</a:t>
              </a:r>
              <a:br>
                <a:rPr lang="ru-RU" altLang="ru-RU" sz="1400">
                  <a:latin typeface="Calibri" pitchFamily="34" charset="0"/>
                </a:rPr>
              </a:br>
              <a:r>
                <a:rPr lang="ru-RU" altLang="ru-RU" sz="1400">
                  <a:latin typeface="Calibri" pitchFamily="34" charset="0"/>
                </a:rPr>
                <a:t>  и потребности в занятиях</a:t>
              </a:r>
              <a:br>
                <a:rPr lang="ru-RU" altLang="ru-RU" sz="1400">
                  <a:latin typeface="Calibri" pitchFamily="34" charset="0"/>
                </a:rPr>
              </a:br>
              <a:r>
                <a:rPr lang="ru-RU" altLang="ru-RU" sz="1400">
                  <a:latin typeface="Calibri" pitchFamily="34" charset="0"/>
                </a:rPr>
                <a:t>  физическими</a:t>
              </a:r>
              <a:br>
                <a:rPr lang="ru-RU" altLang="ru-RU" sz="1400">
                  <a:latin typeface="Calibri" pitchFamily="34" charset="0"/>
                </a:rPr>
              </a:br>
              <a:r>
                <a:rPr lang="ru-RU" altLang="ru-RU" sz="1400">
                  <a:latin typeface="Calibri" pitchFamily="34" charset="0"/>
                </a:rPr>
                <a:t>  упражнениями</a:t>
              </a:r>
            </a:p>
            <a:p>
              <a:pPr>
                <a:lnSpc>
                  <a:spcPct val="90000"/>
                </a:lnSpc>
                <a:buFont typeface="Arial" charset="0"/>
                <a:buChar char="•"/>
              </a:pPr>
              <a:r>
                <a:rPr lang="ru-RU" altLang="ru-RU" sz="1400">
                  <a:latin typeface="Calibri" pitchFamily="34" charset="0"/>
                </a:rPr>
                <a:t>разностороннее  гармо-</a:t>
              </a:r>
              <a:br>
                <a:rPr lang="ru-RU" altLang="ru-RU" sz="1400">
                  <a:latin typeface="Calibri" pitchFamily="34" charset="0"/>
                </a:rPr>
              </a:br>
              <a:r>
                <a:rPr lang="ru-RU" altLang="ru-RU" sz="1400">
                  <a:latin typeface="Calibri" pitchFamily="34" charset="0"/>
                </a:rPr>
                <a:t>  ничное развитие ребенка</a:t>
              </a:r>
              <a:br>
                <a:rPr lang="ru-RU" altLang="ru-RU" sz="1400">
                  <a:latin typeface="Calibri" pitchFamily="34" charset="0"/>
                </a:rPr>
              </a:br>
              <a:r>
                <a:rPr lang="ru-RU" altLang="ru-RU" sz="1400">
                  <a:latin typeface="Calibri" pitchFamily="34" charset="0"/>
                </a:rPr>
                <a:t> (не только физическое,</a:t>
              </a:r>
              <a:br>
                <a:rPr lang="ru-RU" altLang="ru-RU" sz="1400">
                  <a:latin typeface="Calibri" pitchFamily="34" charset="0"/>
                </a:rPr>
              </a:br>
              <a:r>
                <a:rPr lang="ru-RU" altLang="ru-RU" sz="1400">
                  <a:latin typeface="Calibri" pitchFamily="34" charset="0"/>
                </a:rPr>
                <a:t>  но и умственное,</a:t>
              </a:r>
              <a:br>
                <a:rPr lang="ru-RU" altLang="ru-RU" sz="1400">
                  <a:latin typeface="Calibri" pitchFamily="34" charset="0"/>
                </a:rPr>
              </a:br>
              <a:r>
                <a:rPr lang="ru-RU" altLang="ru-RU" sz="1400">
                  <a:latin typeface="Calibri" pitchFamily="34" charset="0"/>
                </a:rPr>
                <a:t>  нравственное,</a:t>
              </a:r>
              <a:br>
                <a:rPr lang="ru-RU" altLang="ru-RU" sz="1400">
                  <a:latin typeface="Calibri" pitchFamily="34" charset="0"/>
                </a:rPr>
              </a:br>
              <a:r>
                <a:rPr lang="ru-RU" altLang="ru-RU" sz="1400">
                  <a:latin typeface="Calibri" pitchFamily="34" charset="0"/>
                </a:rPr>
                <a:t>  эстетическое, трудовое)</a:t>
              </a:r>
              <a:endParaRPr lang="ru-RU" altLang="ru-RU" sz="1400"/>
            </a:p>
          </p:txBody>
        </p:sp>
        <p:sp>
          <p:nvSpPr>
            <p:cNvPr id="14344" name="Text Box 20"/>
            <p:cNvSpPr txBox="1">
              <a:spLocks noChangeArrowheads="1"/>
            </p:cNvSpPr>
            <p:nvPr/>
          </p:nvSpPr>
          <p:spPr bwMode="auto">
            <a:xfrm>
              <a:off x="2097" y="2802"/>
              <a:ext cx="3968" cy="4650"/>
            </a:xfrm>
            <a:prstGeom prst="rect">
              <a:avLst/>
            </a:prstGeom>
            <a:gradFill rotWithShape="1">
              <a:gsLst>
                <a:gs pos="0">
                  <a:srgbClr val="5E9EFF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lin ang="27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altLang="ru-RU" sz="1400" b="1">
                  <a:latin typeface="Calibri" pitchFamily="34" charset="0"/>
                </a:rPr>
                <a:t>Оздоровительные</a:t>
              </a:r>
            </a:p>
            <a:p>
              <a:pPr>
                <a:lnSpc>
                  <a:spcPct val="90000"/>
                </a:lnSpc>
                <a:buFont typeface="Arial" charset="0"/>
                <a:buChar char="•"/>
              </a:pPr>
              <a:r>
                <a:rPr lang="ru-RU" altLang="ru-RU" sz="1400">
                  <a:latin typeface="Calibri" pitchFamily="34" charset="0"/>
                </a:rPr>
                <a:t>охрана жизни и укрепле-</a:t>
              </a:r>
              <a:br>
                <a:rPr lang="ru-RU" altLang="ru-RU" sz="1400">
                  <a:latin typeface="Calibri" pitchFamily="34" charset="0"/>
                </a:rPr>
              </a:br>
              <a:r>
                <a:rPr lang="ru-RU" altLang="ru-RU" sz="1400">
                  <a:latin typeface="Calibri" pitchFamily="34" charset="0"/>
                </a:rPr>
                <a:t>  ние здоровья, обеспече-</a:t>
              </a:r>
              <a:br>
                <a:rPr lang="ru-RU" altLang="ru-RU" sz="1400">
                  <a:latin typeface="Calibri" pitchFamily="34" charset="0"/>
                </a:rPr>
              </a:br>
              <a:r>
                <a:rPr lang="ru-RU" altLang="ru-RU" sz="1400">
                  <a:latin typeface="Calibri" pitchFamily="34" charset="0"/>
                </a:rPr>
                <a:t>  ние нормального</a:t>
              </a:r>
              <a:br>
                <a:rPr lang="ru-RU" altLang="ru-RU" sz="1400">
                  <a:latin typeface="Calibri" pitchFamily="34" charset="0"/>
                </a:rPr>
              </a:br>
              <a:r>
                <a:rPr lang="ru-RU" altLang="ru-RU" sz="1400">
                  <a:latin typeface="Calibri" pitchFamily="34" charset="0"/>
                </a:rPr>
                <a:t>  функционирования всех</a:t>
              </a:r>
              <a:br>
                <a:rPr lang="ru-RU" altLang="ru-RU" sz="1400">
                  <a:latin typeface="Calibri" pitchFamily="34" charset="0"/>
                </a:rPr>
              </a:br>
              <a:r>
                <a:rPr lang="ru-RU" altLang="ru-RU" sz="1400">
                  <a:latin typeface="Calibri" pitchFamily="34" charset="0"/>
                </a:rPr>
                <a:t>  органов и систем</a:t>
              </a:r>
              <a:br>
                <a:rPr lang="ru-RU" altLang="ru-RU" sz="1400">
                  <a:latin typeface="Calibri" pitchFamily="34" charset="0"/>
                </a:rPr>
              </a:br>
              <a:r>
                <a:rPr lang="ru-RU" altLang="ru-RU" sz="1400">
                  <a:latin typeface="Calibri" pitchFamily="34" charset="0"/>
                </a:rPr>
                <a:t>  организма</a:t>
              </a:r>
            </a:p>
            <a:p>
              <a:pPr>
                <a:lnSpc>
                  <a:spcPct val="90000"/>
                </a:lnSpc>
                <a:buFont typeface="Arial" charset="0"/>
                <a:buChar char="•"/>
              </a:pPr>
              <a:r>
                <a:rPr lang="ru-RU" altLang="ru-RU" sz="1400">
                  <a:latin typeface="Calibri" pitchFamily="34" charset="0"/>
                </a:rPr>
                <a:t>всестороннее физическое</a:t>
              </a:r>
              <a:br>
                <a:rPr lang="ru-RU" altLang="ru-RU" sz="1400">
                  <a:latin typeface="Calibri" pitchFamily="34" charset="0"/>
                </a:rPr>
              </a:br>
              <a:r>
                <a:rPr lang="ru-RU" altLang="ru-RU" sz="1400">
                  <a:latin typeface="Calibri" pitchFamily="34" charset="0"/>
                </a:rPr>
                <a:t>  совершенствование</a:t>
              </a:r>
              <a:br>
                <a:rPr lang="ru-RU" altLang="ru-RU" sz="1400">
                  <a:latin typeface="Calibri" pitchFamily="34" charset="0"/>
                </a:rPr>
              </a:br>
              <a:r>
                <a:rPr lang="ru-RU" altLang="ru-RU" sz="1400">
                  <a:latin typeface="Calibri" pitchFamily="34" charset="0"/>
                </a:rPr>
                <a:t>  функций организма</a:t>
              </a:r>
            </a:p>
            <a:p>
              <a:pPr>
                <a:lnSpc>
                  <a:spcPct val="90000"/>
                </a:lnSpc>
                <a:buFont typeface="Arial" charset="0"/>
                <a:buChar char="•"/>
              </a:pPr>
              <a:r>
                <a:rPr lang="ru-RU" altLang="ru-RU" sz="1400">
                  <a:latin typeface="Calibri" pitchFamily="34" charset="0"/>
                </a:rPr>
                <a:t> повышение</a:t>
              </a:r>
              <a:br>
                <a:rPr lang="ru-RU" altLang="ru-RU" sz="1400">
                  <a:latin typeface="Calibri" pitchFamily="34" charset="0"/>
                </a:rPr>
              </a:br>
              <a:r>
                <a:rPr lang="ru-RU" altLang="ru-RU" sz="1400">
                  <a:latin typeface="Calibri" pitchFamily="34" charset="0"/>
                </a:rPr>
                <a:t>  работоспособности</a:t>
              </a:r>
              <a:br>
                <a:rPr lang="ru-RU" altLang="ru-RU" sz="1400">
                  <a:latin typeface="Calibri" pitchFamily="34" charset="0"/>
                </a:rPr>
              </a:br>
              <a:r>
                <a:rPr lang="ru-RU" altLang="ru-RU" sz="1400">
                  <a:latin typeface="Calibri" pitchFamily="34" charset="0"/>
                </a:rPr>
                <a:t>  и закаливание</a:t>
              </a:r>
            </a:p>
            <a:p>
              <a:endParaRPr lang="ru-RU" altLang="ru-RU" sz="1400"/>
            </a:p>
          </p:txBody>
        </p:sp>
      </p:grpSp>
      <p:sp>
        <p:nvSpPr>
          <p:cNvPr id="43012" name="AutoShape 5"/>
          <p:cNvSpPr>
            <a:spLocks noChangeArrowheads="1"/>
          </p:cNvSpPr>
          <p:nvPr/>
        </p:nvSpPr>
        <p:spPr bwMode="auto">
          <a:xfrm>
            <a:off x="4427538" y="1916113"/>
            <a:ext cx="352425" cy="504825"/>
          </a:xfrm>
          <a:prstGeom prst="downArrow">
            <a:avLst>
              <a:gd name="adj1" fmla="val 39102"/>
              <a:gd name="adj2" fmla="val 55718"/>
            </a:avLst>
          </a:prstGeom>
          <a:gradFill rotWithShape="0">
            <a:gsLst>
              <a:gs pos="0">
                <a:srgbClr val="D99594"/>
              </a:gs>
              <a:gs pos="50000">
                <a:srgbClr val="C0504D"/>
              </a:gs>
              <a:gs pos="100000">
                <a:srgbClr val="D99594"/>
              </a:gs>
            </a:gsLst>
            <a:lin ang="5400000" scaled="1"/>
          </a:gradFill>
          <a:ln w="12700">
            <a:solidFill>
              <a:srgbClr val="C0504D"/>
            </a:solidFill>
            <a:miter lim="800000"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 vert="eaVert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8A643A-AE4B-4813-ADD6-C82794804A89}" type="slidenum">
              <a:rPr lang="ru-RU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1" name="Group 9"/>
          <p:cNvGrpSpPr>
            <a:grpSpLocks/>
          </p:cNvGrpSpPr>
          <p:nvPr/>
        </p:nvGrpSpPr>
        <p:grpSpPr bwMode="auto">
          <a:xfrm>
            <a:off x="395288" y="549275"/>
            <a:ext cx="8281987" cy="5543550"/>
            <a:chOff x="647" y="2843"/>
            <a:chExt cx="13040" cy="8732"/>
          </a:xfrm>
        </p:grpSpPr>
        <p:sp>
          <p:nvSpPr>
            <p:cNvPr id="44036" name="Text Box 10" descr="Почтовая бумага"/>
            <p:cNvSpPr txBox="1">
              <a:spLocks noChangeArrowheads="1"/>
            </p:cNvSpPr>
            <p:nvPr/>
          </p:nvSpPr>
          <p:spPr bwMode="auto">
            <a:xfrm>
              <a:off x="647" y="2843"/>
              <a:ext cx="13040" cy="8732"/>
            </a:xfrm>
            <a:prstGeom prst="rect">
              <a:avLst/>
            </a:pr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1000"/>
                </a:spcAft>
                <a:defRPr/>
              </a:pPr>
              <a:r>
                <a:rPr lang="ru-RU" sz="2800" b="1">
                  <a:latin typeface="+mn-lt"/>
                  <a:cs typeface="+mn-cs"/>
                </a:rPr>
                <a:t>Направления физического развития:</a:t>
              </a:r>
              <a:endParaRPr lang="ru-RU" sz="2800">
                <a:latin typeface="Arial" pitchFamily="34" charset="0"/>
                <a:cs typeface="+mn-cs"/>
              </a:endParaRPr>
            </a:p>
          </p:txBody>
        </p:sp>
        <p:sp>
          <p:nvSpPr>
            <p:cNvPr id="15364" name="Text Box 11"/>
            <p:cNvSpPr txBox="1">
              <a:spLocks noChangeArrowheads="1"/>
            </p:cNvSpPr>
            <p:nvPr/>
          </p:nvSpPr>
          <p:spPr bwMode="auto">
            <a:xfrm>
              <a:off x="874" y="3977"/>
              <a:ext cx="5103" cy="7371"/>
            </a:xfrm>
            <a:prstGeom prst="rect">
              <a:avLst/>
            </a:prstGeom>
            <a:gradFill rotWithShape="1">
              <a:gsLst>
                <a:gs pos="0">
                  <a:srgbClr val="FFEFD1"/>
                </a:gs>
                <a:gs pos="64999">
                  <a:srgbClr val="F0EBD5"/>
                </a:gs>
                <a:gs pos="100000">
                  <a:srgbClr val="D1C39F"/>
                </a:gs>
              </a:gsLst>
              <a:lin ang="27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90000"/>
                </a:lnSpc>
              </a:pPr>
              <a:r>
                <a:rPr lang="ru-RU" altLang="ru-RU" sz="1400" b="1">
                  <a:latin typeface="Calibri" pitchFamily="34" charset="0"/>
                </a:rPr>
                <a:t>Приобретение детьми опыта в двигательной деятельности:</a:t>
              </a:r>
              <a:endParaRPr lang="ru-RU" altLang="ru-RU" sz="1400" b="1">
                <a:latin typeface="Times New Roman" pitchFamily="18" charset="0"/>
              </a:endParaRPr>
            </a:p>
            <a:p>
              <a:pPr>
                <a:lnSpc>
                  <a:spcPct val="90000"/>
                </a:lnSpc>
                <a:buFont typeface="Arial" charset="0"/>
                <a:buChar char="•"/>
              </a:pPr>
              <a:r>
                <a:rPr lang="ru-RU" altLang="ru-RU" sz="1400">
                  <a:latin typeface="Calibri" pitchFamily="34" charset="0"/>
                </a:rPr>
                <a:t> связанной с выполнением</a:t>
              </a:r>
              <a:br>
                <a:rPr lang="ru-RU" altLang="ru-RU" sz="1400">
                  <a:latin typeface="Calibri" pitchFamily="34" charset="0"/>
                </a:rPr>
              </a:br>
              <a:r>
                <a:rPr lang="ru-RU" altLang="ru-RU" sz="1400">
                  <a:latin typeface="Calibri" pitchFamily="34" charset="0"/>
                </a:rPr>
                <a:t>   упражнений</a:t>
              </a:r>
            </a:p>
            <a:p>
              <a:pPr>
                <a:lnSpc>
                  <a:spcPct val="90000"/>
                </a:lnSpc>
                <a:buFont typeface="Arial" charset="0"/>
                <a:buChar char="•"/>
              </a:pPr>
              <a:r>
                <a:rPr lang="ru-RU" altLang="ru-RU" sz="1400">
                  <a:latin typeface="Calibri" pitchFamily="34" charset="0"/>
                </a:rPr>
                <a:t> направленной на развитие таких</a:t>
              </a:r>
              <a:br>
                <a:rPr lang="ru-RU" altLang="ru-RU" sz="1400">
                  <a:latin typeface="Calibri" pitchFamily="34" charset="0"/>
                </a:rPr>
              </a:br>
              <a:r>
                <a:rPr lang="ru-RU" altLang="ru-RU" sz="1400">
                  <a:latin typeface="Calibri" pitchFamily="34" charset="0"/>
                </a:rPr>
                <a:t>  физических качеств как</a:t>
              </a:r>
              <a:br>
                <a:rPr lang="ru-RU" altLang="ru-RU" sz="1400">
                  <a:latin typeface="Calibri" pitchFamily="34" charset="0"/>
                </a:rPr>
              </a:br>
              <a:r>
                <a:rPr lang="ru-RU" altLang="ru-RU" sz="1400">
                  <a:latin typeface="Calibri" pitchFamily="34" charset="0"/>
                </a:rPr>
                <a:t>  координация и гибкость</a:t>
              </a:r>
            </a:p>
            <a:p>
              <a:pPr>
                <a:lnSpc>
                  <a:spcPct val="90000"/>
                </a:lnSpc>
                <a:buFont typeface="Arial" charset="0"/>
                <a:buChar char="•"/>
              </a:pPr>
              <a:r>
                <a:rPr lang="ru-RU" altLang="ru-RU" sz="1400">
                  <a:latin typeface="Calibri" pitchFamily="34" charset="0"/>
                </a:rPr>
                <a:t> способствующей правильному</a:t>
              </a:r>
              <a:br>
                <a:rPr lang="ru-RU" altLang="ru-RU" sz="1400">
                  <a:latin typeface="Calibri" pitchFamily="34" charset="0"/>
                </a:rPr>
              </a:br>
              <a:r>
                <a:rPr lang="ru-RU" altLang="ru-RU" sz="1400">
                  <a:latin typeface="Calibri" pitchFamily="34" charset="0"/>
                </a:rPr>
                <a:t>  формированию опорно</a:t>
              </a:r>
              <a:r>
                <a:rPr lang="ru-RU" altLang="ru-RU" sz="1400"/>
                <a:t>- </a:t>
              </a:r>
              <a:r>
                <a:rPr lang="ru-RU" altLang="ru-RU" sz="1400">
                  <a:latin typeface="Calibri" pitchFamily="34" charset="0"/>
                </a:rPr>
                <a:t>двигательной системы </a:t>
              </a:r>
              <a:br>
                <a:rPr lang="ru-RU" altLang="ru-RU" sz="1400">
                  <a:latin typeface="Calibri" pitchFamily="34" charset="0"/>
                </a:rPr>
              </a:br>
              <a:r>
                <a:rPr lang="ru-RU" altLang="ru-RU" sz="1400">
                  <a:latin typeface="Calibri" pitchFamily="34" charset="0"/>
                </a:rPr>
                <a:t>  организма, развитию равновесия,</a:t>
              </a:r>
              <a:br>
                <a:rPr lang="ru-RU" altLang="ru-RU" sz="1400">
                  <a:latin typeface="Calibri" pitchFamily="34" charset="0"/>
                </a:rPr>
              </a:br>
              <a:r>
                <a:rPr lang="ru-RU" altLang="ru-RU" sz="1400">
                  <a:latin typeface="Calibri" pitchFamily="34" charset="0"/>
                </a:rPr>
                <a:t>  координации движений, крупной</a:t>
              </a:r>
              <a:br>
                <a:rPr lang="ru-RU" altLang="ru-RU" sz="1400">
                  <a:latin typeface="Calibri" pitchFamily="34" charset="0"/>
                </a:rPr>
              </a:br>
              <a:r>
                <a:rPr lang="ru-RU" altLang="ru-RU" sz="1400">
                  <a:latin typeface="Calibri" pitchFamily="34" charset="0"/>
                </a:rPr>
                <a:t>  и мелкой моторики</a:t>
              </a:r>
            </a:p>
            <a:p>
              <a:pPr>
                <a:lnSpc>
                  <a:spcPct val="90000"/>
                </a:lnSpc>
                <a:buFont typeface="Arial" charset="0"/>
                <a:buChar char="•"/>
              </a:pPr>
              <a:r>
                <a:rPr lang="ru-RU" altLang="ru-RU" sz="1400">
                  <a:latin typeface="Calibri" pitchFamily="34" charset="0"/>
                </a:rPr>
                <a:t> связанной с правильным,</a:t>
              </a:r>
              <a:br>
                <a:rPr lang="ru-RU" altLang="ru-RU" sz="1400">
                  <a:latin typeface="Calibri" pitchFamily="34" charset="0"/>
                </a:rPr>
              </a:br>
              <a:r>
                <a:rPr lang="ru-RU" altLang="ru-RU" sz="1400">
                  <a:latin typeface="Calibri" pitchFamily="34" charset="0"/>
                </a:rPr>
                <a:t>  не наносящим вреда организму,</a:t>
              </a:r>
              <a:br>
                <a:rPr lang="ru-RU" altLang="ru-RU" sz="1400">
                  <a:latin typeface="Calibri" pitchFamily="34" charset="0"/>
                </a:rPr>
              </a:br>
              <a:r>
                <a:rPr lang="ru-RU" altLang="ru-RU" sz="1400">
                  <a:latin typeface="Calibri" pitchFamily="34" charset="0"/>
                </a:rPr>
                <a:t>  выполнением основных</a:t>
              </a:r>
              <a:br>
                <a:rPr lang="ru-RU" altLang="ru-RU" sz="1400">
                  <a:latin typeface="Calibri" pitchFamily="34" charset="0"/>
                </a:rPr>
              </a:br>
              <a:r>
                <a:rPr lang="ru-RU" altLang="ru-RU" sz="1400">
                  <a:latin typeface="Calibri" pitchFamily="34" charset="0"/>
                </a:rPr>
                <a:t>  движений (ходьба, бег, мягкие</a:t>
              </a:r>
              <a:br>
                <a:rPr lang="ru-RU" altLang="ru-RU" sz="1400">
                  <a:latin typeface="Calibri" pitchFamily="34" charset="0"/>
                </a:rPr>
              </a:br>
              <a:r>
                <a:rPr lang="ru-RU" altLang="ru-RU" sz="1400">
                  <a:latin typeface="Calibri" pitchFamily="34" charset="0"/>
                </a:rPr>
                <a:t>  прыжки, повороты в обе</a:t>
              </a:r>
              <a:br>
                <a:rPr lang="ru-RU" altLang="ru-RU" sz="1400">
                  <a:latin typeface="Calibri" pitchFamily="34" charset="0"/>
                </a:rPr>
              </a:br>
              <a:r>
                <a:rPr lang="ru-RU" altLang="ru-RU" sz="1400">
                  <a:latin typeface="Calibri" pitchFamily="34" charset="0"/>
                </a:rPr>
                <a:t>  стороны)</a:t>
              </a:r>
              <a:endParaRPr lang="ru-RU" altLang="ru-RU" sz="1400">
                <a:latin typeface="Times New Roman" pitchFamily="18" charset="0"/>
              </a:endParaRPr>
            </a:p>
            <a:p>
              <a:endParaRPr lang="ru-RU" altLang="ru-RU" sz="1400"/>
            </a:p>
          </p:txBody>
        </p:sp>
        <p:sp>
          <p:nvSpPr>
            <p:cNvPr id="15365" name="Text Box 12"/>
            <p:cNvSpPr txBox="1">
              <a:spLocks noChangeArrowheads="1"/>
            </p:cNvSpPr>
            <p:nvPr/>
          </p:nvSpPr>
          <p:spPr bwMode="auto">
            <a:xfrm>
              <a:off x="9605" y="3977"/>
              <a:ext cx="3742" cy="7371"/>
            </a:xfrm>
            <a:prstGeom prst="rect">
              <a:avLst/>
            </a:prstGeom>
            <a:gradFill rotWithShape="1">
              <a:gsLst>
                <a:gs pos="0">
                  <a:srgbClr val="FFEFD1"/>
                </a:gs>
                <a:gs pos="64999">
                  <a:srgbClr val="F0EBD5"/>
                </a:gs>
                <a:gs pos="100000">
                  <a:srgbClr val="D1C39F"/>
                </a:gs>
              </a:gsLst>
              <a:lin ang="27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90000"/>
                </a:lnSpc>
              </a:pPr>
              <a:r>
                <a:rPr lang="ru-RU" altLang="ru-RU" sz="1400" b="1">
                  <a:latin typeface="Calibri" pitchFamily="34" charset="0"/>
                </a:rPr>
                <a:t>Становление ценностей здорового образа жизни, </a:t>
              </a:r>
              <a:r>
                <a:rPr lang="ru-RU" altLang="ru-RU" sz="1400">
                  <a:latin typeface="Calibri" pitchFamily="34" charset="0"/>
                </a:rPr>
                <a:t>овладение его элементарными нормами</a:t>
              </a:r>
              <a:br>
                <a:rPr lang="ru-RU" altLang="ru-RU" sz="1400">
                  <a:latin typeface="Calibri" pitchFamily="34" charset="0"/>
                </a:rPr>
              </a:br>
              <a:r>
                <a:rPr lang="ru-RU" altLang="ru-RU" sz="1400">
                  <a:latin typeface="Calibri" pitchFamily="34" charset="0"/>
                </a:rPr>
                <a:t> и правилами</a:t>
              </a:r>
              <a:br>
                <a:rPr lang="ru-RU" altLang="ru-RU" sz="1400">
                  <a:latin typeface="Calibri" pitchFamily="34" charset="0"/>
                </a:rPr>
              </a:br>
              <a:r>
                <a:rPr lang="ru-RU" altLang="ru-RU" sz="1400">
                  <a:latin typeface="Calibri" pitchFamily="34" charset="0"/>
                </a:rPr>
                <a:t> (в питании, двигательном режиме, закаливании,</a:t>
              </a:r>
              <a:br>
                <a:rPr lang="ru-RU" altLang="ru-RU" sz="1400">
                  <a:latin typeface="Calibri" pitchFamily="34" charset="0"/>
                </a:rPr>
              </a:br>
              <a:r>
                <a:rPr lang="ru-RU" altLang="ru-RU" sz="1400">
                  <a:latin typeface="Calibri" pitchFamily="34" charset="0"/>
                </a:rPr>
                <a:t>при формировании полезных привычек</a:t>
              </a:r>
              <a:br>
                <a:rPr lang="ru-RU" altLang="ru-RU" sz="1400">
                  <a:latin typeface="Calibri" pitchFamily="34" charset="0"/>
                </a:rPr>
              </a:br>
              <a:r>
                <a:rPr lang="ru-RU" altLang="ru-RU" sz="1400">
                  <a:latin typeface="Calibri" pitchFamily="34" charset="0"/>
                </a:rPr>
                <a:t>и др.)</a:t>
              </a:r>
            </a:p>
            <a:p>
              <a:endParaRPr lang="ru-RU" altLang="ru-RU" sz="1400" b="1"/>
            </a:p>
          </p:txBody>
        </p:sp>
        <p:sp>
          <p:nvSpPr>
            <p:cNvPr id="15366" name="Text Box 13"/>
            <p:cNvSpPr txBox="1">
              <a:spLocks noChangeArrowheads="1"/>
            </p:cNvSpPr>
            <p:nvPr/>
          </p:nvSpPr>
          <p:spPr bwMode="auto">
            <a:xfrm>
              <a:off x="6430" y="3977"/>
              <a:ext cx="2721" cy="7371"/>
            </a:xfrm>
            <a:prstGeom prst="rect">
              <a:avLst/>
            </a:prstGeom>
            <a:gradFill rotWithShape="1">
              <a:gsLst>
                <a:gs pos="0">
                  <a:srgbClr val="FFEFD1"/>
                </a:gs>
                <a:gs pos="64999">
                  <a:srgbClr val="F0EBD5"/>
                </a:gs>
                <a:gs pos="100000">
                  <a:srgbClr val="D1C39F"/>
                </a:gs>
              </a:gsLst>
              <a:lin ang="27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90000"/>
                </a:lnSpc>
              </a:pPr>
              <a:r>
                <a:rPr lang="ru-RU" altLang="ru-RU" sz="1400" b="1">
                  <a:latin typeface="Calibri" pitchFamily="34" charset="0"/>
                </a:rPr>
                <a:t>Становление целенаправ-ленности  и саморегуляции  в двигательной сфере</a:t>
              </a:r>
            </a:p>
            <a:p>
              <a:endParaRPr lang="ru-RU" altLang="ru-RU"/>
            </a:p>
          </p:txBody>
        </p:sp>
      </p:grp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BDDFF6-BF86-4077-9F4C-03F4BF224F1B}" type="slidenum">
              <a:rPr lang="ru-RU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5" name="Группа 21"/>
          <p:cNvGrpSpPr>
            <a:grpSpLocks/>
          </p:cNvGrpSpPr>
          <p:nvPr/>
        </p:nvGrpSpPr>
        <p:grpSpPr bwMode="auto">
          <a:xfrm>
            <a:off x="1871663" y="1284288"/>
            <a:ext cx="5218112" cy="255587"/>
            <a:chOff x="1872071" y="1284323"/>
            <a:chExt cx="5217258" cy="254803"/>
          </a:xfrm>
        </p:grpSpPr>
        <p:sp>
          <p:nvSpPr>
            <p:cNvPr id="45069" name="AutoShape 6"/>
            <p:cNvSpPr>
              <a:spLocks noChangeArrowheads="1"/>
            </p:cNvSpPr>
            <p:nvPr/>
          </p:nvSpPr>
          <p:spPr bwMode="auto">
            <a:xfrm rot="1357509">
              <a:off x="1872071" y="1284323"/>
              <a:ext cx="2795129" cy="251638"/>
            </a:xfrm>
            <a:prstGeom prst="rightArrow">
              <a:avLst>
                <a:gd name="adj1" fmla="val 50000"/>
                <a:gd name="adj2" fmla="val 115963"/>
              </a:avLst>
            </a:prstGeom>
            <a:gradFill rotWithShape="0">
              <a:gsLst>
                <a:gs pos="0">
                  <a:srgbClr val="D99594"/>
                </a:gs>
                <a:gs pos="50000">
                  <a:srgbClr val="C0504D"/>
                </a:gs>
                <a:gs pos="100000">
                  <a:srgbClr val="D99594"/>
                </a:gs>
              </a:gsLst>
              <a:lin ang="5400000" scaled="1"/>
            </a:gradFill>
            <a:ln w="12700">
              <a:solidFill>
                <a:srgbClr val="C0504D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622423"/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45070" name="AutoShape 7"/>
            <p:cNvSpPr>
              <a:spLocks noChangeArrowheads="1"/>
            </p:cNvSpPr>
            <p:nvPr/>
          </p:nvSpPr>
          <p:spPr bwMode="auto">
            <a:xfrm rot="20151965" flipH="1">
              <a:off x="4471970" y="1285905"/>
              <a:ext cx="2617359" cy="253221"/>
            </a:xfrm>
            <a:prstGeom prst="rightArrow">
              <a:avLst>
                <a:gd name="adj1" fmla="val 50000"/>
                <a:gd name="adj2" fmla="val 113316"/>
              </a:avLst>
            </a:prstGeom>
            <a:gradFill rotWithShape="0">
              <a:gsLst>
                <a:gs pos="0">
                  <a:srgbClr val="D99594"/>
                </a:gs>
                <a:gs pos="50000">
                  <a:srgbClr val="C0504D"/>
                </a:gs>
                <a:gs pos="100000">
                  <a:srgbClr val="D99594"/>
                </a:gs>
              </a:gsLst>
              <a:lin ang="5400000" scaled="1"/>
            </a:gradFill>
            <a:ln w="12700">
              <a:solidFill>
                <a:srgbClr val="C0504D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622423"/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</p:grpSp>
      <p:grpSp>
        <p:nvGrpSpPr>
          <p:cNvPr id="16386" name="Группа 23"/>
          <p:cNvGrpSpPr>
            <a:grpSpLocks/>
          </p:cNvGrpSpPr>
          <p:nvPr/>
        </p:nvGrpSpPr>
        <p:grpSpPr bwMode="auto">
          <a:xfrm>
            <a:off x="1362075" y="549275"/>
            <a:ext cx="6419850" cy="531813"/>
            <a:chOff x="1248976" y="548681"/>
            <a:chExt cx="6419215" cy="531820"/>
          </a:xfrm>
        </p:grpSpPr>
        <p:sp>
          <p:nvSpPr>
            <p:cNvPr id="16393" name="Text Box 8"/>
            <p:cNvSpPr txBox="1">
              <a:spLocks noChangeArrowheads="1"/>
            </p:cNvSpPr>
            <p:nvPr/>
          </p:nvSpPr>
          <p:spPr bwMode="auto">
            <a:xfrm>
              <a:off x="1248976" y="548681"/>
              <a:ext cx="1771650" cy="53182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E5B8B7"/>
                </a:gs>
              </a:gsLst>
              <a:lin ang="5400000" scaled="1"/>
            </a:gradFill>
            <a:ln w="12700">
              <a:solidFill>
                <a:srgbClr val="D99594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Aft>
                  <a:spcPts val="1000"/>
                </a:spcAft>
              </a:pPr>
              <a:r>
                <a:rPr lang="ru-RU" altLang="ru-RU" sz="2800" b="1">
                  <a:latin typeface="Calibri" pitchFamily="34" charset="0"/>
                </a:rPr>
                <a:t>ЦЕЛЬ</a:t>
              </a:r>
              <a:endParaRPr lang="ru-RU" altLang="ru-RU" sz="2800"/>
            </a:p>
          </p:txBody>
        </p:sp>
        <p:sp>
          <p:nvSpPr>
            <p:cNvPr id="16394" name="Text Box 9"/>
            <p:cNvSpPr txBox="1">
              <a:spLocks noChangeArrowheads="1"/>
            </p:cNvSpPr>
            <p:nvPr/>
          </p:nvSpPr>
          <p:spPr bwMode="auto">
            <a:xfrm>
              <a:off x="5896541" y="548681"/>
              <a:ext cx="1771650" cy="53182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E5B8B7"/>
                </a:gs>
              </a:gsLst>
              <a:lin ang="5400000" scaled="1"/>
            </a:gradFill>
            <a:ln w="12700">
              <a:solidFill>
                <a:srgbClr val="D99594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Aft>
                  <a:spcPts val="1000"/>
                </a:spcAft>
              </a:pPr>
              <a:r>
                <a:rPr lang="ru-RU" altLang="ru-RU" sz="2800" b="1">
                  <a:latin typeface="Calibri" pitchFamily="34" charset="0"/>
                </a:rPr>
                <a:t>ЗАДАЧИ</a:t>
              </a:r>
              <a:endParaRPr lang="ru-RU" altLang="ru-RU" sz="2800"/>
            </a:p>
          </p:txBody>
        </p:sp>
        <p:sp>
          <p:nvSpPr>
            <p:cNvPr id="45068" name="AutoShape 11"/>
            <p:cNvSpPr>
              <a:spLocks noChangeArrowheads="1"/>
            </p:cNvSpPr>
            <p:nvPr/>
          </p:nvSpPr>
          <p:spPr bwMode="auto">
            <a:xfrm>
              <a:off x="3020451" y="653457"/>
              <a:ext cx="2847693" cy="293692"/>
            </a:xfrm>
            <a:prstGeom prst="leftRightArrow">
              <a:avLst>
                <a:gd name="adj1" fmla="val 50000"/>
                <a:gd name="adj2" fmla="val 105222"/>
              </a:avLst>
            </a:prstGeom>
            <a:gradFill rotWithShape="0">
              <a:gsLst>
                <a:gs pos="0">
                  <a:srgbClr val="D99594"/>
                </a:gs>
                <a:gs pos="50000">
                  <a:srgbClr val="C0504D"/>
                </a:gs>
                <a:gs pos="100000">
                  <a:srgbClr val="D99594"/>
                </a:gs>
              </a:gsLst>
              <a:lin ang="5400000" scaled="1"/>
            </a:gradFill>
            <a:ln w="12700">
              <a:solidFill>
                <a:srgbClr val="C0504D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622423"/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</p:grpSp>
      <p:grpSp>
        <p:nvGrpSpPr>
          <p:cNvPr id="16387" name="Группа 22"/>
          <p:cNvGrpSpPr>
            <a:grpSpLocks/>
          </p:cNvGrpSpPr>
          <p:nvPr/>
        </p:nvGrpSpPr>
        <p:grpSpPr bwMode="auto">
          <a:xfrm>
            <a:off x="395288" y="2060575"/>
            <a:ext cx="8281987" cy="4032250"/>
            <a:chOff x="395536" y="2060848"/>
            <a:chExt cx="8281035" cy="4032448"/>
          </a:xfrm>
        </p:grpSpPr>
        <p:sp>
          <p:nvSpPr>
            <p:cNvPr id="3085" name="Text Box 13"/>
            <p:cNvSpPr txBox="1">
              <a:spLocks noChangeArrowheads="1"/>
            </p:cNvSpPr>
            <p:nvPr/>
          </p:nvSpPr>
          <p:spPr bwMode="auto">
            <a:xfrm>
              <a:off x="395536" y="2060848"/>
              <a:ext cx="8281035" cy="4032448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B8CCE4"/>
                </a:gs>
              </a:gsLst>
              <a:lin ang="5400000" scaled="1"/>
            </a:gradFill>
            <a:ln w="12700">
              <a:solidFill>
                <a:srgbClr val="95B3D7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243F60">
                  <a:alpha val="50000"/>
                </a:srgbClr>
              </a:outerShdw>
            </a:effectLst>
          </p:spPr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1000"/>
                </a:spcAft>
                <a:defRPr/>
              </a:pPr>
              <a:r>
                <a:rPr lang="ru-RU" sz="2400" b="1" dirty="0">
                  <a:solidFill>
                    <a:schemeClr val="accent2">
                      <a:lumMod val="75000"/>
                    </a:schemeClr>
                  </a:solidFill>
                  <a:latin typeface="+mn-lt"/>
                  <a:cs typeface="+mn-cs"/>
                </a:rPr>
                <a:t>Принципы физического развития</a:t>
              </a:r>
              <a:endParaRPr lang="ru-RU" sz="2400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6390" name="Text Box 14"/>
            <p:cNvSpPr txBox="1">
              <a:spLocks noChangeArrowheads="1"/>
            </p:cNvSpPr>
            <p:nvPr/>
          </p:nvSpPr>
          <p:spPr bwMode="auto">
            <a:xfrm>
              <a:off x="539552" y="2564904"/>
              <a:ext cx="2520000" cy="345638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600"/>
                </a:spcAft>
              </a:pPr>
              <a:r>
                <a:rPr lang="ru-RU" altLang="ru-RU" sz="2000" b="1">
                  <a:latin typeface="Calibri" pitchFamily="34" charset="0"/>
                </a:rPr>
                <a:t>Дидактические</a:t>
              </a:r>
              <a:endParaRPr lang="ru-RU" altLang="ru-RU" sz="2000" b="1">
                <a:latin typeface="Times New Roman" pitchFamily="18" charset="0"/>
              </a:endParaRPr>
            </a:p>
            <a:p>
              <a:pPr marL="0" lvl="1">
                <a:lnSpc>
                  <a:spcPct val="90000"/>
                </a:lnSpc>
                <a:spcAft>
                  <a:spcPts val="300"/>
                </a:spcAft>
                <a:buFont typeface="Symbol" pitchFamily="18" charset="2"/>
                <a:buChar char="·"/>
              </a:pPr>
              <a:r>
                <a:rPr lang="ru-RU" altLang="ru-RU" sz="1600">
                  <a:latin typeface="Calibri" pitchFamily="34" charset="0"/>
                </a:rPr>
                <a:t> Систематичность</a:t>
              </a:r>
              <a:br>
                <a:rPr lang="ru-RU" altLang="ru-RU" sz="1600">
                  <a:latin typeface="Calibri" pitchFamily="34" charset="0"/>
                </a:rPr>
              </a:br>
              <a:r>
                <a:rPr lang="ru-RU" altLang="ru-RU" sz="1600">
                  <a:latin typeface="Calibri" pitchFamily="34" charset="0"/>
                </a:rPr>
                <a:t>   и последовательность</a:t>
              </a:r>
              <a:endParaRPr lang="ru-RU" altLang="ru-RU" sz="1600">
                <a:latin typeface="Times New Roman" pitchFamily="18" charset="0"/>
              </a:endParaRPr>
            </a:p>
            <a:p>
              <a:pPr>
                <a:lnSpc>
                  <a:spcPct val="90000"/>
                </a:lnSpc>
                <a:spcAft>
                  <a:spcPts val="300"/>
                </a:spcAft>
                <a:buFont typeface="Symbol" pitchFamily="18" charset="2"/>
                <a:buChar char="·"/>
              </a:pPr>
              <a:r>
                <a:rPr lang="ru-RU" altLang="ru-RU" sz="1600">
                  <a:latin typeface="Calibri" pitchFamily="34" charset="0"/>
                </a:rPr>
                <a:t> Развивающее обучение</a:t>
              </a:r>
            </a:p>
            <a:p>
              <a:pPr>
                <a:lnSpc>
                  <a:spcPct val="90000"/>
                </a:lnSpc>
                <a:spcAft>
                  <a:spcPts val="300"/>
                </a:spcAft>
                <a:buFont typeface="Symbol" pitchFamily="18" charset="2"/>
                <a:buChar char="·"/>
              </a:pPr>
              <a:r>
                <a:rPr lang="ru-RU" altLang="ru-RU" sz="1600">
                  <a:latin typeface="Calibri" pitchFamily="34" charset="0"/>
                </a:rPr>
                <a:t> Доступность</a:t>
              </a:r>
            </a:p>
            <a:p>
              <a:pPr>
                <a:lnSpc>
                  <a:spcPct val="90000"/>
                </a:lnSpc>
                <a:spcAft>
                  <a:spcPts val="300"/>
                </a:spcAft>
                <a:buFont typeface="Symbol" pitchFamily="18" charset="2"/>
                <a:buChar char="·"/>
              </a:pPr>
              <a:r>
                <a:rPr lang="ru-RU" altLang="ru-RU" sz="1600">
                  <a:latin typeface="Calibri" pitchFamily="34" charset="0"/>
                </a:rPr>
                <a:t> Воспитывающее</a:t>
              </a:r>
              <a:br>
                <a:rPr lang="ru-RU" altLang="ru-RU" sz="1600">
                  <a:latin typeface="Calibri" pitchFamily="34" charset="0"/>
                </a:rPr>
              </a:br>
              <a:r>
                <a:rPr lang="ru-RU" altLang="ru-RU" sz="1600">
                  <a:latin typeface="Calibri" pitchFamily="34" charset="0"/>
                </a:rPr>
                <a:t>   обучение</a:t>
              </a:r>
            </a:p>
            <a:p>
              <a:pPr>
                <a:lnSpc>
                  <a:spcPct val="90000"/>
                </a:lnSpc>
                <a:spcAft>
                  <a:spcPts val="300"/>
                </a:spcAft>
                <a:buFont typeface="Symbol" pitchFamily="18" charset="2"/>
                <a:buChar char="·"/>
              </a:pPr>
              <a:r>
                <a:rPr lang="ru-RU" altLang="ru-RU" sz="1600">
                  <a:latin typeface="Calibri" pitchFamily="34" charset="0"/>
                </a:rPr>
                <a:t> Учет индивидуальных</a:t>
              </a:r>
              <a:br>
                <a:rPr lang="ru-RU" altLang="ru-RU" sz="1600">
                  <a:latin typeface="Calibri" pitchFamily="34" charset="0"/>
                </a:rPr>
              </a:br>
              <a:r>
                <a:rPr lang="ru-RU" altLang="ru-RU" sz="1600">
                  <a:latin typeface="Calibri" pitchFamily="34" charset="0"/>
                </a:rPr>
                <a:t>   и возрастных </a:t>
              </a:r>
              <a:br>
                <a:rPr lang="ru-RU" altLang="ru-RU" sz="1600">
                  <a:latin typeface="Calibri" pitchFamily="34" charset="0"/>
                </a:rPr>
              </a:br>
              <a:r>
                <a:rPr lang="ru-RU" altLang="ru-RU" sz="1600">
                  <a:latin typeface="Calibri" pitchFamily="34" charset="0"/>
                </a:rPr>
                <a:t>   особенностей</a:t>
              </a:r>
            </a:p>
            <a:p>
              <a:pPr marL="0" lvl="1">
                <a:lnSpc>
                  <a:spcPct val="90000"/>
                </a:lnSpc>
                <a:spcAft>
                  <a:spcPts val="300"/>
                </a:spcAft>
                <a:buFont typeface="Symbol" pitchFamily="18" charset="2"/>
                <a:buChar char="·"/>
              </a:pPr>
              <a:r>
                <a:rPr lang="ru-RU" altLang="ru-RU" sz="1600">
                  <a:latin typeface="Calibri" pitchFamily="34" charset="0"/>
                </a:rPr>
                <a:t> Сознательность</a:t>
              </a:r>
              <a:br>
                <a:rPr lang="ru-RU" altLang="ru-RU" sz="1600">
                  <a:latin typeface="Calibri" pitchFamily="34" charset="0"/>
                </a:rPr>
              </a:br>
              <a:r>
                <a:rPr lang="ru-RU" altLang="ru-RU" sz="1600">
                  <a:latin typeface="Calibri" pitchFamily="34" charset="0"/>
                </a:rPr>
                <a:t>   и активность ребенка</a:t>
              </a:r>
            </a:p>
            <a:p>
              <a:pPr>
                <a:lnSpc>
                  <a:spcPct val="90000"/>
                </a:lnSpc>
                <a:spcAft>
                  <a:spcPts val="300"/>
                </a:spcAft>
                <a:buFont typeface="Symbol" pitchFamily="18" charset="2"/>
                <a:buChar char="·"/>
              </a:pPr>
              <a:r>
                <a:rPr lang="ru-RU" altLang="ru-RU" sz="1600">
                  <a:latin typeface="Calibri" pitchFamily="34" charset="0"/>
                </a:rPr>
                <a:t> Наглядность</a:t>
              </a:r>
              <a:endParaRPr lang="ru-RU" altLang="ru-RU" sz="1600"/>
            </a:p>
          </p:txBody>
        </p:sp>
        <p:sp>
          <p:nvSpPr>
            <p:cNvPr id="16391" name="Text Box 15"/>
            <p:cNvSpPr txBox="1">
              <a:spLocks noChangeArrowheads="1"/>
            </p:cNvSpPr>
            <p:nvPr/>
          </p:nvSpPr>
          <p:spPr bwMode="auto">
            <a:xfrm>
              <a:off x="3203848" y="2564904"/>
              <a:ext cx="2160240" cy="345638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marL="0" lvl="1" algn="ctr"/>
              <a:r>
                <a:rPr lang="ru-RU" altLang="ru-RU" sz="2000" b="1">
                  <a:latin typeface="Calibri" pitchFamily="34" charset="0"/>
                </a:rPr>
                <a:t>Специальные</a:t>
              </a:r>
            </a:p>
            <a:p>
              <a:pPr>
                <a:spcAft>
                  <a:spcPts val="600"/>
                </a:spcAft>
                <a:buFont typeface="Symbol" pitchFamily="18" charset="2"/>
                <a:buChar char="·"/>
              </a:pPr>
              <a:r>
                <a:rPr lang="ru-RU" altLang="ru-RU" sz="1600">
                  <a:latin typeface="Calibri" pitchFamily="34" charset="0"/>
                </a:rPr>
                <a:t> непрерывность</a:t>
              </a:r>
            </a:p>
            <a:p>
              <a:pPr>
                <a:lnSpc>
                  <a:spcPct val="90000"/>
                </a:lnSpc>
                <a:spcAft>
                  <a:spcPts val="600"/>
                </a:spcAft>
                <a:buFont typeface="Symbol" pitchFamily="18" charset="2"/>
                <a:buChar char="·"/>
              </a:pPr>
              <a:r>
                <a:rPr lang="ru-RU" altLang="ru-RU" sz="1600">
                  <a:latin typeface="Calibri" pitchFamily="34" charset="0"/>
                </a:rPr>
                <a:t> последовательность </a:t>
              </a:r>
              <a:br>
                <a:rPr lang="ru-RU" altLang="ru-RU" sz="1600">
                  <a:latin typeface="Calibri" pitchFamily="34" charset="0"/>
                </a:rPr>
              </a:br>
              <a:r>
                <a:rPr lang="ru-RU" altLang="ru-RU" sz="1600">
                  <a:latin typeface="Calibri" pitchFamily="34" charset="0"/>
                </a:rPr>
                <a:t>   наращивания </a:t>
              </a:r>
              <a:br>
                <a:rPr lang="ru-RU" altLang="ru-RU" sz="1600">
                  <a:latin typeface="Calibri" pitchFamily="34" charset="0"/>
                </a:rPr>
              </a:br>
              <a:r>
                <a:rPr lang="ru-RU" altLang="ru-RU" sz="1600">
                  <a:latin typeface="Calibri" pitchFamily="34" charset="0"/>
                </a:rPr>
                <a:t>   тренирующих </a:t>
              </a:r>
              <a:br>
                <a:rPr lang="ru-RU" altLang="ru-RU" sz="1600">
                  <a:latin typeface="Calibri" pitchFamily="34" charset="0"/>
                </a:rPr>
              </a:br>
              <a:r>
                <a:rPr lang="ru-RU" altLang="ru-RU" sz="1600">
                  <a:latin typeface="Calibri" pitchFamily="34" charset="0"/>
                </a:rPr>
                <a:t>   воздействий</a:t>
              </a:r>
            </a:p>
            <a:p>
              <a:pPr>
                <a:spcAft>
                  <a:spcPts val="600"/>
                </a:spcAft>
                <a:buFont typeface="Symbol" pitchFamily="18" charset="2"/>
                <a:buChar char="·"/>
              </a:pPr>
              <a:r>
                <a:rPr lang="ru-RU" altLang="ru-RU" sz="1600">
                  <a:latin typeface="Calibri" pitchFamily="34" charset="0"/>
                </a:rPr>
                <a:t> цикличность</a:t>
              </a:r>
              <a:endParaRPr lang="ru-RU" altLang="ru-RU" sz="1600"/>
            </a:p>
          </p:txBody>
        </p:sp>
        <p:sp>
          <p:nvSpPr>
            <p:cNvPr id="16392" name="Text Box 16"/>
            <p:cNvSpPr txBox="1">
              <a:spLocks noChangeArrowheads="1"/>
            </p:cNvSpPr>
            <p:nvPr/>
          </p:nvSpPr>
          <p:spPr bwMode="auto">
            <a:xfrm>
              <a:off x="5508104" y="2564904"/>
              <a:ext cx="3024336" cy="345638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lnSpc>
                  <a:spcPct val="90000"/>
                </a:lnSpc>
                <a:spcAft>
                  <a:spcPts val="600"/>
                </a:spcAft>
              </a:pPr>
              <a:r>
                <a:rPr lang="ru-RU" altLang="ru-RU" sz="2000" b="1">
                  <a:latin typeface="Calibri" pitchFamily="34" charset="0"/>
                </a:rPr>
                <a:t>Гигиенические</a:t>
              </a:r>
              <a:endParaRPr lang="ru-RU" altLang="ru-RU" sz="2000" b="1">
                <a:latin typeface="Times New Roman" pitchFamily="18" charset="0"/>
              </a:endParaRPr>
            </a:p>
            <a:p>
              <a:pPr marL="0" lvl="1">
                <a:lnSpc>
                  <a:spcPct val="90000"/>
                </a:lnSpc>
                <a:spcAft>
                  <a:spcPts val="600"/>
                </a:spcAft>
                <a:buFont typeface="Symbol" pitchFamily="18" charset="2"/>
                <a:buChar char="·"/>
              </a:pPr>
              <a:r>
                <a:rPr lang="ru-RU" altLang="ru-RU" sz="1600">
                  <a:latin typeface="Calibri" pitchFamily="34" charset="0"/>
                </a:rPr>
                <a:t> Сбалансированность нагрузок</a:t>
              </a:r>
              <a:endParaRPr lang="ru-RU" altLang="ru-RU" sz="1600">
                <a:latin typeface="Times New Roman" pitchFamily="18" charset="0"/>
              </a:endParaRPr>
            </a:p>
            <a:p>
              <a:pPr>
                <a:lnSpc>
                  <a:spcPct val="90000"/>
                </a:lnSpc>
                <a:spcAft>
                  <a:spcPts val="600"/>
                </a:spcAft>
                <a:buFont typeface="Symbol" pitchFamily="18" charset="2"/>
                <a:buChar char="·"/>
              </a:pPr>
              <a:r>
                <a:rPr lang="ru-RU" altLang="ru-RU" sz="1600">
                  <a:latin typeface="Calibri" pitchFamily="34" charset="0"/>
                </a:rPr>
                <a:t> Рациональность чередования</a:t>
              </a:r>
              <a:br>
                <a:rPr lang="ru-RU" altLang="ru-RU" sz="1600">
                  <a:latin typeface="Calibri" pitchFamily="34" charset="0"/>
                </a:rPr>
              </a:br>
              <a:r>
                <a:rPr lang="ru-RU" altLang="ru-RU" sz="1600">
                  <a:latin typeface="Calibri" pitchFamily="34" charset="0"/>
                </a:rPr>
                <a:t>   деятельности и отдыха</a:t>
              </a:r>
            </a:p>
            <a:p>
              <a:pPr>
                <a:lnSpc>
                  <a:spcPct val="90000"/>
                </a:lnSpc>
                <a:spcAft>
                  <a:spcPts val="600"/>
                </a:spcAft>
                <a:buFont typeface="Symbol" pitchFamily="18" charset="2"/>
                <a:buChar char="·"/>
              </a:pPr>
              <a:r>
                <a:rPr lang="ru-RU" altLang="ru-RU" sz="1600">
                  <a:latin typeface="Calibri" pitchFamily="34" charset="0"/>
                </a:rPr>
                <a:t> Возрастная адекватность</a:t>
              </a:r>
            </a:p>
            <a:p>
              <a:pPr>
                <a:lnSpc>
                  <a:spcPct val="90000"/>
                </a:lnSpc>
                <a:spcAft>
                  <a:spcPts val="600"/>
                </a:spcAft>
                <a:buFont typeface="Symbol" pitchFamily="18" charset="2"/>
                <a:buChar char="·"/>
              </a:pPr>
              <a:r>
                <a:rPr lang="ru-RU" altLang="ru-RU" sz="1600">
                  <a:latin typeface="Calibri" pitchFamily="34" charset="0"/>
                </a:rPr>
                <a:t> Оздоровительная </a:t>
              </a:r>
              <a:br>
                <a:rPr lang="ru-RU" altLang="ru-RU" sz="1600">
                  <a:latin typeface="Calibri" pitchFamily="34" charset="0"/>
                </a:rPr>
              </a:br>
              <a:r>
                <a:rPr lang="ru-RU" altLang="ru-RU" sz="1600">
                  <a:latin typeface="Calibri" pitchFamily="34" charset="0"/>
                </a:rPr>
                <a:t>   направленность всего </a:t>
              </a:r>
              <a:br>
                <a:rPr lang="ru-RU" altLang="ru-RU" sz="1600">
                  <a:latin typeface="Calibri" pitchFamily="34" charset="0"/>
                </a:rPr>
              </a:br>
              <a:r>
                <a:rPr lang="ru-RU" altLang="ru-RU" sz="1600">
                  <a:latin typeface="Calibri" pitchFamily="34" charset="0"/>
                </a:rPr>
                <a:t>   образовательного процесса</a:t>
              </a:r>
            </a:p>
            <a:p>
              <a:pPr>
                <a:lnSpc>
                  <a:spcPct val="90000"/>
                </a:lnSpc>
                <a:spcAft>
                  <a:spcPts val="600"/>
                </a:spcAft>
                <a:buFont typeface="Symbol" pitchFamily="18" charset="2"/>
                <a:buChar char="·"/>
              </a:pPr>
              <a:r>
                <a:rPr lang="ru-RU" altLang="ru-RU" sz="1600">
                  <a:latin typeface="Calibri" pitchFamily="34" charset="0"/>
                </a:rPr>
                <a:t> Осуществление личностно-</a:t>
              </a:r>
              <a:br>
                <a:rPr lang="ru-RU" altLang="ru-RU" sz="1600">
                  <a:latin typeface="Calibri" pitchFamily="34" charset="0"/>
                </a:rPr>
              </a:br>
              <a:r>
                <a:rPr lang="ru-RU" altLang="ru-RU" sz="1600">
                  <a:latin typeface="Calibri" pitchFamily="34" charset="0"/>
                </a:rPr>
                <a:t>   ориентированного обучения</a:t>
              </a:r>
              <a:br>
                <a:rPr lang="ru-RU" altLang="ru-RU" sz="1600">
                  <a:latin typeface="Calibri" pitchFamily="34" charset="0"/>
                </a:rPr>
              </a:br>
              <a:r>
                <a:rPr lang="ru-RU" altLang="ru-RU" sz="1600">
                  <a:latin typeface="Calibri" pitchFamily="34" charset="0"/>
                </a:rPr>
                <a:t>   и воспитания</a:t>
              </a:r>
              <a:endParaRPr lang="ru-RU" altLang="ru-RU" sz="1300">
                <a:latin typeface="Calibri" pitchFamily="34" charset="0"/>
              </a:endParaRPr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F42599-1520-4FCF-96F2-F72EC9979E28}" type="slidenum">
              <a:rPr lang="ru-RU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Прямая со стрелкой 35"/>
          <p:cNvCxnSpPr>
            <a:stCxn id="17412" idx="2"/>
          </p:cNvCxnSpPr>
          <p:nvPr/>
        </p:nvCxnSpPr>
        <p:spPr>
          <a:xfrm>
            <a:off x="3295650" y="765175"/>
            <a:ext cx="1276350" cy="36036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>
            <a:stCxn id="17413" idx="2"/>
          </p:cNvCxnSpPr>
          <p:nvPr/>
        </p:nvCxnSpPr>
        <p:spPr>
          <a:xfrm flipH="1">
            <a:off x="4572000" y="765175"/>
            <a:ext cx="1276350" cy="36036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pSp>
        <p:nvGrpSpPr>
          <p:cNvPr id="17411" name="Группа 22"/>
          <p:cNvGrpSpPr>
            <a:grpSpLocks/>
          </p:cNvGrpSpPr>
          <p:nvPr/>
        </p:nvGrpSpPr>
        <p:grpSpPr bwMode="auto">
          <a:xfrm>
            <a:off x="395288" y="2349500"/>
            <a:ext cx="8353425" cy="3743325"/>
            <a:chOff x="395536" y="1772816"/>
            <a:chExt cx="8352790" cy="3744416"/>
          </a:xfrm>
        </p:grpSpPr>
        <p:sp>
          <p:nvSpPr>
            <p:cNvPr id="46091" name="Text Box 18"/>
            <p:cNvSpPr txBox="1">
              <a:spLocks noChangeArrowheads="1"/>
            </p:cNvSpPr>
            <p:nvPr/>
          </p:nvSpPr>
          <p:spPr bwMode="auto">
            <a:xfrm>
              <a:off x="395536" y="1772816"/>
              <a:ext cx="8352790" cy="3744416"/>
            </a:xfrm>
            <a:prstGeom prst="rect">
              <a:avLst/>
            </a:prstGeom>
            <a:gradFill rotWithShape="1">
              <a:gsLst>
                <a:gs pos="0">
                  <a:srgbClr val="DCEBF5"/>
                </a:gs>
                <a:gs pos="8000">
                  <a:srgbClr val="83A7C3"/>
                </a:gs>
                <a:gs pos="13000">
                  <a:srgbClr val="768FB9"/>
                </a:gs>
                <a:gs pos="21001">
                  <a:srgbClr val="83A7C3"/>
                </a:gs>
                <a:gs pos="52000">
                  <a:srgbClr val="FFFFFF"/>
                </a:gs>
                <a:gs pos="56000">
                  <a:srgbClr val="9C6563"/>
                </a:gs>
                <a:gs pos="58000">
                  <a:srgbClr val="80302D"/>
                </a:gs>
                <a:gs pos="71001">
                  <a:srgbClr val="C0524E"/>
                </a:gs>
                <a:gs pos="94000">
                  <a:srgbClr val="EBDAD4"/>
                </a:gs>
                <a:gs pos="100000">
                  <a:srgbClr val="55261C"/>
                </a:gs>
              </a:gsLst>
              <a:lin ang="27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1000"/>
                </a:spcAft>
                <a:defRPr/>
              </a:pPr>
              <a:r>
                <a:rPr lang="ru-RU" sz="2800" b="1">
                  <a:latin typeface="+mn-lt"/>
                  <a:cs typeface="+mn-cs"/>
                </a:rPr>
                <a:t>Методы физического развития</a:t>
              </a:r>
              <a:endParaRPr lang="ru-RU" sz="2800">
                <a:latin typeface="Arial" pitchFamily="34" charset="0"/>
                <a:cs typeface="+mn-cs"/>
              </a:endParaRPr>
            </a:p>
          </p:txBody>
        </p:sp>
        <p:sp>
          <p:nvSpPr>
            <p:cNvPr id="17419" name="Text Box 19"/>
            <p:cNvSpPr txBox="1">
              <a:spLocks noChangeArrowheads="1"/>
            </p:cNvSpPr>
            <p:nvPr/>
          </p:nvSpPr>
          <p:spPr bwMode="auto">
            <a:xfrm>
              <a:off x="539522" y="2276872"/>
              <a:ext cx="2808342" cy="3096344"/>
            </a:xfrm>
            <a:prstGeom prst="rect">
              <a:avLst/>
            </a:prstGeom>
            <a:gradFill rotWithShape="1">
              <a:gsLst>
                <a:gs pos="0">
                  <a:srgbClr val="96AB94"/>
                </a:gs>
                <a:gs pos="17000">
                  <a:srgbClr val="D4DEFF"/>
                </a:gs>
                <a:gs pos="47000">
                  <a:srgbClr val="D4DEFF"/>
                </a:gs>
                <a:gs pos="100000">
                  <a:srgbClr val="8488C4"/>
                </a:gs>
              </a:gsLst>
              <a:lin ang="189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ru-RU" altLang="ru-RU" sz="2000" b="1">
                  <a:latin typeface="Calibri" pitchFamily="34" charset="0"/>
                </a:rPr>
                <a:t>Наглядный</a:t>
              </a:r>
            </a:p>
            <a:p>
              <a:pPr marL="0" lvl="1">
                <a:lnSpc>
                  <a:spcPct val="90000"/>
                </a:lnSpc>
                <a:spcAft>
                  <a:spcPts val="600"/>
                </a:spcAft>
                <a:buFont typeface="Times New Roman" pitchFamily="18" charset="0"/>
                <a:buChar char="•"/>
              </a:pPr>
              <a:r>
                <a:rPr lang="ru-RU" altLang="ru-RU" sz="1600">
                  <a:latin typeface="Calibri" pitchFamily="34" charset="0"/>
                </a:rPr>
                <a:t> </a:t>
              </a:r>
              <a:r>
                <a:rPr lang="ru-RU" altLang="ru-RU" sz="1400" b="1">
                  <a:latin typeface="Calibri" pitchFamily="34" charset="0"/>
                </a:rPr>
                <a:t>Наглядно-зрительные</a:t>
              </a:r>
              <a:br>
                <a:rPr lang="ru-RU" altLang="ru-RU" sz="1400" b="1">
                  <a:latin typeface="Calibri" pitchFamily="34" charset="0"/>
                </a:rPr>
              </a:br>
              <a:r>
                <a:rPr lang="ru-RU" altLang="ru-RU" sz="1400" b="1">
                  <a:latin typeface="Calibri" pitchFamily="34" charset="0"/>
                </a:rPr>
                <a:t>   приемы</a:t>
              </a:r>
              <a:r>
                <a:rPr lang="ru-RU" altLang="ru-RU" sz="1400">
                  <a:latin typeface="Calibri" pitchFamily="34" charset="0"/>
                </a:rPr>
                <a:t> (показ физических</a:t>
              </a:r>
              <a:br>
                <a:rPr lang="ru-RU" altLang="ru-RU" sz="1400">
                  <a:latin typeface="Calibri" pitchFamily="34" charset="0"/>
                </a:rPr>
              </a:br>
              <a:r>
                <a:rPr lang="ru-RU" altLang="ru-RU" sz="1400">
                  <a:latin typeface="Calibri" pitchFamily="34" charset="0"/>
                </a:rPr>
                <a:t>   упражнений, использование</a:t>
              </a:r>
              <a:br>
                <a:rPr lang="ru-RU" altLang="ru-RU" sz="1400">
                  <a:latin typeface="Calibri" pitchFamily="34" charset="0"/>
                </a:rPr>
              </a:br>
              <a:r>
                <a:rPr lang="ru-RU" altLang="ru-RU" sz="1400">
                  <a:latin typeface="Calibri" pitchFamily="34" charset="0"/>
                </a:rPr>
                <a:t>   наглядных пособий,</a:t>
              </a:r>
              <a:br>
                <a:rPr lang="ru-RU" altLang="ru-RU" sz="1400">
                  <a:latin typeface="Calibri" pitchFamily="34" charset="0"/>
                </a:rPr>
              </a:br>
              <a:r>
                <a:rPr lang="ru-RU" altLang="ru-RU" sz="1400">
                  <a:latin typeface="Calibri" pitchFamily="34" charset="0"/>
                </a:rPr>
                <a:t>   имитация, зрительные </a:t>
              </a:r>
              <a:br>
                <a:rPr lang="ru-RU" altLang="ru-RU" sz="1400">
                  <a:latin typeface="Calibri" pitchFamily="34" charset="0"/>
                </a:rPr>
              </a:br>
              <a:r>
                <a:rPr lang="ru-RU" altLang="ru-RU" sz="1400">
                  <a:latin typeface="Calibri" pitchFamily="34" charset="0"/>
                </a:rPr>
                <a:t>   ориентиры)</a:t>
              </a:r>
            </a:p>
            <a:p>
              <a:pPr marL="0" lvl="1">
                <a:lnSpc>
                  <a:spcPct val="90000"/>
                </a:lnSpc>
                <a:spcAft>
                  <a:spcPts val="600"/>
                </a:spcAft>
                <a:buFont typeface="Times New Roman" pitchFamily="18" charset="0"/>
                <a:buChar char="•"/>
              </a:pPr>
              <a:r>
                <a:rPr lang="ru-RU" altLang="ru-RU" sz="1400">
                  <a:latin typeface="Calibri" pitchFamily="34" charset="0"/>
                </a:rPr>
                <a:t> </a:t>
              </a:r>
              <a:r>
                <a:rPr lang="ru-RU" altLang="ru-RU" sz="1400" b="1">
                  <a:latin typeface="Calibri" pitchFamily="34" charset="0"/>
                </a:rPr>
                <a:t>Наглядно-слуховые приемы </a:t>
              </a:r>
              <a:r>
                <a:rPr lang="ru-RU" altLang="ru-RU" sz="1400">
                  <a:latin typeface="Calibri" pitchFamily="34" charset="0"/>
                </a:rPr>
                <a:t/>
              </a:r>
              <a:br>
                <a:rPr lang="ru-RU" altLang="ru-RU" sz="1400">
                  <a:latin typeface="Calibri" pitchFamily="34" charset="0"/>
                </a:rPr>
              </a:br>
              <a:r>
                <a:rPr lang="ru-RU" altLang="ru-RU" sz="1400">
                  <a:latin typeface="Calibri" pitchFamily="34" charset="0"/>
                </a:rPr>
                <a:t>  (музыка, песни)</a:t>
              </a:r>
            </a:p>
            <a:p>
              <a:pPr marL="0" lvl="1">
                <a:lnSpc>
                  <a:spcPct val="90000"/>
                </a:lnSpc>
                <a:spcAft>
                  <a:spcPts val="600"/>
                </a:spcAft>
                <a:buFont typeface="Times New Roman" pitchFamily="18" charset="0"/>
                <a:buChar char="•"/>
              </a:pPr>
              <a:r>
                <a:rPr lang="ru-RU" altLang="ru-RU" sz="1400">
                  <a:latin typeface="Calibri" pitchFamily="34" charset="0"/>
                </a:rPr>
                <a:t> </a:t>
              </a:r>
              <a:r>
                <a:rPr lang="ru-RU" altLang="ru-RU" sz="1400" b="1">
                  <a:latin typeface="Calibri" pitchFamily="34" charset="0"/>
                </a:rPr>
                <a:t>Тактильно-мышечные</a:t>
              </a:r>
              <a:br>
                <a:rPr lang="ru-RU" altLang="ru-RU" sz="1400" b="1">
                  <a:latin typeface="Calibri" pitchFamily="34" charset="0"/>
                </a:rPr>
              </a:br>
              <a:r>
                <a:rPr lang="ru-RU" altLang="ru-RU" sz="1400" b="1">
                  <a:latin typeface="Calibri" pitchFamily="34" charset="0"/>
                </a:rPr>
                <a:t>  приемы</a:t>
              </a:r>
              <a:r>
                <a:rPr lang="ru-RU" altLang="ru-RU" sz="1400">
                  <a:latin typeface="Calibri" pitchFamily="34" charset="0"/>
                </a:rPr>
                <a:t> (непосредственная</a:t>
              </a:r>
              <a:br>
                <a:rPr lang="ru-RU" altLang="ru-RU" sz="1400">
                  <a:latin typeface="Calibri" pitchFamily="34" charset="0"/>
                </a:rPr>
              </a:br>
              <a:r>
                <a:rPr lang="ru-RU" altLang="ru-RU" sz="1400">
                  <a:latin typeface="Calibri" pitchFamily="34" charset="0"/>
                </a:rPr>
                <a:t>  помощь воспитателя)</a:t>
              </a:r>
            </a:p>
            <a:p>
              <a:pPr>
                <a:spcAft>
                  <a:spcPts val="1000"/>
                </a:spcAft>
              </a:pPr>
              <a:endParaRPr lang="ru-RU" altLang="ru-RU" sz="1400">
                <a:latin typeface="Times New Roman" pitchFamily="18" charset="0"/>
              </a:endParaRPr>
            </a:p>
            <a:p>
              <a:endParaRPr lang="ru-RU" altLang="ru-RU"/>
            </a:p>
          </p:txBody>
        </p:sp>
        <p:sp>
          <p:nvSpPr>
            <p:cNvPr id="17420" name="Text Box 20"/>
            <p:cNvSpPr txBox="1">
              <a:spLocks noChangeArrowheads="1"/>
            </p:cNvSpPr>
            <p:nvPr/>
          </p:nvSpPr>
          <p:spPr bwMode="auto">
            <a:xfrm>
              <a:off x="3491880" y="2276872"/>
              <a:ext cx="2448272" cy="3096344"/>
            </a:xfrm>
            <a:prstGeom prst="rect">
              <a:avLst/>
            </a:prstGeom>
            <a:gradFill rotWithShape="1">
              <a:gsLst>
                <a:gs pos="0">
                  <a:srgbClr val="96AB94"/>
                </a:gs>
                <a:gs pos="17000">
                  <a:srgbClr val="D4DEFF"/>
                </a:gs>
                <a:gs pos="47000">
                  <a:srgbClr val="D4DEFF"/>
                </a:gs>
                <a:gs pos="100000">
                  <a:srgbClr val="8488C4"/>
                </a:gs>
              </a:gsLst>
              <a:lin ang="189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ru-RU" altLang="ru-RU" sz="2000" b="1">
                  <a:latin typeface="Calibri" pitchFamily="34" charset="0"/>
                </a:rPr>
                <a:t>Словесный </a:t>
              </a:r>
            </a:p>
            <a:p>
              <a:pPr marL="0" lvl="1">
                <a:lnSpc>
                  <a:spcPct val="90000"/>
                </a:lnSpc>
                <a:spcAft>
                  <a:spcPts val="600"/>
                </a:spcAft>
                <a:buFont typeface="Times New Roman" pitchFamily="18" charset="0"/>
                <a:buChar char="•"/>
              </a:pPr>
              <a:r>
                <a:rPr lang="ru-RU" altLang="ru-RU" sz="1600">
                  <a:latin typeface="Calibri" pitchFamily="34" charset="0"/>
                </a:rPr>
                <a:t> </a:t>
              </a:r>
              <a:r>
                <a:rPr lang="ru-RU" altLang="ru-RU" sz="1400">
                  <a:latin typeface="Calibri" pitchFamily="34" charset="0"/>
                </a:rPr>
                <a:t>Объяснения, пояснения,</a:t>
              </a:r>
              <a:br>
                <a:rPr lang="ru-RU" altLang="ru-RU" sz="1400">
                  <a:latin typeface="Calibri" pitchFamily="34" charset="0"/>
                </a:rPr>
              </a:br>
              <a:r>
                <a:rPr lang="ru-RU" altLang="ru-RU" sz="1400">
                  <a:latin typeface="Calibri" pitchFamily="34" charset="0"/>
                </a:rPr>
                <a:t>   указания</a:t>
              </a:r>
            </a:p>
            <a:p>
              <a:pPr>
                <a:lnSpc>
                  <a:spcPct val="90000"/>
                </a:lnSpc>
                <a:spcAft>
                  <a:spcPts val="600"/>
                </a:spcAft>
                <a:buFont typeface="Times New Roman" pitchFamily="18" charset="0"/>
                <a:buChar char="•"/>
              </a:pPr>
              <a:r>
                <a:rPr lang="ru-RU" altLang="ru-RU" sz="1400">
                  <a:latin typeface="Calibri" pitchFamily="34" charset="0"/>
                </a:rPr>
                <a:t> Подача команд,</a:t>
              </a:r>
              <a:br>
                <a:rPr lang="ru-RU" altLang="ru-RU" sz="1400">
                  <a:latin typeface="Calibri" pitchFamily="34" charset="0"/>
                </a:rPr>
              </a:br>
              <a:r>
                <a:rPr lang="ru-RU" altLang="ru-RU" sz="1400">
                  <a:latin typeface="Calibri" pitchFamily="34" charset="0"/>
                </a:rPr>
                <a:t>  распоряжений, сигналов</a:t>
              </a:r>
            </a:p>
            <a:p>
              <a:pPr>
                <a:lnSpc>
                  <a:spcPct val="90000"/>
                </a:lnSpc>
                <a:spcAft>
                  <a:spcPts val="600"/>
                </a:spcAft>
                <a:buFont typeface="Times New Roman" pitchFamily="18" charset="0"/>
                <a:buChar char="•"/>
              </a:pPr>
              <a:r>
                <a:rPr lang="ru-RU" altLang="ru-RU" sz="1400">
                  <a:latin typeface="Calibri" pitchFamily="34" charset="0"/>
                </a:rPr>
                <a:t> Вопросы к детям</a:t>
              </a:r>
            </a:p>
            <a:p>
              <a:pPr>
                <a:lnSpc>
                  <a:spcPct val="90000"/>
                </a:lnSpc>
                <a:spcAft>
                  <a:spcPts val="600"/>
                </a:spcAft>
                <a:buFont typeface="Times New Roman" pitchFamily="18" charset="0"/>
                <a:buChar char="•"/>
              </a:pPr>
              <a:r>
                <a:rPr lang="ru-RU" altLang="ru-RU" sz="1400">
                  <a:latin typeface="Calibri" pitchFamily="34" charset="0"/>
                </a:rPr>
                <a:t> Образный сюжетный</a:t>
              </a:r>
              <a:br>
                <a:rPr lang="ru-RU" altLang="ru-RU" sz="1400">
                  <a:latin typeface="Calibri" pitchFamily="34" charset="0"/>
                </a:rPr>
              </a:br>
              <a:r>
                <a:rPr lang="ru-RU" altLang="ru-RU" sz="1400">
                  <a:latin typeface="Calibri" pitchFamily="34" charset="0"/>
                </a:rPr>
                <a:t>   рассказ, беседа</a:t>
              </a:r>
            </a:p>
            <a:p>
              <a:pPr>
                <a:lnSpc>
                  <a:spcPct val="90000"/>
                </a:lnSpc>
                <a:spcAft>
                  <a:spcPts val="600"/>
                </a:spcAft>
                <a:buFont typeface="Times New Roman" pitchFamily="18" charset="0"/>
                <a:buChar char="•"/>
              </a:pPr>
              <a:r>
                <a:rPr lang="ru-RU" altLang="ru-RU" sz="1400">
                  <a:latin typeface="Calibri" pitchFamily="34" charset="0"/>
                </a:rPr>
                <a:t> Словесная инструкция</a:t>
              </a:r>
            </a:p>
            <a:p>
              <a:endParaRPr lang="ru-RU" altLang="ru-RU" sz="1400"/>
            </a:p>
          </p:txBody>
        </p:sp>
        <p:sp>
          <p:nvSpPr>
            <p:cNvPr id="17421" name="Text Box 21"/>
            <p:cNvSpPr txBox="1">
              <a:spLocks noChangeArrowheads="1"/>
            </p:cNvSpPr>
            <p:nvPr/>
          </p:nvSpPr>
          <p:spPr bwMode="auto">
            <a:xfrm>
              <a:off x="6084168" y="2276872"/>
              <a:ext cx="2520280" cy="3096344"/>
            </a:xfrm>
            <a:prstGeom prst="rect">
              <a:avLst/>
            </a:prstGeom>
            <a:gradFill rotWithShape="1">
              <a:gsLst>
                <a:gs pos="0">
                  <a:srgbClr val="96AB94"/>
                </a:gs>
                <a:gs pos="17000">
                  <a:srgbClr val="D4DEFF"/>
                </a:gs>
                <a:gs pos="47000">
                  <a:srgbClr val="D4DEFF"/>
                </a:gs>
                <a:gs pos="100000">
                  <a:srgbClr val="8488C4"/>
                </a:gs>
              </a:gsLst>
              <a:lin ang="189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ru-RU" altLang="ru-RU" sz="2000" b="1">
                  <a:latin typeface="Calibri" pitchFamily="34" charset="0"/>
                </a:rPr>
                <a:t>Практический</a:t>
              </a:r>
            </a:p>
            <a:p>
              <a:pPr marL="0" lvl="1">
                <a:lnSpc>
                  <a:spcPct val="90000"/>
                </a:lnSpc>
                <a:spcAft>
                  <a:spcPts val="600"/>
                </a:spcAft>
                <a:buFont typeface="Times New Roman" pitchFamily="18" charset="0"/>
                <a:buChar char="•"/>
              </a:pPr>
              <a:r>
                <a:rPr lang="ru-RU" altLang="ru-RU" sz="1600">
                  <a:latin typeface="Calibri" pitchFamily="34" charset="0"/>
                </a:rPr>
                <a:t> </a:t>
              </a:r>
              <a:r>
                <a:rPr lang="ru-RU" altLang="ru-RU" sz="1400">
                  <a:latin typeface="Calibri" pitchFamily="34" charset="0"/>
                </a:rPr>
                <a:t>Повторение упражнений </a:t>
              </a:r>
              <a:br>
                <a:rPr lang="ru-RU" altLang="ru-RU" sz="1400">
                  <a:latin typeface="Calibri" pitchFamily="34" charset="0"/>
                </a:rPr>
              </a:br>
              <a:r>
                <a:rPr lang="ru-RU" altLang="ru-RU" sz="1400">
                  <a:latin typeface="Calibri" pitchFamily="34" charset="0"/>
                </a:rPr>
                <a:t>   без изменения</a:t>
              </a:r>
              <a:br>
                <a:rPr lang="ru-RU" altLang="ru-RU" sz="1400">
                  <a:latin typeface="Calibri" pitchFamily="34" charset="0"/>
                </a:rPr>
              </a:br>
              <a:r>
                <a:rPr lang="ru-RU" altLang="ru-RU" sz="1400">
                  <a:latin typeface="Calibri" pitchFamily="34" charset="0"/>
                </a:rPr>
                <a:t>   и с изменениями</a:t>
              </a:r>
            </a:p>
            <a:p>
              <a:pPr marL="0" lvl="1">
                <a:lnSpc>
                  <a:spcPct val="90000"/>
                </a:lnSpc>
                <a:spcAft>
                  <a:spcPts val="600"/>
                </a:spcAft>
                <a:buFont typeface="Times New Roman" pitchFamily="18" charset="0"/>
                <a:buChar char="•"/>
              </a:pPr>
              <a:r>
                <a:rPr lang="ru-RU" altLang="ru-RU" sz="1400">
                  <a:latin typeface="Calibri" pitchFamily="34" charset="0"/>
                </a:rPr>
                <a:t> Проведение упражнений</a:t>
              </a:r>
              <a:br>
                <a:rPr lang="ru-RU" altLang="ru-RU" sz="1400">
                  <a:latin typeface="Calibri" pitchFamily="34" charset="0"/>
                </a:rPr>
              </a:br>
              <a:r>
                <a:rPr lang="ru-RU" altLang="ru-RU" sz="1400">
                  <a:latin typeface="Calibri" pitchFamily="34" charset="0"/>
                </a:rPr>
                <a:t>   в игровой форме;</a:t>
              </a:r>
            </a:p>
            <a:p>
              <a:pPr marL="0" lvl="1">
                <a:lnSpc>
                  <a:spcPct val="90000"/>
                </a:lnSpc>
                <a:spcAft>
                  <a:spcPts val="600"/>
                </a:spcAft>
                <a:buFont typeface="Times New Roman" pitchFamily="18" charset="0"/>
                <a:buChar char="•"/>
              </a:pPr>
              <a:r>
                <a:rPr lang="ru-RU" altLang="ru-RU" sz="1400">
                  <a:latin typeface="Calibri" pitchFamily="34" charset="0"/>
                </a:rPr>
                <a:t> Проведение упражнений</a:t>
              </a:r>
              <a:br>
                <a:rPr lang="ru-RU" altLang="ru-RU" sz="1400">
                  <a:latin typeface="Calibri" pitchFamily="34" charset="0"/>
                </a:rPr>
              </a:br>
              <a:r>
                <a:rPr lang="ru-RU" altLang="ru-RU" sz="1400">
                  <a:latin typeface="Calibri" pitchFamily="34" charset="0"/>
                </a:rPr>
                <a:t>   в соревновательной</a:t>
              </a:r>
              <a:br>
                <a:rPr lang="ru-RU" altLang="ru-RU" sz="1400">
                  <a:latin typeface="Calibri" pitchFamily="34" charset="0"/>
                </a:rPr>
              </a:br>
              <a:r>
                <a:rPr lang="ru-RU" altLang="ru-RU" sz="1400">
                  <a:latin typeface="Calibri" pitchFamily="34" charset="0"/>
                </a:rPr>
                <a:t>   форме</a:t>
              </a:r>
            </a:p>
            <a:p>
              <a:endParaRPr lang="ru-RU" altLang="ru-RU" sz="1400"/>
            </a:p>
          </p:txBody>
        </p:sp>
      </p:grpSp>
      <p:sp>
        <p:nvSpPr>
          <p:cNvPr id="17412" name="Text Box 8"/>
          <p:cNvSpPr txBox="1">
            <a:spLocks noChangeArrowheads="1"/>
          </p:cNvSpPr>
          <p:nvPr/>
        </p:nvSpPr>
        <p:spPr bwMode="auto">
          <a:xfrm>
            <a:off x="2738438" y="404813"/>
            <a:ext cx="1112837" cy="36036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spcAft>
                <a:spcPts val="1000"/>
              </a:spcAft>
            </a:pPr>
            <a:r>
              <a:rPr lang="ru-RU" altLang="ru-RU" b="1">
                <a:latin typeface="Calibri" pitchFamily="34" charset="0"/>
              </a:rPr>
              <a:t>ЦЕЛЬ</a:t>
            </a:r>
            <a:endParaRPr lang="ru-RU" altLang="ru-RU"/>
          </a:p>
        </p:txBody>
      </p:sp>
      <p:sp>
        <p:nvSpPr>
          <p:cNvPr id="17413" name="Text Box 9"/>
          <p:cNvSpPr txBox="1">
            <a:spLocks noChangeArrowheads="1"/>
          </p:cNvSpPr>
          <p:nvPr/>
        </p:nvSpPr>
        <p:spPr bwMode="auto">
          <a:xfrm>
            <a:off x="5292725" y="404813"/>
            <a:ext cx="1112838" cy="36036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spcAft>
                <a:spcPts val="1000"/>
              </a:spcAft>
            </a:pPr>
            <a:r>
              <a:rPr lang="ru-RU" altLang="ru-RU" sz="1600" b="1">
                <a:latin typeface="Calibri" pitchFamily="34" charset="0"/>
              </a:rPr>
              <a:t>ЗАДАЧИ</a:t>
            </a:r>
            <a:endParaRPr lang="ru-RU" altLang="ru-RU" sz="1600"/>
          </a:p>
        </p:txBody>
      </p:sp>
      <p:sp>
        <p:nvSpPr>
          <p:cNvPr id="17414" name="Text Box 8"/>
          <p:cNvSpPr txBox="1">
            <a:spLocks noChangeArrowheads="1"/>
          </p:cNvSpPr>
          <p:nvPr/>
        </p:nvSpPr>
        <p:spPr bwMode="auto">
          <a:xfrm>
            <a:off x="3848100" y="1196975"/>
            <a:ext cx="1447800" cy="360363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spcAft>
                <a:spcPts val="1000"/>
              </a:spcAft>
            </a:pPr>
            <a:r>
              <a:rPr lang="ru-RU" altLang="ru-RU" b="1">
                <a:latin typeface="Calibri" pitchFamily="34" charset="0"/>
              </a:rPr>
              <a:t>Принципы</a:t>
            </a:r>
          </a:p>
        </p:txBody>
      </p:sp>
      <p:cxnSp>
        <p:nvCxnSpPr>
          <p:cNvPr id="34" name="Прямая со стрелкой 33"/>
          <p:cNvCxnSpPr>
            <a:stCxn id="17412" idx="3"/>
            <a:endCxn id="17413" idx="1"/>
          </p:cNvCxnSpPr>
          <p:nvPr/>
        </p:nvCxnSpPr>
        <p:spPr>
          <a:xfrm>
            <a:off x="3851275" y="584200"/>
            <a:ext cx="144145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6089" name="AutoShape 5"/>
          <p:cNvSpPr>
            <a:spLocks noChangeArrowheads="1"/>
          </p:cNvSpPr>
          <p:nvPr/>
        </p:nvSpPr>
        <p:spPr bwMode="auto">
          <a:xfrm>
            <a:off x="4395788" y="1628775"/>
            <a:ext cx="352425" cy="576263"/>
          </a:xfrm>
          <a:prstGeom prst="downArrow">
            <a:avLst>
              <a:gd name="adj1" fmla="val 39102"/>
              <a:gd name="adj2" fmla="val 55685"/>
            </a:avLst>
          </a:prstGeom>
          <a:gradFill rotWithShape="0">
            <a:gsLst>
              <a:gs pos="0">
                <a:srgbClr val="D99594"/>
              </a:gs>
              <a:gs pos="50000">
                <a:srgbClr val="C0504D"/>
              </a:gs>
              <a:gs pos="100000">
                <a:srgbClr val="D99594"/>
              </a:gs>
            </a:gsLst>
            <a:lin ang="5400000" scaled="1"/>
          </a:gradFill>
          <a:ln w="12700">
            <a:solidFill>
              <a:srgbClr val="C0504D"/>
            </a:solidFill>
            <a:miter lim="800000"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 vert="eaVert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68AC3C-B9DF-41BD-B1BF-24A337A9614E}" type="slidenum">
              <a:rPr lang="ru-RU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 Box 8"/>
          <p:cNvSpPr txBox="1">
            <a:spLocks noChangeArrowheads="1"/>
          </p:cNvSpPr>
          <p:nvPr/>
        </p:nvSpPr>
        <p:spPr bwMode="auto">
          <a:xfrm>
            <a:off x="3856038" y="1773238"/>
            <a:ext cx="1431925" cy="36036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spcAft>
                <a:spcPts val="1000"/>
              </a:spcAft>
            </a:pPr>
            <a:r>
              <a:rPr lang="ru-RU" altLang="ru-RU" sz="2000" b="1">
                <a:latin typeface="Calibri" pitchFamily="34" charset="0"/>
              </a:rPr>
              <a:t>Методы</a:t>
            </a:r>
          </a:p>
        </p:txBody>
      </p:sp>
      <p:grpSp>
        <p:nvGrpSpPr>
          <p:cNvPr id="18434" name="Group 2"/>
          <p:cNvGrpSpPr>
            <a:grpSpLocks/>
          </p:cNvGrpSpPr>
          <p:nvPr/>
        </p:nvGrpSpPr>
        <p:grpSpPr bwMode="auto">
          <a:xfrm>
            <a:off x="323850" y="2565400"/>
            <a:ext cx="2447925" cy="3527425"/>
            <a:chOff x="323" y="4444"/>
            <a:chExt cx="5439" cy="5559"/>
          </a:xfrm>
        </p:grpSpPr>
        <p:sp>
          <p:nvSpPr>
            <p:cNvPr id="5123" name="Text Box 3"/>
            <p:cNvSpPr txBox="1">
              <a:spLocks noChangeArrowheads="1"/>
            </p:cNvSpPr>
            <p:nvPr/>
          </p:nvSpPr>
          <p:spPr bwMode="auto">
            <a:xfrm>
              <a:off x="323" y="4444"/>
              <a:ext cx="5439" cy="5559"/>
            </a:xfrm>
            <a:prstGeom prst="rect">
              <a:avLst/>
            </a:prstGeom>
            <a:gradFill rotWithShape="1">
              <a:gsLst>
                <a:gs pos="0">
                  <a:srgbClr val="FC9FCB"/>
                </a:gs>
                <a:gs pos="13000">
                  <a:srgbClr val="F8B049"/>
                </a:gs>
                <a:gs pos="21001">
                  <a:srgbClr val="F8B049"/>
                </a:gs>
                <a:gs pos="63000">
                  <a:srgbClr val="FEE7F2"/>
                </a:gs>
                <a:gs pos="67000">
                  <a:srgbClr val="F952A0"/>
                </a:gs>
                <a:gs pos="69000">
                  <a:srgbClr val="C50849"/>
                </a:gs>
                <a:gs pos="82001">
                  <a:srgbClr val="B43E85"/>
                </a:gs>
                <a:gs pos="100000">
                  <a:srgbClr val="F8B049"/>
                </a:gs>
              </a:gsLst>
              <a:lin ang="27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 algn="ctr" fontAlgn="auto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defRPr/>
              </a:pPr>
              <a:r>
                <a:rPr lang="ru-RU" sz="2000" b="1" dirty="0">
                  <a:solidFill>
                    <a:schemeClr val="accent2">
                      <a:lumMod val="75000"/>
                    </a:schemeClr>
                  </a:solidFill>
                  <a:latin typeface="+mn-lt"/>
                  <a:cs typeface="+mn-cs"/>
                </a:rPr>
                <a:t>Средства физического развития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atin typeface="Arial" pitchFamily="34" charset="0"/>
                <a:cs typeface="+mn-cs"/>
              </a:endParaRPr>
            </a:p>
          </p:txBody>
        </p:sp>
        <p:sp>
          <p:nvSpPr>
            <p:cNvPr id="18464" name="Text Box 4" descr="Пергамент"/>
            <p:cNvSpPr txBox="1">
              <a:spLocks noChangeArrowheads="1"/>
            </p:cNvSpPr>
            <p:nvPr/>
          </p:nvSpPr>
          <p:spPr bwMode="auto">
            <a:xfrm>
              <a:off x="643" y="5805"/>
              <a:ext cx="4799" cy="1248"/>
            </a:xfrm>
            <a:prstGeom prst="rect">
              <a:avLst/>
            </a:prstGeom>
            <a:blipFill dpi="0" rotWithShape="1">
              <a:blip r:embed="rId2"/>
              <a:srcRect/>
              <a:tile tx="0" ty="0" sx="100000" sy="100000" flip="none" algn="tl"/>
            </a:blip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90000"/>
                </a:lnSpc>
              </a:pPr>
              <a:r>
                <a:rPr lang="ru-RU" altLang="ru-RU" sz="1400" b="1">
                  <a:latin typeface="Calibri" pitchFamily="34" charset="0"/>
                </a:rPr>
                <a:t>Двигательная активность, занятия физкультурой</a:t>
              </a:r>
              <a:endParaRPr lang="ru-RU" altLang="ru-RU" sz="1400" b="1"/>
            </a:p>
          </p:txBody>
        </p:sp>
        <p:sp>
          <p:nvSpPr>
            <p:cNvPr id="18465" name="Text Box 5" descr="Пергамент"/>
            <p:cNvSpPr txBox="1">
              <a:spLocks noChangeArrowheads="1"/>
            </p:cNvSpPr>
            <p:nvPr/>
          </p:nvSpPr>
          <p:spPr bwMode="auto">
            <a:xfrm>
              <a:off x="643" y="7166"/>
              <a:ext cx="4799" cy="1248"/>
            </a:xfrm>
            <a:prstGeom prst="rect">
              <a:avLst/>
            </a:prstGeom>
            <a:blipFill dpi="0" rotWithShape="1">
              <a:blip r:embed="rId2"/>
              <a:srcRect/>
              <a:tile tx="0" ty="0" sx="100000" sy="100000" flip="none" algn="tl"/>
            </a:blip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90000"/>
                </a:lnSpc>
              </a:pPr>
              <a:r>
                <a:rPr lang="ru-RU" altLang="ru-RU" sz="1400" b="1">
                  <a:latin typeface="Calibri" pitchFamily="34" charset="0"/>
                </a:rPr>
                <a:t>Эколого-природные факторы (солнце, воздух, вода)</a:t>
              </a:r>
              <a:endParaRPr lang="ru-RU" altLang="ru-RU" sz="1400"/>
            </a:p>
          </p:txBody>
        </p:sp>
        <p:sp>
          <p:nvSpPr>
            <p:cNvPr id="18466" name="Text Box 6" descr="Пергамент"/>
            <p:cNvSpPr txBox="1">
              <a:spLocks noChangeArrowheads="1"/>
            </p:cNvSpPr>
            <p:nvPr/>
          </p:nvSpPr>
          <p:spPr bwMode="auto">
            <a:xfrm>
              <a:off x="643" y="8528"/>
              <a:ext cx="4799" cy="1248"/>
            </a:xfrm>
            <a:prstGeom prst="rect">
              <a:avLst/>
            </a:prstGeom>
            <a:blipFill dpi="0" rotWithShape="1">
              <a:blip r:embed="rId2"/>
              <a:srcRect/>
              <a:tile tx="0" ty="0" sx="100000" sy="100000" flip="none" algn="tl"/>
            </a:blip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lnSpc>
                  <a:spcPct val="90000"/>
                </a:lnSpc>
              </a:pPr>
              <a:r>
                <a:rPr lang="ru-RU" altLang="ru-RU" sz="1400" b="1">
                  <a:latin typeface="Calibri" pitchFamily="34" charset="0"/>
                </a:rPr>
                <a:t>Психогигиенические факторы (гигиена сна, питания, занятий)</a:t>
              </a:r>
              <a:endParaRPr lang="ru-RU" altLang="ru-RU" sz="1400"/>
            </a:p>
          </p:txBody>
        </p:sp>
      </p:grpSp>
      <p:grpSp>
        <p:nvGrpSpPr>
          <p:cNvPr id="18435" name="Group 7"/>
          <p:cNvGrpSpPr>
            <a:grpSpLocks/>
          </p:cNvGrpSpPr>
          <p:nvPr/>
        </p:nvGrpSpPr>
        <p:grpSpPr bwMode="auto">
          <a:xfrm>
            <a:off x="3059113" y="2420938"/>
            <a:ext cx="5616575" cy="3527425"/>
            <a:chOff x="7821" y="3423"/>
            <a:chExt cx="8712" cy="5560"/>
          </a:xfrm>
        </p:grpSpPr>
        <p:sp>
          <p:nvSpPr>
            <p:cNvPr id="5128" name="Text Box 8"/>
            <p:cNvSpPr txBox="1">
              <a:spLocks noChangeArrowheads="1"/>
            </p:cNvSpPr>
            <p:nvPr/>
          </p:nvSpPr>
          <p:spPr bwMode="auto">
            <a:xfrm>
              <a:off x="7821" y="3423"/>
              <a:ext cx="8712" cy="5560"/>
            </a:xfrm>
            <a:prstGeom prst="rect">
              <a:avLst/>
            </a:prstGeom>
            <a:gradFill rotWithShape="0">
              <a:gsLst>
                <a:gs pos="0">
                  <a:srgbClr val="C2D69B"/>
                </a:gs>
                <a:gs pos="50000">
                  <a:srgbClr val="EAF1DD"/>
                </a:gs>
                <a:gs pos="100000">
                  <a:srgbClr val="C2D69B"/>
                </a:gs>
              </a:gsLst>
              <a:lin ang="18900000" scaled="1"/>
            </a:gradFill>
            <a:ln w="12700">
              <a:solidFill>
                <a:srgbClr val="C2D69B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4E6128">
                  <a:alpha val="50000"/>
                </a:srgbClr>
              </a:outerShdw>
            </a:effectLst>
          </p:spPr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1000"/>
                </a:spcAft>
                <a:defRPr/>
              </a:pPr>
              <a:r>
                <a:rPr lang="ru-RU" sz="2000" b="1" dirty="0">
                  <a:solidFill>
                    <a:schemeClr val="accent2">
                      <a:lumMod val="75000"/>
                    </a:schemeClr>
                  </a:solidFill>
                  <a:latin typeface="+mn-lt"/>
                  <a:cs typeface="+mn-cs"/>
                </a:rPr>
                <a:t>Формы физического развития</a:t>
              </a:r>
              <a:endParaRPr lang="ru-RU" sz="2000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+mn-cs"/>
              </a:endParaRPr>
            </a:p>
          </p:txBody>
        </p:sp>
        <p:grpSp>
          <p:nvGrpSpPr>
            <p:cNvPr id="18447" name="Group 9"/>
            <p:cNvGrpSpPr>
              <a:grpSpLocks/>
            </p:cNvGrpSpPr>
            <p:nvPr/>
          </p:nvGrpSpPr>
          <p:grpSpPr bwMode="auto">
            <a:xfrm>
              <a:off x="7933" y="4104"/>
              <a:ext cx="8488" cy="4765"/>
              <a:chOff x="7883" y="5142"/>
              <a:chExt cx="8488" cy="4765"/>
            </a:xfrm>
          </p:grpSpPr>
          <p:sp>
            <p:nvSpPr>
              <p:cNvPr id="47121" name="Text Box 10"/>
              <p:cNvSpPr txBox="1">
                <a:spLocks noChangeArrowheads="1"/>
              </p:cNvSpPr>
              <p:nvPr/>
            </p:nvSpPr>
            <p:spPr bwMode="auto">
              <a:xfrm>
                <a:off x="7882" y="9448"/>
                <a:ext cx="8490" cy="453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FBD4B4"/>
                  </a:gs>
                </a:gsLst>
                <a:lin ang="5400000" scaled="1"/>
              </a:gradFill>
              <a:ln w="12700">
                <a:solidFill>
                  <a:srgbClr val="FABF8F"/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rgbClr val="974706">
                    <a:alpha val="50000"/>
                  </a:srgbClr>
                </a:outerShdw>
              </a:effectLst>
            </p:spPr>
            <p:txBody>
              <a:bodyPr/>
              <a:lstStyle/>
              <a:p>
                <a:pPr algn="ctr">
                  <a:lnSpc>
                    <a:spcPct val="90000"/>
                  </a:lnSpc>
                </a:pPr>
                <a:r>
                  <a:rPr lang="ru-RU" sz="1200" b="1">
                    <a:latin typeface="Calibri" pitchFamily="34" charset="0"/>
                  </a:rPr>
                  <a:t>Самостоятельная двигательно-игровая деятельность детей</a:t>
                </a:r>
                <a:endParaRPr lang="ru-RU" sz="1200"/>
              </a:p>
            </p:txBody>
          </p:sp>
          <p:sp>
            <p:nvSpPr>
              <p:cNvPr id="47122" name="Text Box 11"/>
              <p:cNvSpPr txBox="1">
                <a:spLocks noChangeArrowheads="1"/>
              </p:cNvSpPr>
              <p:nvPr/>
            </p:nvSpPr>
            <p:spPr bwMode="auto">
              <a:xfrm>
                <a:off x="7882" y="5142"/>
                <a:ext cx="4134" cy="455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FBD4B4"/>
                  </a:gs>
                </a:gsLst>
                <a:lin ang="5400000" scaled="1"/>
              </a:gradFill>
              <a:ln w="12700">
                <a:solidFill>
                  <a:srgbClr val="FABF8F"/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rgbClr val="974706">
                    <a:alpha val="50000"/>
                  </a:srgbClr>
                </a:outerShdw>
              </a:effectLst>
            </p:spPr>
            <p:txBody>
              <a:bodyPr/>
              <a:lstStyle/>
              <a:p>
                <a:pPr algn="ctr" fontAlgn="auto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600" b="1">
                    <a:latin typeface="+mn-lt"/>
                    <a:cs typeface="+mn-cs"/>
                  </a:rPr>
                  <a:t>Физкультурные занятия</a:t>
                </a:r>
                <a:endParaRPr lang="ru-RU" sz="1600">
                  <a:latin typeface="Arial" pitchFamily="34" charset="0"/>
                  <a:cs typeface="+mn-cs"/>
                </a:endParaRPr>
              </a:p>
            </p:txBody>
          </p:sp>
          <p:sp>
            <p:nvSpPr>
              <p:cNvPr id="47123" name="Text Box 12"/>
              <p:cNvSpPr txBox="1">
                <a:spLocks noChangeArrowheads="1"/>
              </p:cNvSpPr>
              <p:nvPr/>
            </p:nvSpPr>
            <p:spPr bwMode="auto">
              <a:xfrm>
                <a:off x="7882" y="6275"/>
                <a:ext cx="3910" cy="455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FBD4B4"/>
                  </a:gs>
                </a:gsLst>
                <a:lin ang="5400000" scaled="1"/>
              </a:gradFill>
              <a:ln w="12700">
                <a:solidFill>
                  <a:srgbClr val="FABF8F"/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rgbClr val="974706">
                    <a:alpha val="50000"/>
                  </a:srgbClr>
                </a:outerShdw>
              </a:effectLst>
            </p:spPr>
            <p:txBody>
              <a:bodyPr/>
              <a:lstStyle/>
              <a:p>
                <a:pPr algn="ctr" fontAlgn="auto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600" b="1">
                    <a:latin typeface="+mn-lt"/>
                    <a:cs typeface="+mn-cs"/>
                  </a:rPr>
                  <a:t>Подвижные игры</a:t>
                </a:r>
                <a:endParaRPr lang="ru-RU" sz="1600">
                  <a:latin typeface="Arial" pitchFamily="34" charset="0"/>
                  <a:cs typeface="+mn-cs"/>
                </a:endParaRPr>
              </a:p>
            </p:txBody>
          </p:sp>
          <p:sp>
            <p:nvSpPr>
              <p:cNvPr id="47124" name="Text Box 13"/>
              <p:cNvSpPr txBox="1">
                <a:spLocks noChangeArrowheads="1"/>
              </p:cNvSpPr>
              <p:nvPr/>
            </p:nvSpPr>
            <p:spPr bwMode="auto">
              <a:xfrm>
                <a:off x="12351" y="5707"/>
                <a:ext cx="3910" cy="455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FBD4B4"/>
                  </a:gs>
                </a:gsLst>
                <a:lin ang="5400000" scaled="1"/>
              </a:gradFill>
              <a:ln w="12700">
                <a:solidFill>
                  <a:srgbClr val="FABF8F"/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rgbClr val="974706">
                    <a:alpha val="50000"/>
                  </a:srgbClr>
                </a:outerShdw>
              </a:effectLst>
            </p:spPr>
            <p:txBody>
              <a:bodyPr/>
              <a:lstStyle/>
              <a:p>
                <a:pPr algn="ctr" fontAlgn="auto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600" b="1">
                    <a:latin typeface="+mn-lt"/>
                    <a:cs typeface="+mn-cs"/>
                  </a:rPr>
                  <a:t>Утренняя гимнастика</a:t>
                </a:r>
                <a:endParaRPr lang="ru-RU" sz="1600">
                  <a:latin typeface="Arial" pitchFamily="34" charset="0"/>
                  <a:cs typeface="+mn-cs"/>
                </a:endParaRPr>
              </a:p>
            </p:txBody>
          </p:sp>
          <p:sp>
            <p:nvSpPr>
              <p:cNvPr id="47125" name="Text Box 14"/>
              <p:cNvSpPr txBox="1">
                <a:spLocks noChangeArrowheads="1"/>
              </p:cNvSpPr>
              <p:nvPr/>
            </p:nvSpPr>
            <p:spPr bwMode="auto">
              <a:xfrm>
                <a:off x="7882" y="7411"/>
                <a:ext cx="1788" cy="453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FBD4B4"/>
                  </a:gs>
                </a:gsLst>
                <a:lin ang="5400000" scaled="1"/>
              </a:gradFill>
              <a:ln w="12700">
                <a:solidFill>
                  <a:srgbClr val="FABF8F"/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rgbClr val="974706">
                    <a:alpha val="50000"/>
                  </a:srgbClr>
                </a:outerShdw>
              </a:effectLst>
            </p:spPr>
            <p:txBody>
              <a:bodyPr/>
              <a:lstStyle/>
              <a:p>
                <a:pPr algn="ctr" fontAlgn="auto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600" b="1">
                    <a:latin typeface="+mn-lt"/>
                    <a:cs typeface="+mn-cs"/>
                  </a:rPr>
                  <a:t>ЛФК</a:t>
                </a:r>
                <a:endParaRPr lang="ru-RU" sz="1600">
                  <a:latin typeface="Arial" pitchFamily="34" charset="0"/>
                  <a:cs typeface="+mn-cs"/>
                </a:endParaRPr>
              </a:p>
            </p:txBody>
          </p:sp>
          <p:sp>
            <p:nvSpPr>
              <p:cNvPr id="47126" name="Text Box 15"/>
              <p:cNvSpPr txBox="1">
                <a:spLocks noChangeArrowheads="1"/>
              </p:cNvSpPr>
              <p:nvPr/>
            </p:nvSpPr>
            <p:spPr bwMode="auto">
              <a:xfrm>
                <a:off x="12016" y="6275"/>
                <a:ext cx="4245" cy="455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FBD4B4"/>
                  </a:gs>
                </a:gsLst>
                <a:lin ang="5400000" scaled="1"/>
              </a:gradFill>
              <a:ln w="12700">
                <a:solidFill>
                  <a:srgbClr val="FABF8F"/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rgbClr val="974706">
                    <a:alpha val="50000"/>
                  </a:srgbClr>
                </a:outerShdw>
              </a:effectLst>
            </p:spPr>
            <p:txBody>
              <a:bodyPr/>
              <a:lstStyle/>
              <a:p>
                <a:pPr algn="ctr" fontAlgn="auto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600" b="1">
                    <a:latin typeface="+mn-lt"/>
                    <a:cs typeface="+mn-cs"/>
                  </a:rPr>
                  <a:t>Корригирующая гимнастика</a:t>
                </a:r>
                <a:endParaRPr lang="ru-RU" sz="1600">
                  <a:latin typeface="Arial" pitchFamily="34" charset="0"/>
                  <a:cs typeface="+mn-cs"/>
                </a:endParaRPr>
              </a:p>
            </p:txBody>
          </p:sp>
          <p:sp>
            <p:nvSpPr>
              <p:cNvPr id="47127" name="Text Box 16"/>
              <p:cNvSpPr txBox="1">
                <a:spLocks noChangeArrowheads="1"/>
              </p:cNvSpPr>
              <p:nvPr/>
            </p:nvSpPr>
            <p:spPr bwMode="auto">
              <a:xfrm>
                <a:off x="14474" y="8317"/>
                <a:ext cx="1743" cy="453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FBD4B4"/>
                  </a:gs>
                </a:gsLst>
                <a:lin ang="5400000" scaled="1"/>
              </a:gradFill>
              <a:ln w="12700">
                <a:solidFill>
                  <a:srgbClr val="FABF8F"/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rgbClr val="974706">
                    <a:alpha val="50000"/>
                  </a:srgbClr>
                </a:outerShdw>
              </a:effectLst>
            </p:spPr>
            <p:txBody>
              <a:bodyPr/>
              <a:lstStyle/>
              <a:p>
                <a:pPr algn="ctr" fontAlgn="auto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600" b="1">
                    <a:latin typeface="+mn-lt"/>
                    <a:cs typeface="+mn-cs"/>
                  </a:rPr>
                  <a:t>Ритмика</a:t>
                </a:r>
                <a:endParaRPr lang="ru-RU" sz="1600">
                  <a:latin typeface="Arial" pitchFamily="34" charset="0"/>
                  <a:cs typeface="+mn-cs"/>
                </a:endParaRPr>
              </a:p>
            </p:txBody>
          </p:sp>
          <p:sp>
            <p:nvSpPr>
              <p:cNvPr id="47128" name="Text Box 17"/>
              <p:cNvSpPr txBox="1">
                <a:spLocks noChangeArrowheads="1"/>
              </p:cNvSpPr>
              <p:nvPr/>
            </p:nvSpPr>
            <p:spPr bwMode="auto">
              <a:xfrm>
                <a:off x="7882" y="8017"/>
                <a:ext cx="6331" cy="753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FBD4B4"/>
                  </a:gs>
                </a:gsLst>
                <a:lin ang="5400000" scaled="1"/>
              </a:gradFill>
              <a:ln w="12700">
                <a:solidFill>
                  <a:srgbClr val="FABF8F"/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rgbClr val="974706">
                    <a:alpha val="50000"/>
                  </a:srgbClr>
                </a:outerShdw>
              </a:effectLst>
            </p:spPr>
            <p:txBody>
              <a:bodyPr/>
              <a:lstStyle/>
              <a:p>
                <a:pPr algn="ctr" fontAlgn="auto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600" b="1">
                    <a:latin typeface="+mn-lt"/>
                    <a:cs typeface="+mn-cs"/>
                  </a:rPr>
                  <a:t>Спортивные игры, развлечения, праздники и  соревнования</a:t>
                </a:r>
                <a:endParaRPr lang="ru-RU" sz="1600">
                  <a:latin typeface="Arial" pitchFamily="34" charset="0"/>
                  <a:cs typeface="+mn-cs"/>
                </a:endParaRPr>
              </a:p>
            </p:txBody>
          </p:sp>
          <p:sp>
            <p:nvSpPr>
              <p:cNvPr id="47129" name="Text Box 18"/>
              <p:cNvSpPr txBox="1">
                <a:spLocks noChangeArrowheads="1"/>
              </p:cNvSpPr>
              <p:nvPr/>
            </p:nvSpPr>
            <p:spPr bwMode="auto">
              <a:xfrm>
                <a:off x="11792" y="8880"/>
                <a:ext cx="4469" cy="453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FBD4B4"/>
                  </a:gs>
                </a:gsLst>
                <a:lin ang="5400000" scaled="1"/>
              </a:gradFill>
              <a:ln w="12700">
                <a:solidFill>
                  <a:srgbClr val="FABF8F"/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rgbClr val="974706">
                    <a:alpha val="50000"/>
                  </a:srgbClr>
                </a:outerShdw>
              </a:effectLst>
            </p:spPr>
            <p:txBody>
              <a:bodyPr/>
              <a:lstStyle/>
              <a:p>
                <a:pPr algn="ctr" fontAlgn="auto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600" b="1">
                    <a:latin typeface="+mn-lt"/>
                    <a:cs typeface="+mn-cs"/>
                  </a:rPr>
                  <a:t>Музыкальные  занятия</a:t>
                </a:r>
                <a:endParaRPr lang="ru-RU" sz="1600">
                  <a:latin typeface="Arial" pitchFamily="34" charset="0"/>
                  <a:cs typeface="+mn-cs"/>
                </a:endParaRPr>
              </a:p>
            </p:txBody>
          </p:sp>
          <p:sp>
            <p:nvSpPr>
              <p:cNvPr id="47130" name="Text Box 19"/>
              <p:cNvSpPr txBox="1">
                <a:spLocks noChangeArrowheads="1"/>
              </p:cNvSpPr>
              <p:nvPr/>
            </p:nvSpPr>
            <p:spPr bwMode="auto">
              <a:xfrm>
                <a:off x="9894" y="7411"/>
                <a:ext cx="6383" cy="453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FBD4B4"/>
                  </a:gs>
                </a:gsLst>
                <a:lin ang="5400000" scaled="1"/>
              </a:gradFill>
              <a:ln w="12700">
                <a:solidFill>
                  <a:srgbClr val="FABF8F"/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rgbClr val="974706">
                    <a:alpha val="50000"/>
                  </a:srgbClr>
                </a:outerShdw>
              </a:effectLst>
            </p:spPr>
            <p:txBody>
              <a:bodyPr/>
              <a:lstStyle/>
              <a:p>
                <a:pPr algn="ctr">
                  <a:lnSpc>
                    <a:spcPct val="90000"/>
                  </a:lnSpc>
                </a:pPr>
                <a:r>
                  <a:rPr lang="ru-RU" sz="1400" b="1">
                    <a:latin typeface="Calibri" pitchFamily="34" charset="0"/>
                  </a:rPr>
                  <a:t>Физкультурные упражнения на прогулке</a:t>
                </a:r>
                <a:endParaRPr lang="ru-RU" sz="1400"/>
              </a:p>
            </p:txBody>
          </p:sp>
          <p:sp>
            <p:nvSpPr>
              <p:cNvPr id="47131" name="Text Box 20"/>
              <p:cNvSpPr txBox="1">
                <a:spLocks noChangeArrowheads="1"/>
              </p:cNvSpPr>
              <p:nvPr/>
            </p:nvSpPr>
            <p:spPr bwMode="auto">
              <a:xfrm>
                <a:off x="7882" y="6841"/>
                <a:ext cx="3575" cy="455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FBD4B4"/>
                  </a:gs>
                </a:gsLst>
                <a:lin ang="5400000" scaled="1"/>
              </a:gradFill>
              <a:ln w="12700">
                <a:solidFill>
                  <a:srgbClr val="FABF8F"/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rgbClr val="974706">
                    <a:alpha val="50000"/>
                  </a:srgbClr>
                </a:outerShdw>
              </a:effectLst>
            </p:spPr>
            <p:txBody>
              <a:bodyPr/>
              <a:lstStyle/>
              <a:p>
                <a:pPr algn="ctr" fontAlgn="auto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600" b="1">
                    <a:latin typeface="+mn-lt"/>
                    <a:cs typeface="+mn-cs"/>
                  </a:rPr>
                  <a:t>Физкультминутки</a:t>
                </a:r>
                <a:endParaRPr lang="ru-RU" sz="1600">
                  <a:latin typeface="Arial" pitchFamily="34" charset="0"/>
                  <a:cs typeface="+mn-cs"/>
                </a:endParaRPr>
              </a:p>
            </p:txBody>
          </p:sp>
          <p:sp>
            <p:nvSpPr>
              <p:cNvPr id="47132" name="Text Box 21"/>
              <p:cNvSpPr txBox="1">
                <a:spLocks noChangeArrowheads="1"/>
              </p:cNvSpPr>
              <p:nvPr/>
            </p:nvSpPr>
            <p:spPr bwMode="auto">
              <a:xfrm>
                <a:off x="7882" y="5707"/>
                <a:ext cx="4134" cy="455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FBD4B4"/>
                  </a:gs>
                </a:gsLst>
                <a:lin ang="5400000" scaled="1"/>
              </a:gradFill>
              <a:ln w="12700">
                <a:solidFill>
                  <a:srgbClr val="FABF8F"/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rgbClr val="974706">
                    <a:alpha val="50000"/>
                  </a:srgbClr>
                </a:outerShdw>
              </a:effectLst>
            </p:spPr>
            <p:txBody>
              <a:bodyPr/>
              <a:lstStyle/>
              <a:p>
                <a:pPr algn="ctr">
                  <a:lnSpc>
                    <a:spcPct val="90000"/>
                  </a:lnSpc>
                </a:pPr>
                <a:r>
                  <a:rPr lang="ru-RU" sz="1400" b="1">
                    <a:latin typeface="Calibri" pitchFamily="34" charset="0"/>
                  </a:rPr>
                  <a:t>Закаливающие  процедуры</a:t>
                </a:r>
                <a:endParaRPr lang="ru-RU" sz="1400"/>
              </a:p>
            </p:txBody>
          </p:sp>
          <p:sp>
            <p:nvSpPr>
              <p:cNvPr id="47133" name="Text Box 22"/>
              <p:cNvSpPr txBox="1">
                <a:spLocks noChangeArrowheads="1"/>
              </p:cNvSpPr>
              <p:nvPr/>
            </p:nvSpPr>
            <p:spPr bwMode="auto">
              <a:xfrm>
                <a:off x="11679" y="6841"/>
                <a:ext cx="4587" cy="455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FBD4B4"/>
                  </a:gs>
                </a:gsLst>
                <a:lin ang="5400000" scaled="1"/>
              </a:gradFill>
              <a:ln w="12700">
                <a:solidFill>
                  <a:srgbClr val="FABF8F"/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rgbClr val="974706">
                    <a:alpha val="50000"/>
                  </a:srgbClr>
                </a:outerShdw>
              </a:effectLst>
            </p:spPr>
            <p:txBody>
              <a:bodyPr/>
              <a:lstStyle/>
              <a:p>
                <a:pPr algn="ctr" fontAlgn="auto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600" b="1">
                    <a:latin typeface="+mn-lt"/>
                    <a:cs typeface="+mn-cs"/>
                  </a:rPr>
                  <a:t>Гимнастика пробуждения</a:t>
                </a:r>
                <a:endParaRPr lang="ru-RU" sz="1600">
                  <a:latin typeface="Arial" pitchFamily="34" charset="0"/>
                  <a:cs typeface="+mn-cs"/>
                </a:endParaRPr>
              </a:p>
            </p:txBody>
          </p:sp>
          <p:sp>
            <p:nvSpPr>
              <p:cNvPr id="47134" name="Text Box 23"/>
              <p:cNvSpPr txBox="1">
                <a:spLocks noChangeArrowheads="1"/>
              </p:cNvSpPr>
              <p:nvPr/>
            </p:nvSpPr>
            <p:spPr bwMode="auto">
              <a:xfrm>
                <a:off x="7882" y="8880"/>
                <a:ext cx="3575" cy="453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FBD4B4"/>
                  </a:gs>
                </a:gsLst>
                <a:lin ang="5400000" scaled="1"/>
              </a:gradFill>
              <a:ln w="12700">
                <a:solidFill>
                  <a:srgbClr val="FABF8F"/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rgbClr val="974706">
                    <a:alpha val="50000"/>
                  </a:srgbClr>
                </a:outerShdw>
              </a:effectLst>
            </p:spPr>
            <p:txBody>
              <a:bodyPr/>
              <a:lstStyle/>
              <a:p>
                <a:pPr algn="ctr" fontAlgn="auto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600" b="1">
                    <a:latin typeface="+mn-lt"/>
                    <a:cs typeface="+mn-cs"/>
                  </a:rPr>
                  <a:t>Кружки, секции</a:t>
                </a:r>
                <a:endParaRPr lang="ru-RU" sz="1600">
                  <a:latin typeface="Arial" pitchFamily="34" charset="0"/>
                  <a:cs typeface="+mn-cs"/>
                </a:endParaRPr>
              </a:p>
            </p:txBody>
          </p:sp>
          <p:sp>
            <p:nvSpPr>
              <p:cNvPr id="47135" name="Text Box 24"/>
              <p:cNvSpPr txBox="1">
                <a:spLocks noChangeArrowheads="1"/>
              </p:cNvSpPr>
              <p:nvPr/>
            </p:nvSpPr>
            <p:spPr bwMode="auto">
              <a:xfrm>
                <a:off x="12351" y="5142"/>
                <a:ext cx="3910" cy="455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FBD4B4"/>
                  </a:gs>
                </a:gsLst>
                <a:lin ang="5400000" scaled="1"/>
              </a:gradFill>
              <a:ln w="12700">
                <a:solidFill>
                  <a:srgbClr val="FABF8F"/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rgbClr val="974706">
                    <a:alpha val="50000"/>
                  </a:srgbClr>
                </a:outerShdw>
              </a:effectLst>
            </p:spPr>
            <p:txBody>
              <a:bodyPr/>
              <a:lstStyle/>
              <a:p>
                <a:pPr algn="ctr" fontAlgn="auto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600" b="1">
                    <a:latin typeface="+mn-lt"/>
                    <a:cs typeface="+mn-cs"/>
                  </a:rPr>
                  <a:t>Занятия по плаванию</a:t>
                </a:r>
                <a:endParaRPr lang="ru-RU" sz="1600">
                  <a:latin typeface="Arial" pitchFamily="34" charset="0"/>
                  <a:cs typeface="+mn-cs"/>
                </a:endParaRPr>
              </a:p>
            </p:txBody>
          </p:sp>
        </p:grpSp>
      </p:grpSp>
      <p:cxnSp>
        <p:nvCxnSpPr>
          <p:cNvPr id="28" name="Прямая со стрелкой 27"/>
          <p:cNvCxnSpPr>
            <a:stCxn id="18438" idx="2"/>
          </p:cNvCxnSpPr>
          <p:nvPr/>
        </p:nvCxnSpPr>
        <p:spPr>
          <a:xfrm>
            <a:off x="3295650" y="765175"/>
            <a:ext cx="1276350" cy="36036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stCxn id="18439" idx="2"/>
          </p:cNvCxnSpPr>
          <p:nvPr/>
        </p:nvCxnSpPr>
        <p:spPr>
          <a:xfrm flipH="1">
            <a:off x="4572000" y="765175"/>
            <a:ext cx="1276350" cy="36036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8438" name="Text Box 8"/>
          <p:cNvSpPr txBox="1">
            <a:spLocks noChangeArrowheads="1"/>
          </p:cNvSpPr>
          <p:nvPr/>
        </p:nvSpPr>
        <p:spPr bwMode="auto">
          <a:xfrm>
            <a:off x="2738438" y="404813"/>
            <a:ext cx="1112837" cy="36036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spcAft>
                <a:spcPts val="1000"/>
              </a:spcAft>
            </a:pPr>
            <a:r>
              <a:rPr lang="ru-RU" altLang="ru-RU" sz="2000" b="1">
                <a:latin typeface="Calibri" pitchFamily="34" charset="0"/>
              </a:rPr>
              <a:t>ЦЕЛЬ</a:t>
            </a:r>
            <a:endParaRPr lang="ru-RU" altLang="ru-RU" sz="2000"/>
          </a:p>
        </p:txBody>
      </p:sp>
      <p:sp>
        <p:nvSpPr>
          <p:cNvPr id="18439" name="Text Box 9"/>
          <p:cNvSpPr txBox="1">
            <a:spLocks noChangeArrowheads="1"/>
          </p:cNvSpPr>
          <p:nvPr/>
        </p:nvSpPr>
        <p:spPr bwMode="auto">
          <a:xfrm>
            <a:off x="5292725" y="404813"/>
            <a:ext cx="1112838" cy="360362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spcAft>
                <a:spcPts val="1000"/>
              </a:spcAft>
            </a:pPr>
            <a:r>
              <a:rPr lang="ru-RU" altLang="ru-RU" sz="2000" b="1">
                <a:latin typeface="Calibri" pitchFamily="34" charset="0"/>
              </a:rPr>
              <a:t>ЗАДАЧИ</a:t>
            </a:r>
            <a:endParaRPr lang="ru-RU" altLang="ru-RU" sz="2000"/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3851275" y="1196975"/>
            <a:ext cx="1441450" cy="360363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spcAft>
                <a:spcPts val="1000"/>
              </a:spcAft>
            </a:pPr>
            <a:r>
              <a:rPr lang="ru-RU" altLang="ru-RU" sz="2000" b="1">
                <a:latin typeface="Calibri" pitchFamily="34" charset="0"/>
              </a:rPr>
              <a:t>Принципы</a:t>
            </a:r>
          </a:p>
        </p:txBody>
      </p:sp>
      <p:cxnSp>
        <p:nvCxnSpPr>
          <p:cNvPr id="33" name="Прямая со стрелкой 32"/>
          <p:cNvCxnSpPr>
            <a:stCxn id="18438" idx="3"/>
            <a:endCxn id="18439" idx="1"/>
          </p:cNvCxnSpPr>
          <p:nvPr/>
        </p:nvCxnSpPr>
        <p:spPr>
          <a:xfrm>
            <a:off x="3851275" y="584200"/>
            <a:ext cx="144145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>
            <a:stCxn id="18440" idx="2"/>
            <a:endCxn id="18433" idx="0"/>
          </p:cNvCxnSpPr>
          <p:nvPr/>
        </p:nvCxnSpPr>
        <p:spPr>
          <a:xfrm>
            <a:off x="4572000" y="1557338"/>
            <a:ext cx="0" cy="2159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8" name="Стрелка углом 37"/>
          <p:cNvSpPr/>
          <p:nvPr/>
        </p:nvSpPr>
        <p:spPr>
          <a:xfrm rot="5400000">
            <a:off x="5831681" y="1448595"/>
            <a:ext cx="504825" cy="1439862"/>
          </a:xfrm>
          <a:prstGeom prst="ben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39" name="Стрелка углом 38"/>
          <p:cNvSpPr/>
          <p:nvPr/>
        </p:nvSpPr>
        <p:spPr>
          <a:xfrm rot="5400000" flipV="1">
            <a:off x="2843213" y="1484313"/>
            <a:ext cx="504825" cy="1368425"/>
          </a:xfrm>
          <a:prstGeom prst="ben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36" name="Номер слайда 3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A5E84D-48FB-4598-AD42-6A17D2DB32D9}" type="slidenum">
              <a:rPr lang="ru-RU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 anchor="t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Здоровьесберегающие</a:t>
            </a:r>
            <a:r>
              <a:rPr lang="ru-RU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технологии</a:t>
            </a:r>
            <a:endParaRPr lang="ru-RU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8131" name="Text Box 7"/>
          <p:cNvSpPr txBox="1">
            <a:spLocks noChangeArrowheads="1"/>
          </p:cNvSpPr>
          <p:nvPr/>
        </p:nvSpPr>
        <p:spPr bwMode="auto">
          <a:xfrm>
            <a:off x="539750" y="1017588"/>
            <a:ext cx="8047038" cy="1619250"/>
          </a:xfrm>
          <a:prstGeom prst="rect">
            <a:avLst/>
          </a:prstGeom>
          <a:gradFill rotWithShape="1">
            <a:gsLst>
              <a:gs pos="0">
                <a:srgbClr val="D99694"/>
              </a:gs>
              <a:gs pos="100000">
                <a:srgbClr val="F2DCDB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9250" dir="2132261" algn="ctr" rotWithShape="0">
              <a:srgbClr val="808080"/>
            </a:outerShdw>
          </a:effectLst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ru-RU" sz="1600" b="1">
                <a:solidFill>
                  <a:srgbClr val="000000"/>
                </a:solidFill>
                <a:latin typeface="Calibri" pitchFamily="34" charset="0"/>
              </a:rPr>
              <a:t>Технология</a:t>
            </a:r>
            <a:r>
              <a:rPr lang="ru-RU" sz="1600">
                <a:solidFill>
                  <a:srgbClr val="000000"/>
                </a:solidFill>
                <a:latin typeface="Calibri" pitchFamily="34" charset="0"/>
              </a:rPr>
              <a:t> – научное прогнозирование и точное воспроизведение педагогических действий, которые обеспечивают достижение запланированных результатов</a:t>
            </a:r>
            <a:endParaRPr lang="ru-RU" sz="1600"/>
          </a:p>
        </p:txBody>
      </p:sp>
      <p:sp>
        <p:nvSpPr>
          <p:cNvPr id="48132" name="Text Box 8"/>
          <p:cNvSpPr txBox="1">
            <a:spLocks noChangeArrowheads="1"/>
          </p:cNvSpPr>
          <p:nvPr/>
        </p:nvSpPr>
        <p:spPr bwMode="auto">
          <a:xfrm>
            <a:off x="755650" y="1628775"/>
            <a:ext cx="7632700" cy="8636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C6D9F1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53882" dir="2700000" algn="ctr" rotWithShape="0">
              <a:srgbClr val="808080"/>
            </a:outerShdw>
          </a:effectLst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ru-RU" sz="1600" b="1">
                <a:solidFill>
                  <a:srgbClr val="000000"/>
                </a:solidFill>
                <a:latin typeface="Calibri" pitchFamily="34" charset="0"/>
              </a:rPr>
              <a:t>Здоровьесберегающие технологии  – </a:t>
            </a:r>
            <a:r>
              <a:rPr lang="ru-RU" sz="1600">
                <a:solidFill>
                  <a:srgbClr val="000000"/>
                </a:solidFill>
                <a:latin typeface="Calibri" pitchFamily="34" charset="0"/>
              </a:rPr>
              <a:t>это технологии, направленные</a:t>
            </a:r>
            <a:br>
              <a:rPr lang="ru-RU" sz="1600">
                <a:solidFill>
                  <a:srgbClr val="000000"/>
                </a:solidFill>
                <a:latin typeface="Calibri" pitchFamily="34" charset="0"/>
              </a:rPr>
            </a:br>
            <a:r>
              <a:rPr lang="ru-RU" sz="1600">
                <a:solidFill>
                  <a:srgbClr val="000000"/>
                </a:solidFill>
                <a:latin typeface="Calibri" pitchFamily="34" charset="0"/>
              </a:rPr>
              <a:t>на сохранение здоровья и активное формирование здорового образа жизни</a:t>
            </a:r>
            <a:br>
              <a:rPr lang="ru-RU" sz="1600">
                <a:solidFill>
                  <a:srgbClr val="000000"/>
                </a:solidFill>
                <a:latin typeface="Calibri" pitchFamily="34" charset="0"/>
              </a:rPr>
            </a:br>
            <a:r>
              <a:rPr lang="ru-RU" sz="1600">
                <a:solidFill>
                  <a:srgbClr val="000000"/>
                </a:solidFill>
                <a:latin typeface="Calibri" pitchFamily="34" charset="0"/>
              </a:rPr>
              <a:t>и здоровья воспитанников</a:t>
            </a:r>
            <a:endParaRPr lang="ru-RU" sz="1600"/>
          </a:p>
        </p:txBody>
      </p:sp>
      <p:grpSp>
        <p:nvGrpSpPr>
          <p:cNvPr id="19460" name="Группа 12"/>
          <p:cNvGrpSpPr>
            <a:grpSpLocks/>
          </p:cNvGrpSpPr>
          <p:nvPr/>
        </p:nvGrpSpPr>
        <p:grpSpPr bwMode="auto">
          <a:xfrm>
            <a:off x="323850" y="1989138"/>
            <a:ext cx="8496300" cy="1368425"/>
            <a:chOff x="323528" y="1988840"/>
            <a:chExt cx="8496944" cy="1368152"/>
          </a:xfrm>
        </p:grpSpPr>
        <p:cxnSp>
          <p:nvCxnSpPr>
            <p:cNvPr id="12" name="Прямая соединительная линия 11"/>
            <p:cNvCxnSpPr/>
            <p:nvPr/>
          </p:nvCxnSpPr>
          <p:spPr>
            <a:xfrm>
              <a:off x="4356084" y="3356992"/>
              <a:ext cx="431833" cy="0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9" name="Двойные круглые скобки 8"/>
            <p:cNvSpPr/>
            <p:nvPr/>
          </p:nvSpPr>
          <p:spPr>
            <a:xfrm>
              <a:off x="323528" y="1988840"/>
              <a:ext cx="8496944" cy="1368152"/>
            </a:xfrm>
            <a:prstGeom prst="bracketPair">
              <a:avLst>
                <a:gd name="adj" fmla="val 30405"/>
              </a:avLst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19461" name="Группа 9"/>
          <p:cNvGrpSpPr>
            <a:grpSpLocks/>
          </p:cNvGrpSpPr>
          <p:nvPr/>
        </p:nvGrpSpPr>
        <p:grpSpPr bwMode="auto">
          <a:xfrm>
            <a:off x="611188" y="2852738"/>
            <a:ext cx="7956550" cy="3240087"/>
            <a:chOff x="611560" y="2852936"/>
            <a:chExt cx="7956464" cy="3240360"/>
          </a:xfrm>
        </p:grpSpPr>
        <p:sp>
          <p:nvSpPr>
            <p:cNvPr id="19463" name="Text Box 9"/>
            <p:cNvSpPr txBox="1">
              <a:spLocks noChangeArrowheads="1"/>
            </p:cNvSpPr>
            <p:nvPr/>
          </p:nvSpPr>
          <p:spPr bwMode="auto">
            <a:xfrm>
              <a:off x="611560" y="2852936"/>
              <a:ext cx="3780000" cy="324036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7E4BD"/>
                </a:gs>
              </a:gsLst>
              <a:lin ang="5400000" scaled="1"/>
            </a:gradFill>
            <a:ln w="12700">
              <a:solidFill>
                <a:srgbClr val="C3D69B"/>
              </a:solidFill>
              <a:miter lim="800000"/>
              <a:headEnd/>
              <a:tailEnd/>
            </a:ln>
            <a:effectLst>
              <a:prstShdw prst="shdw13" dist="53882" dir="13500000">
                <a:srgbClr val="4F6228">
                  <a:alpha val="50000"/>
                </a:srgbClr>
              </a:prstShdw>
            </a:effectLst>
          </p:spPr>
          <p:txBody>
            <a:bodyPr/>
            <a:lstStyle/>
            <a:p>
              <a:pPr algn="ctr"/>
              <a:r>
                <a:rPr lang="ru-RU" altLang="ru-RU" sz="1400" b="1">
                  <a:solidFill>
                    <a:srgbClr val="C00000"/>
                  </a:solidFill>
                  <a:latin typeface="Calibri" pitchFamily="34" charset="0"/>
                </a:rPr>
                <a:t>Медико-профилактические</a:t>
              </a:r>
            </a:p>
            <a:p>
              <a:pPr marL="0" lvl="1">
                <a:lnSpc>
                  <a:spcPct val="90000"/>
                </a:lnSpc>
                <a:spcAft>
                  <a:spcPts val="600"/>
                </a:spcAft>
                <a:buFont typeface="Wingdings" pitchFamily="2" charset="2"/>
                <a:buChar char="ü"/>
              </a:pPr>
              <a:r>
                <a:rPr lang="ru-RU" altLang="ru-RU" sz="1400">
                  <a:latin typeface="Calibri" pitchFamily="34" charset="0"/>
                </a:rPr>
                <a:t>организация мониторинга здоровья</a:t>
              </a:r>
              <a:br>
                <a:rPr lang="ru-RU" altLang="ru-RU" sz="1400">
                  <a:latin typeface="Calibri" pitchFamily="34" charset="0"/>
                </a:rPr>
              </a:br>
              <a:r>
                <a:rPr lang="ru-RU" altLang="ru-RU" sz="1400">
                  <a:latin typeface="Calibri" pitchFamily="34" charset="0"/>
                </a:rPr>
                <a:t>    дошкольников</a:t>
              </a:r>
              <a:endParaRPr lang="ru-RU" altLang="ru-RU" sz="1400">
                <a:latin typeface="Times New Roman" pitchFamily="18" charset="0"/>
              </a:endParaRPr>
            </a:p>
            <a:p>
              <a:pPr>
                <a:lnSpc>
                  <a:spcPct val="90000"/>
                </a:lnSpc>
                <a:spcAft>
                  <a:spcPts val="600"/>
                </a:spcAft>
                <a:buFont typeface="Wingdings" pitchFamily="2" charset="2"/>
                <a:buChar char="ü"/>
              </a:pPr>
              <a:r>
                <a:rPr lang="ru-RU" altLang="ru-RU" sz="1400">
                  <a:latin typeface="Calibri" pitchFamily="34" charset="0"/>
                </a:rPr>
                <a:t>организация и контроль питания детей</a:t>
              </a:r>
              <a:endParaRPr lang="ru-RU" altLang="ru-RU" sz="1400">
                <a:latin typeface="Times New Roman" pitchFamily="18" charset="0"/>
              </a:endParaRPr>
            </a:p>
            <a:p>
              <a:pPr>
                <a:lnSpc>
                  <a:spcPct val="90000"/>
                </a:lnSpc>
                <a:spcAft>
                  <a:spcPts val="600"/>
                </a:spcAft>
                <a:buFont typeface="Wingdings" pitchFamily="2" charset="2"/>
                <a:buChar char="ü"/>
              </a:pPr>
              <a:r>
                <a:rPr lang="ru-RU" altLang="ru-RU" sz="1400">
                  <a:latin typeface="Calibri" pitchFamily="34" charset="0"/>
                </a:rPr>
                <a:t>физического развития дошкольников</a:t>
              </a:r>
              <a:endParaRPr lang="ru-RU" altLang="ru-RU" sz="1400">
                <a:latin typeface="Times New Roman" pitchFamily="18" charset="0"/>
              </a:endParaRPr>
            </a:p>
            <a:p>
              <a:pPr>
                <a:lnSpc>
                  <a:spcPct val="90000"/>
                </a:lnSpc>
                <a:spcAft>
                  <a:spcPts val="600"/>
                </a:spcAft>
                <a:buFont typeface="Wingdings" pitchFamily="2" charset="2"/>
                <a:buChar char="ü"/>
              </a:pPr>
              <a:r>
                <a:rPr lang="ru-RU" altLang="ru-RU" sz="1400">
                  <a:latin typeface="Calibri" pitchFamily="34" charset="0"/>
                </a:rPr>
                <a:t>закаливание</a:t>
              </a:r>
              <a:endParaRPr lang="ru-RU" altLang="ru-RU" sz="1400">
                <a:latin typeface="Times New Roman" pitchFamily="18" charset="0"/>
              </a:endParaRPr>
            </a:p>
            <a:p>
              <a:pPr>
                <a:lnSpc>
                  <a:spcPct val="90000"/>
                </a:lnSpc>
                <a:spcAft>
                  <a:spcPts val="600"/>
                </a:spcAft>
                <a:buFont typeface="Wingdings" pitchFamily="2" charset="2"/>
                <a:buChar char="ü"/>
              </a:pPr>
              <a:r>
                <a:rPr lang="ru-RU" altLang="ru-RU" sz="1400">
                  <a:latin typeface="Calibri" pitchFamily="34" charset="0"/>
                </a:rPr>
                <a:t>организация профилактических </a:t>
              </a:r>
              <a:br>
                <a:rPr lang="ru-RU" altLang="ru-RU" sz="1400">
                  <a:latin typeface="Calibri" pitchFamily="34" charset="0"/>
                </a:rPr>
              </a:br>
              <a:r>
                <a:rPr lang="ru-RU" altLang="ru-RU" sz="1400">
                  <a:latin typeface="Calibri" pitchFamily="34" charset="0"/>
                </a:rPr>
                <a:t>   мероприятий</a:t>
              </a:r>
              <a:endParaRPr lang="ru-RU" altLang="ru-RU" sz="1400">
                <a:latin typeface="Times New Roman" pitchFamily="18" charset="0"/>
              </a:endParaRPr>
            </a:p>
            <a:p>
              <a:pPr>
                <a:lnSpc>
                  <a:spcPct val="90000"/>
                </a:lnSpc>
                <a:spcAft>
                  <a:spcPts val="600"/>
                </a:spcAft>
                <a:buFont typeface="Wingdings" pitchFamily="2" charset="2"/>
                <a:buChar char="ü"/>
              </a:pPr>
              <a:r>
                <a:rPr lang="ru-RU" altLang="ru-RU" sz="1400">
                  <a:latin typeface="Calibri" pitchFamily="34" charset="0"/>
                </a:rPr>
                <a:t>организация обеспечения требований</a:t>
              </a:r>
              <a:br>
                <a:rPr lang="ru-RU" altLang="ru-RU" sz="1400">
                  <a:latin typeface="Calibri" pitchFamily="34" charset="0"/>
                </a:rPr>
              </a:br>
              <a:r>
                <a:rPr lang="ru-RU" altLang="ru-RU" sz="1400">
                  <a:latin typeface="Calibri" pitchFamily="34" charset="0"/>
                </a:rPr>
                <a:t>   СанПиНов</a:t>
              </a:r>
              <a:endParaRPr lang="ru-RU" altLang="ru-RU" sz="1400">
                <a:latin typeface="Times New Roman" pitchFamily="18" charset="0"/>
              </a:endParaRPr>
            </a:p>
            <a:p>
              <a:pPr>
                <a:lnSpc>
                  <a:spcPct val="90000"/>
                </a:lnSpc>
                <a:spcAft>
                  <a:spcPts val="600"/>
                </a:spcAft>
                <a:buFont typeface="Wingdings" pitchFamily="2" charset="2"/>
                <a:buChar char="ü"/>
              </a:pPr>
              <a:r>
                <a:rPr lang="ru-RU" altLang="ru-RU" sz="1400">
                  <a:latin typeface="Calibri" pitchFamily="34" charset="0"/>
                </a:rPr>
                <a:t>организация здоровьесберегающей </a:t>
              </a:r>
              <a:br>
                <a:rPr lang="ru-RU" altLang="ru-RU" sz="1400">
                  <a:latin typeface="Calibri" pitchFamily="34" charset="0"/>
                </a:rPr>
              </a:br>
              <a:r>
                <a:rPr lang="ru-RU" altLang="ru-RU" sz="1400">
                  <a:latin typeface="Calibri" pitchFamily="34" charset="0"/>
                </a:rPr>
                <a:t>    среды</a:t>
              </a:r>
              <a:endParaRPr lang="ru-RU" altLang="ru-RU" sz="1400"/>
            </a:p>
          </p:txBody>
        </p:sp>
        <p:sp>
          <p:nvSpPr>
            <p:cNvPr id="19464" name="Text Box 10"/>
            <p:cNvSpPr txBox="1">
              <a:spLocks noChangeArrowheads="1"/>
            </p:cNvSpPr>
            <p:nvPr/>
          </p:nvSpPr>
          <p:spPr bwMode="auto">
            <a:xfrm>
              <a:off x="4788024" y="2852936"/>
              <a:ext cx="3780000" cy="324036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FCD5B5"/>
                </a:gs>
              </a:gsLst>
              <a:lin ang="5400000" scaled="1"/>
            </a:gradFill>
            <a:ln w="12700">
              <a:solidFill>
                <a:srgbClr val="FAC090"/>
              </a:solidFill>
              <a:miter lim="800000"/>
              <a:headEnd/>
              <a:tailEnd/>
            </a:ln>
            <a:effectLst>
              <a:prstShdw prst="shdw13" dist="53882" dir="13500000">
                <a:srgbClr val="984807">
                  <a:alpha val="50000"/>
                </a:srgbClr>
              </a:prstShdw>
            </a:effectLst>
          </p:spPr>
          <p:txBody>
            <a:bodyPr/>
            <a:lstStyle/>
            <a:p>
              <a:pPr algn="ctr"/>
              <a:r>
                <a:rPr lang="ru-RU" altLang="ru-RU" sz="1400" b="1">
                  <a:solidFill>
                    <a:srgbClr val="C00000"/>
                  </a:solidFill>
                  <a:latin typeface="Calibri" pitchFamily="34" charset="0"/>
                </a:rPr>
                <a:t>Физкультурно-оздоровительные</a:t>
              </a:r>
            </a:p>
            <a:p>
              <a:pPr marL="0" lvl="1">
                <a:lnSpc>
                  <a:spcPct val="90000"/>
                </a:lnSpc>
                <a:spcAft>
                  <a:spcPts val="600"/>
                </a:spcAft>
                <a:buFont typeface="Wingdings" pitchFamily="2" charset="2"/>
                <a:buChar char="ü"/>
              </a:pPr>
              <a:r>
                <a:rPr lang="ru-RU" altLang="ru-RU" sz="1400">
                  <a:latin typeface="Calibri" pitchFamily="34" charset="0"/>
                </a:rPr>
                <a:t>развитие физических качеств, </a:t>
              </a:r>
              <a:br>
                <a:rPr lang="ru-RU" altLang="ru-RU" sz="1400">
                  <a:latin typeface="Calibri" pitchFamily="34" charset="0"/>
                </a:rPr>
              </a:br>
              <a:r>
                <a:rPr lang="ru-RU" altLang="ru-RU" sz="1400">
                  <a:latin typeface="Calibri" pitchFamily="34" charset="0"/>
                </a:rPr>
                <a:t>    двигательной активности</a:t>
              </a:r>
              <a:endParaRPr lang="ru-RU" altLang="ru-RU" sz="1400">
                <a:latin typeface="Times New Roman" pitchFamily="18" charset="0"/>
              </a:endParaRPr>
            </a:p>
            <a:p>
              <a:pPr>
                <a:lnSpc>
                  <a:spcPct val="90000"/>
                </a:lnSpc>
                <a:spcAft>
                  <a:spcPts val="600"/>
                </a:spcAft>
                <a:buFont typeface="Wingdings" pitchFamily="2" charset="2"/>
                <a:buChar char="ü"/>
              </a:pPr>
              <a:r>
                <a:rPr lang="ru-RU" altLang="ru-RU" sz="1400">
                  <a:latin typeface="Calibri" pitchFamily="34" charset="0"/>
                </a:rPr>
                <a:t>становление физической культуры</a:t>
              </a:r>
              <a:br>
                <a:rPr lang="ru-RU" altLang="ru-RU" sz="1400">
                  <a:latin typeface="Calibri" pitchFamily="34" charset="0"/>
                </a:rPr>
              </a:br>
              <a:r>
                <a:rPr lang="ru-RU" altLang="ru-RU" sz="1400">
                  <a:latin typeface="Calibri" pitchFamily="34" charset="0"/>
                </a:rPr>
                <a:t>    детей</a:t>
              </a:r>
              <a:endParaRPr lang="ru-RU" altLang="ru-RU" sz="1400">
                <a:latin typeface="Times New Roman" pitchFamily="18" charset="0"/>
              </a:endParaRPr>
            </a:p>
            <a:p>
              <a:pPr>
                <a:lnSpc>
                  <a:spcPct val="90000"/>
                </a:lnSpc>
                <a:spcAft>
                  <a:spcPts val="600"/>
                </a:spcAft>
                <a:buFont typeface="Wingdings" pitchFamily="2" charset="2"/>
                <a:buChar char="ü"/>
              </a:pPr>
              <a:r>
                <a:rPr lang="ru-RU" altLang="ru-RU" sz="1400">
                  <a:latin typeface="Calibri" pitchFamily="34" charset="0"/>
                </a:rPr>
                <a:t>дыхательная гимнастика</a:t>
              </a:r>
              <a:endParaRPr lang="ru-RU" altLang="ru-RU" sz="1400">
                <a:latin typeface="Times New Roman" pitchFamily="18" charset="0"/>
              </a:endParaRPr>
            </a:p>
            <a:p>
              <a:pPr>
                <a:lnSpc>
                  <a:spcPct val="90000"/>
                </a:lnSpc>
                <a:spcAft>
                  <a:spcPts val="600"/>
                </a:spcAft>
                <a:buFont typeface="Wingdings" pitchFamily="2" charset="2"/>
                <a:buChar char="ü"/>
              </a:pPr>
              <a:r>
                <a:rPr lang="ru-RU" altLang="ru-RU" sz="1400">
                  <a:latin typeface="Calibri" pitchFamily="34" charset="0"/>
                </a:rPr>
                <a:t>массаж и самомассаж</a:t>
              </a:r>
              <a:endParaRPr lang="ru-RU" altLang="ru-RU" sz="1400">
                <a:latin typeface="Times New Roman" pitchFamily="18" charset="0"/>
              </a:endParaRPr>
            </a:p>
            <a:p>
              <a:pPr>
                <a:lnSpc>
                  <a:spcPct val="90000"/>
                </a:lnSpc>
                <a:spcAft>
                  <a:spcPts val="600"/>
                </a:spcAft>
                <a:buFont typeface="Wingdings" pitchFamily="2" charset="2"/>
                <a:buChar char="ü"/>
              </a:pPr>
              <a:r>
                <a:rPr lang="ru-RU" altLang="ru-RU" sz="1400">
                  <a:latin typeface="Calibri" pitchFamily="34" charset="0"/>
                </a:rPr>
                <a:t>профилактика плоскостопия</a:t>
              </a:r>
              <a:br>
                <a:rPr lang="ru-RU" altLang="ru-RU" sz="1400">
                  <a:latin typeface="Calibri" pitchFamily="34" charset="0"/>
                </a:rPr>
              </a:br>
              <a:r>
                <a:rPr lang="ru-RU" altLang="ru-RU" sz="1400">
                  <a:latin typeface="Calibri" pitchFamily="34" charset="0"/>
                </a:rPr>
                <a:t>    и формирования правильной осанки</a:t>
              </a:r>
              <a:endParaRPr lang="ru-RU" altLang="ru-RU" sz="1400">
                <a:latin typeface="Times New Roman" pitchFamily="18" charset="0"/>
              </a:endParaRPr>
            </a:p>
            <a:p>
              <a:pPr>
                <a:lnSpc>
                  <a:spcPct val="90000"/>
                </a:lnSpc>
                <a:spcAft>
                  <a:spcPts val="600"/>
                </a:spcAft>
                <a:buFont typeface="Wingdings" pitchFamily="2" charset="2"/>
                <a:buChar char="ü"/>
              </a:pPr>
              <a:r>
                <a:rPr lang="ru-RU" altLang="ru-RU" sz="1400">
                  <a:latin typeface="Calibri" pitchFamily="34" charset="0"/>
                </a:rPr>
                <a:t>воспитание привычки к повседневной</a:t>
              </a:r>
              <a:br>
                <a:rPr lang="ru-RU" altLang="ru-RU" sz="1400">
                  <a:latin typeface="Calibri" pitchFamily="34" charset="0"/>
                </a:rPr>
              </a:br>
              <a:r>
                <a:rPr lang="ru-RU" altLang="ru-RU" sz="1400">
                  <a:latin typeface="Calibri" pitchFamily="34" charset="0"/>
                </a:rPr>
                <a:t>   физической активности и заботе</a:t>
              </a:r>
              <a:br>
                <a:rPr lang="ru-RU" altLang="ru-RU" sz="1400">
                  <a:latin typeface="Calibri" pitchFamily="34" charset="0"/>
                </a:rPr>
              </a:br>
              <a:r>
                <a:rPr lang="ru-RU" altLang="ru-RU" sz="1400">
                  <a:latin typeface="Calibri" pitchFamily="34" charset="0"/>
                </a:rPr>
                <a:t>   о здоровье</a:t>
              </a:r>
              <a:endParaRPr lang="ru-RU" altLang="ru-RU" sz="1400"/>
            </a:p>
          </p:txBody>
        </p:sp>
      </p:grp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32EA40-7048-474D-A3A4-013D1A46B08B}" type="slidenum">
              <a:rPr lang="ru-RU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9"/>
          <p:cNvSpPr txBox="1">
            <a:spLocks noChangeArrowheads="1"/>
          </p:cNvSpPr>
          <p:nvPr/>
        </p:nvSpPr>
        <p:spPr bwMode="auto">
          <a:xfrm>
            <a:off x="468313" y="549275"/>
            <a:ext cx="3671887" cy="719138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7E4BD"/>
              </a:gs>
            </a:gsLst>
            <a:lin ang="5400000" scaled="1"/>
          </a:gradFill>
          <a:ln w="12700">
            <a:solidFill>
              <a:srgbClr val="C3D69B"/>
            </a:solidFill>
            <a:miter lim="800000"/>
            <a:headEnd/>
            <a:tailEnd/>
          </a:ln>
          <a:effectLst>
            <a:prstShdw prst="shdw13" dist="53882" dir="13500000">
              <a:srgbClr val="4F6228">
                <a:alpha val="50000"/>
              </a:srgbClr>
            </a:prstShdw>
          </a:effectLst>
        </p:spPr>
        <p:txBody>
          <a:bodyPr/>
          <a:lstStyle/>
          <a:p>
            <a:pPr algn="ctr"/>
            <a:r>
              <a:rPr lang="ru-RU" altLang="ru-RU" sz="1600" b="1">
                <a:solidFill>
                  <a:srgbClr val="C00000"/>
                </a:solidFill>
                <a:latin typeface="Calibri" pitchFamily="34" charset="0"/>
              </a:rPr>
              <a:t>Медико-профилактические </a:t>
            </a:r>
            <a:r>
              <a:rPr lang="ru-RU" altLang="ru-RU" sz="1600">
                <a:latin typeface="Calibri" pitchFamily="34" charset="0"/>
              </a:rPr>
              <a:t>здоровьесберегающие технологии </a:t>
            </a:r>
          </a:p>
        </p:txBody>
      </p:sp>
      <p:sp>
        <p:nvSpPr>
          <p:cNvPr id="20482" name="Text Box 10"/>
          <p:cNvSpPr txBox="1">
            <a:spLocks noChangeArrowheads="1"/>
          </p:cNvSpPr>
          <p:nvPr/>
        </p:nvSpPr>
        <p:spPr bwMode="auto">
          <a:xfrm>
            <a:off x="5003800" y="549275"/>
            <a:ext cx="3708400" cy="719138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CD5B5"/>
              </a:gs>
            </a:gsLst>
            <a:lin ang="5400000" scaled="1"/>
          </a:gradFill>
          <a:ln w="12700">
            <a:solidFill>
              <a:srgbClr val="FAC090"/>
            </a:solidFill>
            <a:miter lim="800000"/>
            <a:headEnd/>
            <a:tailEnd/>
          </a:ln>
          <a:effectLst>
            <a:prstShdw prst="shdw13" dist="53882" dir="13500000">
              <a:srgbClr val="984807">
                <a:alpha val="50000"/>
              </a:srgbClr>
            </a:prstShdw>
          </a:effectLst>
        </p:spPr>
        <p:txBody>
          <a:bodyPr/>
          <a:lstStyle/>
          <a:p>
            <a:pPr algn="ctr"/>
            <a:r>
              <a:rPr lang="ru-RU" altLang="ru-RU" sz="1600" b="1">
                <a:solidFill>
                  <a:srgbClr val="C00000"/>
                </a:solidFill>
                <a:latin typeface="Calibri" pitchFamily="34" charset="0"/>
              </a:rPr>
              <a:t>Физкультурно-оздоровительные </a:t>
            </a:r>
            <a:r>
              <a:rPr lang="ru-RU" altLang="ru-RU" sz="1600">
                <a:latin typeface="Calibri" pitchFamily="34" charset="0"/>
              </a:rPr>
              <a:t>здоровьесберегающие технологии</a:t>
            </a:r>
            <a:r>
              <a:rPr lang="ru-RU" altLang="ru-RU">
                <a:latin typeface="Calibri" pitchFamily="34" charset="0"/>
              </a:rPr>
              <a:t> </a:t>
            </a:r>
          </a:p>
        </p:txBody>
      </p:sp>
      <p:sp>
        <p:nvSpPr>
          <p:cNvPr id="28" name="AutoShape 30"/>
          <p:cNvSpPr>
            <a:spLocks noChangeArrowheads="1"/>
          </p:cNvSpPr>
          <p:nvPr/>
        </p:nvSpPr>
        <p:spPr bwMode="auto">
          <a:xfrm>
            <a:off x="4325938" y="1371600"/>
            <a:ext cx="431800" cy="431800"/>
          </a:xfrm>
          <a:prstGeom prst="plus">
            <a:avLst>
              <a:gd name="adj" fmla="val 41667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9" name="AutoShape 31"/>
          <p:cNvSpPr>
            <a:spLocks noChangeArrowheads="1"/>
          </p:cNvSpPr>
          <p:nvPr/>
        </p:nvSpPr>
        <p:spPr bwMode="auto">
          <a:xfrm flipV="1">
            <a:off x="4140200" y="692150"/>
            <a:ext cx="792163" cy="576263"/>
          </a:xfrm>
          <a:custGeom>
            <a:avLst/>
            <a:gdLst>
              <a:gd name="T0" fmla="*/ 510 w 21600"/>
              <a:gd name="T1" fmla="*/ 0 h 21600"/>
              <a:gd name="T2" fmla="*/ 0 w 21600"/>
              <a:gd name="T3" fmla="*/ 546 h 21600"/>
              <a:gd name="T4" fmla="*/ 510 w 21600"/>
              <a:gd name="T5" fmla="*/ 656 h 21600"/>
              <a:gd name="T6" fmla="*/ 1020 w 21600"/>
              <a:gd name="T7" fmla="*/ 546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2160 w 21600"/>
              <a:gd name="T13" fmla="*/ 12339 h 21600"/>
              <a:gd name="T14" fmla="*/ 19440 w 21600"/>
              <a:gd name="T15" fmla="*/ 1852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00" y="0"/>
                </a:moveTo>
                <a:lnTo>
                  <a:pt x="6480" y="6171"/>
                </a:lnTo>
                <a:lnTo>
                  <a:pt x="8640" y="6171"/>
                </a:lnTo>
                <a:lnTo>
                  <a:pt x="8640" y="12343"/>
                </a:lnTo>
                <a:lnTo>
                  <a:pt x="4320" y="12343"/>
                </a:lnTo>
                <a:lnTo>
                  <a:pt x="4320" y="9257"/>
                </a:lnTo>
                <a:lnTo>
                  <a:pt x="0" y="15429"/>
                </a:lnTo>
                <a:lnTo>
                  <a:pt x="4320" y="21600"/>
                </a:lnTo>
                <a:lnTo>
                  <a:pt x="4320" y="18514"/>
                </a:lnTo>
                <a:lnTo>
                  <a:pt x="17280" y="18514"/>
                </a:lnTo>
                <a:lnTo>
                  <a:pt x="17280" y="21600"/>
                </a:lnTo>
                <a:lnTo>
                  <a:pt x="21600" y="15429"/>
                </a:lnTo>
                <a:lnTo>
                  <a:pt x="17280" y="9257"/>
                </a:lnTo>
                <a:lnTo>
                  <a:pt x="17280" y="12343"/>
                </a:lnTo>
                <a:lnTo>
                  <a:pt x="12960" y="12343"/>
                </a:lnTo>
                <a:lnTo>
                  <a:pt x="12960" y="6171"/>
                </a:lnTo>
                <a:lnTo>
                  <a:pt x="15120" y="6171"/>
                </a:lnTo>
                <a:lnTo>
                  <a:pt x="1080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pSp>
        <p:nvGrpSpPr>
          <p:cNvPr id="20485" name="Group 11"/>
          <p:cNvGrpSpPr>
            <a:grpSpLocks/>
          </p:cNvGrpSpPr>
          <p:nvPr/>
        </p:nvGrpSpPr>
        <p:grpSpPr bwMode="auto">
          <a:xfrm>
            <a:off x="250825" y="1989138"/>
            <a:ext cx="8642350" cy="1727200"/>
            <a:chOff x="546" y="8535"/>
            <a:chExt cx="13609" cy="2720"/>
          </a:xfrm>
        </p:grpSpPr>
        <p:sp>
          <p:nvSpPr>
            <p:cNvPr id="49170" name="Text Box 12"/>
            <p:cNvSpPr txBox="1">
              <a:spLocks noChangeArrowheads="1"/>
            </p:cNvSpPr>
            <p:nvPr/>
          </p:nvSpPr>
          <p:spPr bwMode="auto">
            <a:xfrm>
              <a:off x="546" y="8535"/>
              <a:ext cx="13609" cy="272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E6B9B8"/>
                </a:gs>
              </a:gsLst>
              <a:lin ang="5400000" scaled="1"/>
            </a:gradFill>
            <a:ln w="12700">
              <a:solidFill>
                <a:srgbClr val="D99694"/>
              </a:solidFill>
              <a:miter lim="800000"/>
              <a:headEnd/>
              <a:tailEnd/>
            </a:ln>
            <a:effectLst>
              <a:outerShdw dist="81320" dir="18519588" algn="ctr" rotWithShape="0">
                <a:srgbClr val="953735">
                  <a:alpha val="50000"/>
                </a:srgbClr>
              </a:outerShdw>
            </a:effectLst>
          </p:spPr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1000"/>
                </a:spcAft>
                <a:defRPr/>
              </a:pPr>
              <a:r>
                <a:rPr lang="ru-RU" sz="2000" b="1">
                  <a:solidFill>
                    <a:srgbClr val="C00000"/>
                  </a:solidFill>
                  <a:latin typeface="+mn-lt"/>
                  <a:cs typeface="+mn-cs"/>
                </a:rPr>
                <a:t>Психологическая безопасность</a:t>
              </a:r>
              <a:endParaRPr lang="ru-RU" sz="2000" b="1">
                <a:solidFill>
                  <a:srgbClr val="C00000"/>
                </a:solidFill>
                <a:latin typeface="Times New Roman" pitchFamily="18" charset="0"/>
                <a:cs typeface="+mn-cs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Arial" pitchFamily="34" charset="0"/>
                <a:cs typeface="+mn-cs"/>
              </a:endParaRPr>
            </a:p>
          </p:txBody>
        </p:sp>
        <p:grpSp>
          <p:nvGrpSpPr>
            <p:cNvPr id="20498" name="Group 13"/>
            <p:cNvGrpSpPr>
              <a:grpSpLocks/>
            </p:cNvGrpSpPr>
            <p:nvPr/>
          </p:nvGrpSpPr>
          <p:grpSpPr bwMode="auto">
            <a:xfrm>
              <a:off x="681" y="9102"/>
              <a:ext cx="13360" cy="1927"/>
              <a:chOff x="681" y="9102"/>
              <a:chExt cx="13360" cy="1927"/>
            </a:xfrm>
          </p:grpSpPr>
          <p:sp>
            <p:nvSpPr>
              <p:cNvPr id="49172" name="Text Box 14"/>
              <p:cNvSpPr txBox="1">
                <a:spLocks noChangeArrowheads="1"/>
              </p:cNvSpPr>
              <p:nvPr/>
            </p:nvSpPr>
            <p:spPr bwMode="auto">
              <a:xfrm>
                <a:off x="681" y="9102"/>
                <a:ext cx="1907" cy="1928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B9CDE5"/>
                  </a:gs>
                </a:gsLst>
                <a:lin ang="5400000" scaled="1"/>
              </a:gradFill>
              <a:ln w="12700">
                <a:solidFill>
                  <a:srgbClr val="95B3D7"/>
                </a:solidFill>
                <a:miter lim="800000"/>
                <a:headEnd/>
                <a:tailEnd/>
              </a:ln>
              <a:effectLst>
                <a:outerShdw dist="81320" dir="3080412" algn="ctr" rotWithShape="0">
                  <a:srgbClr val="254061">
                    <a:alpha val="50000"/>
                  </a:srgbClr>
                </a:outerShdw>
              </a:effectLst>
            </p:spPr>
            <p:txBody>
              <a:bodyPr/>
              <a:lstStyle/>
              <a:p>
                <a:pPr>
                  <a:lnSpc>
                    <a:spcPct val="90000"/>
                  </a:lnSpc>
                </a:pPr>
                <a:r>
                  <a:rPr lang="ru-RU" sz="1400">
                    <a:latin typeface="Calibri" pitchFamily="34" charset="0"/>
                  </a:rPr>
                  <a:t>Комфорт-ная органи-зация</a:t>
                </a:r>
              </a:p>
              <a:p>
                <a:pPr>
                  <a:lnSpc>
                    <a:spcPct val="90000"/>
                  </a:lnSpc>
                </a:pPr>
                <a:r>
                  <a:rPr lang="ru-RU" sz="1400">
                    <a:latin typeface="Calibri" pitchFamily="34" charset="0"/>
                  </a:rPr>
                  <a:t>режимных моментов</a:t>
                </a:r>
              </a:p>
              <a:p>
                <a:pPr>
                  <a:lnSpc>
                    <a:spcPct val="90000"/>
                  </a:lnSpc>
                </a:pPr>
                <a:endParaRPr lang="ru-RU" sz="1400"/>
              </a:p>
            </p:txBody>
          </p:sp>
          <p:sp>
            <p:nvSpPr>
              <p:cNvPr id="49173" name="Text Box 15"/>
              <p:cNvSpPr txBox="1">
                <a:spLocks noChangeArrowheads="1"/>
              </p:cNvSpPr>
              <p:nvPr/>
            </p:nvSpPr>
            <p:spPr bwMode="auto">
              <a:xfrm>
                <a:off x="2701" y="9102"/>
                <a:ext cx="1815" cy="1928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B8CCE4"/>
                  </a:gs>
                </a:gsLst>
                <a:lin ang="5400000" scaled="1"/>
              </a:gradFill>
              <a:ln w="12700">
                <a:solidFill>
                  <a:srgbClr val="95B3D7"/>
                </a:solidFill>
                <a:miter lim="800000"/>
                <a:headEnd/>
                <a:tailEnd/>
              </a:ln>
              <a:effectLst>
                <a:outerShdw dist="81320" dir="3080412" algn="ctr" rotWithShape="0">
                  <a:srgbClr val="243F60">
                    <a:alpha val="50000"/>
                  </a:srgbClr>
                </a:outerShdw>
              </a:effectLst>
            </p:spPr>
            <p:txBody>
              <a:bodyPr/>
              <a:lstStyle/>
              <a:p>
                <a:pPr>
                  <a:lnSpc>
                    <a:spcPct val="90000"/>
                  </a:lnSpc>
                </a:pPr>
                <a:r>
                  <a:rPr lang="ru-RU" sz="1400">
                    <a:latin typeface="Calibri" pitchFamily="34" charset="0"/>
                  </a:rPr>
                  <a:t>Оптималь-ный  двига-тельный</a:t>
                </a:r>
              </a:p>
              <a:p>
                <a:pPr>
                  <a:lnSpc>
                    <a:spcPct val="90000"/>
                  </a:lnSpc>
                </a:pPr>
                <a:r>
                  <a:rPr lang="ru-RU" sz="1400">
                    <a:latin typeface="Calibri" pitchFamily="34" charset="0"/>
                  </a:rPr>
                  <a:t>режим</a:t>
                </a:r>
              </a:p>
              <a:p>
                <a:pPr>
                  <a:lnSpc>
                    <a:spcPct val="90000"/>
                  </a:lnSpc>
                </a:pPr>
                <a:endParaRPr lang="ru-RU" sz="1600"/>
              </a:p>
            </p:txBody>
          </p:sp>
          <p:sp>
            <p:nvSpPr>
              <p:cNvPr id="49174" name="Text Box 16"/>
              <p:cNvSpPr txBox="1">
                <a:spLocks noChangeArrowheads="1"/>
              </p:cNvSpPr>
              <p:nvPr/>
            </p:nvSpPr>
            <p:spPr bwMode="auto">
              <a:xfrm>
                <a:off x="4628" y="9102"/>
                <a:ext cx="2722" cy="1928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B8CCE4"/>
                  </a:gs>
                </a:gsLst>
                <a:lin ang="5400000" scaled="1"/>
              </a:gradFill>
              <a:ln w="12700">
                <a:solidFill>
                  <a:srgbClr val="95B3D7"/>
                </a:solidFill>
                <a:miter lim="800000"/>
                <a:headEnd/>
                <a:tailEnd/>
              </a:ln>
              <a:effectLst>
                <a:outerShdw dist="81320" dir="3080412" algn="ctr" rotWithShape="0">
                  <a:srgbClr val="243F60">
                    <a:alpha val="50000"/>
                  </a:srgbClr>
                </a:outerShdw>
              </a:effectLst>
            </p:spPr>
            <p:txBody>
              <a:bodyPr/>
              <a:lstStyle/>
              <a:p>
                <a:pPr>
                  <a:lnSpc>
                    <a:spcPct val="90000"/>
                  </a:lnSpc>
                </a:pPr>
                <a:r>
                  <a:rPr lang="ru-RU" sz="1400">
                    <a:latin typeface="Calibri" pitchFamily="34" charset="0"/>
                  </a:rPr>
                  <a:t>Правильное распределение интеллектуаль-ных и физических нагрузок</a:t>
                </a:r>
              </a:p>
              <a:p>
                <a:pPr>
                  <a:lnSpc>
                    <a:spcPct val="90000"/>
                  </a:lnSpc>
                </a:pPr>
                <a:endParaRPr lang="ru-RU" sz="1600"/>
              </a:p>
            </p:txBody>
          </p:sp>
          <p:sp>
            <p:nvSpPr>
              <p:cNvPr id="49175" name="Text Box 17"/>
              <p:cNvSpPr txBox="1">
                <a:spLocks noChangeArrowheads="1"/>
              </p:cNvSpPr>
              <p:nvPr/>
            </p:nvSpPr>
            <p:spPr bwMode="auto">
              <a:xfrm>
                <a:off x="7463" y="9117"/>
                <a:ext cx="2267" cy="1913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B8CCE4"/>
                  </a:gs>
                </a:gsLst>
                <a:lin ang="5400000" scaled="1"/>
              </a:gradFill>
              <a:ln w="12700">
                <a:solidFill>
                  <a:srgbClr val="95B3D7"/>
                </a:solidFill>
                <a:miter lim="800000"/>
                <a:headEnd/>
                <a:tailEnd/>
              </a:ln>
              <a:effectLst>
                <a:outerShdw dist="81320" dir="3080412" algn="ctr" rotWithShape="0">
                  <a:srgbClr val="243F60">
                    <a:alpha val="50000"/>
                  </a:srgbClr>
                </a:outerShdw>
              </a:effectLst>
            </p:spPr>
            <p:txBody>
              <a:bodyPr/>
              <a:lstStyle/>
              <a:p>
                <a:pPr>
                  <a:lnSpc>
                    <a:spcPct val="90000"/>
                  </a:lnSpc>
                </a:pPr>
                <a:r>
                  <a:rPr lang="ru-RU" sz="1400">
                    <a:latin typeface="Calibri" pitchFamily="34" charset="0"/>
                  </a:rPr>
                  <a:t>Доброжела-тельный стиль общения взрослого</a:t>
                </a:r>
                <a:br>
                  <a:rPr lang="ru-RU" sz="1400">
                    <a:latin typeface="Calibri" pitchFamily="34" charset="0"/>
                  </a:rPr>
                </a:br>
                <a:r>
                  <a:rPr lang="ru-RU" sz="1400">
                    <a:latin typeface="Calibri" pitchFamily="34" charset="0"/>
                  </a:rPr>
                  <a:t>с детьми</a:t>
                </a:r>
              </a:p>
              <a:p>
                <a:pPr>
                  <a:lnSpc>
                    <a:spcPct val="90000"/>
                  </a:lnSpc>
                </a:pPr>
                <a:endParaRPr lang="ru-RU" sz="1600"/>
              </a:p>
            </p:txBody>
          </p:sp>
          <p:sp>
            <p:nvSpPr>
              <p:cNvPr id="49176" name="Text Box 18"/>
              <p:cNvSpPr txBox="1">
                <a:spLocks noChangeArrowheads="1"/>
              </p:cNvSpPr>
              <p:nvPr/>
            </p:nvSpPr>
            <p:spPr bwMode="auto">
              <a:xfrm>
                <a:off x="12000" y="9102"/>
                <a:ext cx="2040" cy="1928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B8CCE4"/>
                  </a:gs>
                </a:gsLst>
                <a:lin ang="5400000" scaled="1"/>
              </a:gradFill>
              <a:ln w="12700">
                <a:solidFill>
                  <a:srgbClr val="95B3D7"/>
                </a:solidFill>
                <a:miter lim="800000"/>
                <a:headEnd/>
                <a:tailEnd/>
              </a:ln>
              <a:effectLst>
                <a:outerShdw dist="81320" dir="3080412" algn="ctr" rotWithShape="0">
                  <a:srgbClr val="243F60">
                    <a:alpha val="50000"/>
                  </a:srgbClr>
                </a:outerShdw>
              </a:effectLst>
            </p:spPr>
            <p:txBody>
              <a:bodyPr/>
              <a:lstStyle/>
              <a:p>
                <a:pPr>
                  <a:lnSpc>
                    <a:spcPct val="90000"/>
                  </a:lnSpc>
                </a:pPr>
                <a:r>
                  <a:rPr lang="ru-RU" sz="1400">
                    <a:latin typeface="Calibri" pitchFamily="34" charset="0"/>
                  </a:rPr>
                  <a:t>Использование прие-мов релак-сации в режиме дня</a:t>
                </a:r>
              </a:p>
              <a:p>
                <a:pPr>
                  <a:lnSpc>
                    <a:spcPct val="90000"/>
                  </a:lnSpc>
                </a:pPr>
                <a:endParaRPr lang="ru-RU" sz="1400"/>
              </a:p>
            </p:txBody>
          </p:sp>
          <p:sp>
            <p:nvSpPr>
              <p:cNvPr id="49177" name="Text Box 19"/>
              <p:cNvSpPr txBox="1">
                <a:spLocks noChangeArrowheads="1"/>
              </p:cNvSpPr>
              <p:nvPr/>
            </p:nvSpPr>
            <p:spPr bwMode="auto">
              <a:xfrm>
                <a:off x="9845" y="9102"/>
                <a:ext cx="2040" cy="1928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B8CCE4"/>
                  </a:gs>
                </a:gsLst>
                <a:lin ang="5400000" scaled="1"/>
              </a:gradFill>
              <a:ln w="12700">
                <a:solidFill>
                  <a:srgbClr val="95B3D7"/>
                </a:solidFill>
                <a:miter lim="800000"/>
                <a:headEnd/>
                <a:tailEnd/>
              </a:ln>
              <a:effectLst>
                <a:outerShdw dist="81320" dir="3080412" algn="ctr" rotWithShape="0">
                  <a:srgbClr val="243F60">
                    <a:alpha val="50000"/>
                  </a:srgbClr>
                </a:outerShdw>
              </a:effectLst>
            </p:spPr>
            <p:txBody>
              <a:bodyPr/>
              <a:lstStyle/>
              <a:p>
                <a:pPr>
                  <a:lnSpc>
                    <a:spcPct val="90000"/>
                  </a:lnSpc>
                </a:pPr>
                <a:r>
                  <a:rPr lang="ru-RU" sz="1400">
                    <a:latin typeface="Calibri" pitchFamily="34" charset="0"/>
                  </a:rPr>
                  <a:t>Целесообра-зность  в применении приемов</a:t>
                </a:r>
                <a:br>
                  <a:rPr lang="ru-RU" sz="1400">
                    <a:latin typeface="Calibri" pitchFamily="34" charset="0"/>
                  </a:rPr>
                </a:br>
                <a:r>
                  <a:rPr lang="ru-RU" sz="1400">
                    <a:latin typeface="Calibri" pitchFamily="34" charset="0"/>
                  </a:rPr>
                  <a:t>и методов</a:t>
                </a:r>
              </a:p>
              <a:p>
                <a:pPr>
                  <a:lnSpc>
                    <a:spcPct val="90000"/>
                  </a:lnSpc>
                </a:pPr>
                <a:endParaRPr lang="ru-RU" sz="1400"/>
              </a:p>
            </p:txBody>
          </p:sp>
        </p:grpSp>
      </p:grpSp>
      <p:sp>
        <p:nvSpPr>
          <p:cNvPr id="18" name="AutoShape 30"/>
          <p:cNvSpPr>
            <a:spLocks noChangeArrowheads="1"/>
          </p:cNvSpPr>
          <p:nvPr/>
        </p:nvSpPr>
        <p:spPr bwMode="auto">
          <a:xfrm>
            <a:off x="4356100" y="3789363"/>
            <a:ext cx="431800" cy="431800"/>
          </a:xfrm>
          <a:prstGeom prst="plus">
            <a:avLst>
              <a:gd name="adj" fmla="val 41667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pSp>
        <p:nvGrpSpPr>
          <p:cNvPr id="20487" name="Group 20"/>
          <p:cNvGrpSpPr>
            <a:grpSpLocks/>
          </p:cNvGrpSpPr>
          <p:nvPr/>
        </p:nvGrpSpPr>
        <p:grpSpPr bwMode="auto">
          <a:xfrm>
            <a:off x="342900" y="4292600"/>
            <a:ext cx="8550275" cy="1800225"/>
            <a:chOff x="720" y="1005"/>
            <a:chExt cx="13465" cy="2835"/>
          </a:xfrm>
        </p:grpSpPr>
        <p:sp>
          <p:nvSpPr>
            <p:cNvPr id="49162" name="Text Box 21" descr="Пергамент"/>
            <p:cNvSpPr txBox="1">
              <a:spLocks noChangeArrowheads="1"/>
            </p:cNvSpPr>
            <p:nvPr/>
          </p:nvSpPr>
          <p:spPr bwMode="auto">
            <a:xfrm>
              <a:off x="720" y="1005"/>
              <a:ext cx="13465" cy="2835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81320" dir="19280412" algn="ctr" rotWithShape="0">
                <a:srgbClr val="953735">
                  <a:alpha val="50000"/>
                </a:srgbClr>
              </a:outerShdw>
            </a:effectLst>
          </p:spPr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1000"/>
                </a:spcAft>
                <a:defRPr/>
              </a:pPr>
              <a:r>
                <a:rPr lang="ru-RU" sz="1900" b="1">
                  <a:solidFill>
                    <a:srgbClr val="C00000"/>
                  </a:solidFill>
                  <a:latin typeface="+mn-lt"/>
                  <a:cs typeface="+mn-cs"/>
                </a:rPr>
                <a:t>Оздоровительная направленность воспитательно - образовательного процесса</a:t>
              </a:r>
              <a:endParaRPr lang="ru-RU" sz="1900">
                <a:latin typeface="Times New Roman" pitchFamily="18" charset="0"/>
                <a:cs typeface="+mn-cs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Arial" pitchFamily="34" charset="0"/>
                <a:cs typeface="+mn-cs"/>
              </a:endParaRPr>
            </a:p>
          </p:txBody>
        </p:sp>
        <p:sp>
          <p:nvSpPr>
            <p:cNvPr id="49163" name="Text Box 22"/>
            <p:cNvSpPr txBox="1">
              <a:spLocks noChangeArrowheads="1"/>
            </p:cNvSpPr>
            <p:nvPr/>
          </p:nvSpPr>
          <p:spPr bwMode="auto">
            <a:xfrm>
              <a:off x="10443" y="1630"/>
              <a:ext cx="1700" cy="1985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E6B9B8"/>
                </a:gs>
              </a:gsLst>
              <a:lin ang="5400000" scaled="1"/>
            </a:gradFill>
            <a:ln w="12700">
              <a:solidFill>
                <a:srgbClr val="D99694"/>
              </a:solidFill>
              <a:miter lim="800000"/>
              <a:headEnd/>
              <a:tailEnd/>
            </a:ln>
            <a:effectLst>
              <a:outerShdw dist="71842" dir="2700000" algn="ctr" rotWithShape="0">
                <a:srgbClr val="632523">
                  <a:alpha val="50000"/>
                </a:srgbClr>
              </a:outerShdw>
            </a:effectLst>
          </p:spPr>
          <p:txBody>
            <a:bodyPr/>
            <a:lstStyle/>
            <a:p>
              <a:pPr>
                <a:lnSpc>
                  <a:spcPct val="80000"/>
                </a:lnSpc>
              </a:pPr>
              <a:r>
                <a:rPr lang="ru-RU" sz="1400">
                  <a:latin typeface="Calibri" pitchFamily="34" charset="0"/>
                </a:rPr>
                <a:t>Создание</a:t>
              </a:r>
            </a:p>
            <a:p>
              <a:pPr>
                <a:lnSpc>
                  <a:spcPct val="80000"/>
                </a:lnSpc>
              </a:pPr>
              <a:r>
                <a:rPr lang="ru-RU" sz="1400">
                  <a:latin typeface="Calibri" pitchFamily="34" charset="0"/>
                </a:rPr>
                <a:t>условий для</a:t>
              </a:r>
            </a:p>
            <a:p>
              <a:pPr>
                <a:lnSpc>
                  <a:spcPct val="80000"/>
                </a:lnSpc>
              </a:pPr>
              <a:r>
                <a:rPr lang="ru-RU" sz="1400">
                  <a:latin typeface="Calibri" pitchFamily="34" charset="0"/>
                </a:rPr>
                <a:t>самореа-лизации</a:t>
              </a:r>
              <a:endParaRPr lang="ru-RU" sz="1400"/>
            </a:p>
          </p:txBody>
        </p:sp>
        <p:sp>
          <p:nvSpPr>
            <p:cNvPr id="49164" name="Text Box 23"/>
            <p:cNvSpPr txBox="1">
              <a:spLocks noChangeArrowheads="1"/>
            </p:cNvSpPr>
            <p:nvPr/>
          </p:nvSpPr>
          <p:spPr bwMode="auto">
            <a:xfrm>
              <a:off x="12370" y="1630"/>
              <a:ext cx="1700" cy="1985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E5B8B7"/>
                </a:gs>
              </a:gsLst>
              <a:lin ang="5400000" scaled="1"/>
            </a:gradFill>
            <a:ln w="12700">
              <a:solidFill>
                <a:srgbClr val="D99594"/>
              </a:solidFill>
              <a:miter lim="800000"/>
              <a:headEnd/>
              <a:tailEnd/>
            </a:ln>
            <a:effectLst>
              <a:outerShdw dist="71842" dir="2700000" algn="ctr" rotWithShape="0">
                <a:srgbClr val="622423">
                  <a:alpha val="50000"/>
                </a:srgbClr>
              </a:outerShdw>
            </a:effectLst>
          </p:spPr>
          <p:txBody>
            <a:bodyPr/>
            <a:lstStyle/>
            <a:p>
              <a:pPr>
                <a:lnSpc>
                  <a:spcPct val="80000"/>
                </a:lnSpc>
              </a:pPr>
              <a:r>
                <a:rPr lang="ru-RU" sz="1400">
                  <a:latin typeface="Calibri" pitchFamily="34" charset="0"/>
                </a:rPr>
                <a:t>Ориента-ция</a:t>
              </a:r>
              <a:endParaRPr lang="ru-RU" sz="1400">
                <a:latin typeface="Times New Roman" pitchFamily="18" charset="0"/>
              </a:endParaRPr>
            </a:p>
            <a:p>
              <a:pPr>
                <a:lnSpc>
                  <a:spcPct val="80000"/>
                </a:lnSpc>
              </a:pPr>
              <a:r>
                <a:rPr lang="ru-RU" sz="1400">
                  <a:latin typeface="Calibri" pitchFamily="34" charset="0"/>
                </a:rPr>
                <a:t>на зону</a:t>
              </a:r>
              <a:endParaRPr lang="ru-RU" sz="1400">
                <a:latin typeface="Times New Roman" pitchFamily="18" charset="0"/>
              </a:endParaRPr>
            </a:p>
            <a:p>
              <a:pPr>
                <a:lnSpc>
                  <a:spcPct val="80000"/>
                </a:lnSpc>
              </a:pPr>
              <a:r>
                <a:rPr lang="ru-RU" sz="1400">
                  <a:latin typeface="Calibri" pitchFamily="34" charset="0"/>
                </a:rPr>
                <a:t>ближай-шего развития</a:t>
              </a:r>
              <a:endParaRPr lang="ru-RU" sz="1400">
                <a:latin typeface="Times New Roman" pitchFamily="18" charset="0"/>
              </a:endParaRPr>
            </a:p>
            <a:p>
              <a:pPr>
                <a:lnSpc>
                  <a:spcPct val="80000"/>
                </a:lnSpc>
              </a:pPr>
              <a:endParaRPr lang="ru-RU" sz="1400"/>
            </a:p>
          </p:txBody>
        </p:sp>
        <p:sp>
          <p:nvSpPr>
            <p:cNvPr id="49165" name="Text Box 24"/>
            <p:cNvSpPr txBox="1">
              <a:spLocks noChangeArrowheads="1"/>
            </p:cNvSpPr>
            <p:nvPr/>
          </p:nvSpPr>
          <p:spPr bwMode="auto">
            <a:xfrm>
              <a:off x="8515" y="1630"/>
              <a:ext cx="1700" cy="1985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E5B8B7"/>
                </a:gs>
              </a:gsLst>
              <a:lin ang="5400000" scaled="1"/>
            </a:gradFill>
            <a:ln w="12700">
              <a:solidFill>
                <a:srgbClr val="D99594"/>
              </a:solidFill>
              <a:miter lim="800000"/>
              <a:headEnd/>
              <a:tailEnd/>
            </a:ln>
            <a:effectLst>
              <a:outerShdw dist="71842" dir="2700000" algn="ctr" rotWithShape="0">
                <a:srgbClr val="622423">
                  <a:alpha val="50000"/>
                </a:srgbClr>
              </a:outerShdw>
            </a:effectLst>
          </p:spPr>
          <p:txBody>
            <a:bodyPr/>
            <a:lstStyle/>
            <a:p>
              <a:pPr>
                <a:lnSpc>
                  <a:spcPct val="80000"/>
                </a:lnSpc>
              </a:pPr>
              <a:r>
                <a:rPr lang="ru-RU" sz="1400">
                  <a:latin typeface="Calibri" pitchFamily="34" charset="0"/>
                </a:rPr>
                <a:t>Предоста-вление ребенку</a:t>
              </a:r>
            </a:p>
            <a:p>
              <a:pPr>
                <a:lnSpc>
                  <a:spcPct val="80000"/>
                </a:lnSpc>
              </a:pPr>
              <a:r>
                <a:rPr lang="ru-RU" sz="1400">
                  <a:latin typeface="Calibri" pitchFamily="34" charset="0"/>
                </a:rPr>
                <a:t>свободы выбора</a:t>
              </a:r>
              <a:endParaRPr lang="ru-RU" sz="1400"/>
            </a:p>
          </p:txBody>
        </p:sp>
        <p:sp>
          <p:nvSpPr>
            <p:cNvPr id="49166" name="Text Box 25"/>
            <p:cNvSpPr txBox="1">
              <a:spLocks noChangeArrowheads="1"/>
            </p:cNvSpPr>
            <p:nvPr/>
          </p:nvSpPr>
          <p:spPr bwMode="auto">
            <a:xfrm>
              <a:off x="6360" y="1630"/>
              <a:ext cx="1928" cy="1985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E5B8B7"/>
                </a:gs>
              </a:gsLst>
              <a:lin ang="5400000" scaled="1"/>
            </a:gradFill>
            <a:ln w="12700">
              <a:solidFill>
                <a:srgbClr val="D99594"/>
              </a:solidFill>
              <a:miter lim="800000"/>
              <a:headEnd/>
              <a:tailEnd/>
            </a:ln>
            <a:effectLst>
              <a:outerShdw dist="71842" dir="2700000" algn="ctr" rotWithShape="0">
                <a:srgbClr val="622423">
                  <a:alpha val="50000"/>
                </a:srgbClr>
              </a:outerShdw>
            </a:effectLst>
          </p:spPr>
          <p:txBody>
            <a:bodyPr/>
            <a:lstStyle/>
            <a:p>
              <a:pPr>
                <a:lnSpc>
                  <a:spcPct val="80000"/>
                </a:lnSpc>
              </a:pPr>
              <a:r>
                <a:rPr lang="ru-RU" sz="1400">
                  <a:latin typeface="Calibri" pitchFamily="34" charset="0"/>
                </a:rPr>
                <a:t>Учет инди-видуальных особеннос-тей и инте-ресов детей</a:t>
              </a:r>
              <a:endParaRPr lang="ru-RU" sz="1400"/>
            </a:p>
          </p:txBody>
        </p:sp>
        <p:sp>
          <p:nvSpPr>
            <p:cNvPr id="49167" name="Text Box 26"/>
            <p:cNvSpPr txBox="1">
              <a:spLocks noChangeArrowheads="1"/>
            </p:cNvSpPr>
            <p:nvPr/>
          </p:nvSpPr>
          <p:spPr bwMode="auto">
            <a:xfrm>
              <a:off x="4433" y="1630"/>
              <a:ext cx="1700" cy="1985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E5B8B7"/>
                </a:gs>
              </a:gsLst>
              <a:lin ang="5400000" scaled="1"/>
            </a:gradFill>
            <a:ln w="12700">
              <a:solidFill>
                <a:srgbClr val="D99594"/>
              </a:solidFill>
              <a:miter lim="800000"/>
              <a:headEnd/>
              <a:tailEnd/>
            </a:ln>
            <a:effectLst>
              <a:outerShdw dist="71842" dir="2700000" algn="ctr" rotWithShape="0">
                <a:srgbClr val="622423">
                  <a:alpha val="50000"/>
                </a:srgbClr>
              </a:outerShdw>
            </a:effectLst>
          </p:spPr>
          <p:txBody>
            <a:bodyPr/>
            <a:lstStyle/>
            <a:p>
              <a:pPr>
                <a:lnSpc>
                  <a:spcPct val="80000"/>
                </a:lnSpc>
              </a:pPr>
              <a:r>
                <a:rPr lang="ru-RU" sz="1400">
                  <a:latin typeface="Calibri" pitchFamily="34" charset="0"/>
                </a:rPr>
                <a:t>Бережное </a:t>
              </a:r>
              <a:endParaRPr lang="ru-RU" sz="1400">
                <a:latin typeface="Times New Roman" pitchFamily="18" charset="0"/>
              </a:endParaRPr>
            </a:p>
            <a:p>
              <a:pPr>
                <a:lnSpc>
                  <a:spcPct val="80000"/>
                </a:lnSpc>
              </a:pPr>
              <a:r>
                <a:rPr lang="ru-RU" sz="1400">
                  <a:latin typeface="Calibri" pitchFamily="34" charset="0"/>
                </a:rPr>
                <a:t>отноше-ние к нервной </a:t>
              </a:r>
              <a:endParaRPr lang="ru-RU" sz="1400">
                <a:latin typeface="Times New Roman" pitchFamily="18" charset="0"/>
              </a:endParaRPr>
            </a:p>
            <a:p>
              <a:pPr>
                <a:lnSpc>
                  <a:spcPct val="80000"/>
                </a:lnSpc>
              </a:pPr>
              <a:r>
                <a:rPr lang="ru-RU" sz="1400">
                  <a:latin typeface="Calibri" pitchFamily="34" charset="0"/>
                </a:rPr>
                <a:t>системе ребенка</a:t>
              </a:r>
              <a:endParaRPr lang="ru-RU" sz="1400"/>
            </a:p>
          </p:txBody>
        </p:sp>
        <p:sp>
          <p:nvSpPr>
            <p:cNvPr id="49168" name="Text Box 27"/>
            <p:cNvSpPr txBox="1">
              <a:spLocks noChangeArrowheads="1"/>
            </p:cNvSpPr>
            <p:nvPr/>
          </p:nvSpPr>
          <p:spPr bwMode="auto">
            <a:xfrm>
              <a:off x="2505" y="1630"/>
              <a:ext cx="1700" cy="1985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E5B8B7"/>
                </a:gs>
              </a:gsLst>
              <a:lin ang="5400000" scaled="1"/>
            </a:gradFill>
            <a:ln w="12700">
              <a:solidFill>
                <a:srgbClr val="D99594"/>
              </a:solidFill>
              <a:miter lim="800000"/>
              <a:headEnd/>
              <a:tailEnd/>
            </a:ln>
            <a:effectLst>
              <a:outerShdw dist="71842" dir="2700000" algn="ctr" rotWithShape="0">
                <a:srgbClr val="622423">
                  <a:alpha val="50000"/>
                </a:srgbClr>
              </a:outerShdw>
            </a:effectLst>
          </p:spPr>
          <p:txBody>
            <a:bodyPr/>
            <a:lstStyle/>
            <a:p>
              <a:pPr>
                <a:lnSpc>
                  <a:spcPct val="80000"/>
                </a:lnSpc>
              </a:pPr>
              <a:r>
                <a:rPr lang="ru-RU" sz="1400">
                  <a:latin typeface="Calibri" pitchFamily="34" charset="0"/>
                </a:rPr>
                <a:t>Создание</a:t>
              </a:r>
              <a:endParaRPr lang="ru-RU" sz="1400">
                <a:latin typeface="Times New Roman" pitchFamily="18" charset="0"/>
              </a:endParaRPr>
            </a:p>
            <a:p>
              <a:pPr>
                <a:lnSpc>
                  <a:spcPct val="80000"/>
                </a:lnSpc>
              </a:pPr>
              <a:r>
                <a:rPr lang="ru-RU" sz="1400">
                  <a:latin typeface="Calibri" pitchFamily="34" charset="0"/>
                </a:rPr>
                <a:t>условий для</a:t>
              </a:r>
              <a:endParaRPr lang="ru-RU" sz="1400">
                <a:latin typeface="Times New Roman" pitchFamily="18" charset="0"/>
              </a:endParaRPr>
            </a:p>
            <a:p>
              <a:pPr>
                <a:lnSpc>
                  <a:spcPct val="80000"/>
                </a:lnSpc>
              </a:pPr>
              <a:r>
                <a:rPr lang="ru-RU" sz="1400">
                  <a:latin typeface="Calibri" pitchFamily="34" charset="0"/>
                </a:rPr>
                <a:t>оздорови-тельных режимов</a:t>
              </a:r>
              <a:endParaRPr lang="ru-RU" sz="1400"/>
            </a:p>
          </p:txBody>
        </p:sp>
        <p:sp>
          <p:nvSpPr>
            <p:cNvPr id="49169" name="Text Box 28"/>
            <p:cNvSpPr txBox="1">
              <a:spLocks noChangeArrowheads="1"/>
            </p:cNvSpPr>
            <p:nvPr/>
          </p:nvSpPr>
          <p:spPr bwMode="auto">
            <a:xfrm>
              <a:off x="840" y="1625"/>
              <a:ext cx="1438" cy="1988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E5B8B7"/>
                </a:gs>
              </a:gsLst>
              <a:lin ang="5400000" scaled="1"/>
            </a:gradFill>
            <a:ln w="12700">
              <a:solidFill>
                <a:srgbClr val="D99594"/>
              </a:solidFill>
              <a:miter lim="800000"/>
              <a:headEnd/>
              <a:tailEnd/>
            </a:ln>
            <a:effectLst>
              <a:outerShdw dist="71842" dir="2700000" algn="ctr" rotWithShape="0">
                <a:srgbClr val="622423">
                  <a:alpha val="50000"/>
                </a:srgbClr>
              </a:outerShdw>
            </a:effectLst>
          </p:spPr>
          <p:txBody>
            <a:bodyPr/>
            <a:lstStyle/>
            <a:p>
              <a:pPr>
                <a:lnSpc>
                  <a:spcPct val="80000"/>
                </a:lnSpc>
              </a:pPr>
              <a:r>
                <a:rPr lang="ru-RU" sz="1400">
                  <a:latin typeface="Calibri" pitchFamily="34" charset="0"/>
                </a:rPr>
                <a:t>Учет</a:t>
              </a:r>
              <a:endParaRPr lang="ru-RU" sz="1400">
                <a:latin typeface="Times New Roman" pitchFamily="18" charset="0"/>
              </a:endParaRPr>
            </a:p>
            <a:p>
              <a:pPr>
                <a:lnSpc>
                  <a:spcPct val="80000"/>
                </a:lnSpc>
              </a:pPr>
              <a:r>
                <a:rPr lang="ru-RU" sz="1400">
                  <a:latin typeface="Calibri" pitchFamily="34" charset="0"/>
                </a:rPr>
                <a:t>гигиенических требо-ваний</a:t>
              </a:r>
              <a:endParaRPr lang="ru-RU" sz="1400"/>
            </a:p>
          </p:txBody>
        </p:sp>
      </p:grpSp>
      <p:sp>
        <p:nvSpPr>
          <p:cNvPr id="25" name="Номер слайда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920FA6-1EAC-4A22-BE89-E6FF01A55AA8}" type="slidenum">
              <a:rPr lang="ru-RU"/>
              <a:pPr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Прямая соединительная линия 32"/>
          <p:cNvCxnSpPr/>
          <p:nvPr/>
        </p:nvCxnSpPr>
        <p:spPr>
          <a:xfrm>
            <a:off x="4284663" y="2205038"/>
            <a:ext cx="574675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1506" name="Text Box 9"/>
          <p:cNvSpPr txBox="1">
            <a:spLocks noChangeArrowheads="1"/>
          </p:cNvSpPr>
          <p:nvPr/>
        </p:nvSpPr>
        <p:spPr bwMode="auto">
          <a:xfrm>
            <a:off x="468313" y="549275"/>
            <a:ext cx="3671887" cy="719138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D7E4BD"/>
              </a:gs>
            </a:gsLst>
            <a:lin ang="5400000" scaled="1"/>
          </a:gradFill>
          <a:ln w="12700">
            <a:solidFill>
              <a:srgbClr val="C3D69B"/>
            </a:solidFill>
            <a:miter lim="800000"/>
            <a:headEnd/>
            <a:tailEnd/>
          </a:ln>
          <a:effectLst>
            <a:prstShdw prst="shdw13" dist="53882" dir="13500000">
              <a:srgbClr val="4F6228">
                <a:alpha val="50000"/>
              </a:srgbClr>
            </a:prstShdw>
          </a:effectLst>
        </p:spPr>
        <p:txBody>
          <a:bodyPr/>
          <a:lstStyle/>
          <a:p>
            <a:pPr algn="ctr"/>
            <a:r>
              <a:rPr lang="ru-RU" altLang="ru-RU" sz="1600" b="1">
                <a:solidFill>
                  <a:srgbClr val="C00000"/>
                </a:solidFill>
                <a:latin typeface="Calibri" pitchFamily="34" charset="0"/>
              </a:rPr>
              <a:t>Медико-профилактические </a:t>
            </a:r>
            <a:r>
              <a:rPr lang="ru-RU" altLang="ru-RU" sz="1600">
                <a:latin typeface="Calibri" pitchFamily="34" charset="0"/>
              </a:rPr>
              <a:t>здоровьесберегающие технологии </a:t>
            </a:r>
          </a:p>
        </p:txBody>
      </p:sp>
      <p:sp>
        <p:nvSpPr>
          <p:cNvPr id="21507" name="Text Box 10"/>
          <p:cNvSpPr txBox="1">
            <a:spLocks noChangeArrowheads="1"/>
          </p:cNvSpPr>
          <p:nvPr/>
        </p:nvSpPr>
        <p:spPr bwMode="auto">
          <a:xfrm>
            <a:off x="5003800" y="549275"/>
            <a:ext cx="3708400" cy="719138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CD5B5"/>
              </a:gs>
            </a:gsLst>
            <a:lin ang="5400000" scaled="1"/>
          </a:gradFill>
          <a:ln w="12700">
            <a:solidFill>
              <a:srgbClr val="FAC090"/>
            </a:solidFill>
            <a:miter lim="800000"/>
            <a:headEnd/>
            <a:tailEnd/>
          </a:ln>
          <a:effectLst>
            <a:prstShdw prst="shdw13" dist="53882" dir="13500000">
              <a:srgbClr val="984807">
                <a:alpha val="50000"/>
              </a:srgbClr>
            </a:prstShdw>
          </a:effectLst>
        </p:spPr>
        <p:txBody>
          <a:bodyPr/>
          <a:lstStyle/>
          <a:p>
            <a:pPr algn="ctr"/>
            <a:r>
              <a:rPr lang="ru-RU" altLang="ru-RU" sz="1600" b="1">
                <a:solidFill>
                  <a:srgbClr val="C00000"/>
                </a:solidFill>
                <a:latin typeface="Calibri" pitchFamily="34" charset="0"/>
              </a:rPr>
              <a:t>Физкультурно-оздоровительные </a:t>
            </a:r>
            <a:r>
              <a:rPr lang="ru-RU" altLang="ru-RU" sz="1600">
                <a:latin typeface="Calibri" pitchFamily="34" charset="0"/>
              </a:rPr>
              <a:t>здоровьесберегающие технологии </a:t>
            </a:r>
          </a:p>
        </p:txBody>
      </p:sp>
      <p:sp>
        <p:nvSpPr>
          <p:cNvPr id="28" name="AutoShape 30"/>
          <p:cNvSpPr>
            <a:spLocks noChangeArrowheads="1"/>
          </p:cNvSpPr>
          <p:nvPr/>
        </p:nvSpPr>
        <p:spPr bwMode="auto">
          <a:xfrm>
            <a:off x="4325938" y="1268413"/>
            <a:ext cx="461962" cy="431800"/>
          </a:xfrm>
          <a:prstGeom prst="plus">
            <a:avLst>
              <a:gd name="adj" fmla="val 41667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9" name="AutoShape 31"/>
          <p:cNvSpPr>
            <a:spLocks noChangeArrowheads="1"/>
          </p:cNvSpPr>
          <p:nvPr/>
        </p:nvSpPr>
        <p:spPr bwMode="auto">
          <a:xfrm flipV="1">
            <a:off x="4140200" y="549275"/>
            <a:ext cx="792163" cy="576263"/>
          </a:xfrm>
          <a:custGeom>
            <a:avLst/>
            <a:gdLst>
              <a:gd name="T0" fmla="*/ 510 w 21600"/>
              <a:gd name="T1" fmla="*/ 0 h 21600"/>
              <a:gd name="T2" fmla="*/ 0 w 21600"/>
              <a:gd name="T3" fmla="*/ 546 h 21600"/>
              <a:gd name="T4" fmla="*/ 510 w 21600"/>
              <a:gd name="T5" fmla="*/ 656 h 21600"/>
              <a:gd name="T6" fmla="*/ 1020 w 21600"/>
              <a:gd name="T7" fmla="*/ 546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2160 w 21600"/>
              <a:gd name="T13" fmla="*/ 12339 h 21600"/>
              <a:gd name="T14" fmla="*/ 19440 w 21600"/>
              <a:gd name="T15" fmla="*/ 1852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00" y="0"/>
                </a:moveTo>
                <a:lnTo>
                  <a:pt x="6480" y="6171"/>
                </a:lnTo>
                <a:lnTo>
                  <a:pt x="8640" y="6171"/>
                </a:lnTo>
                <a:lnTo>
                  <a:pt x="8640" y="12343"/>
                </a:lnTo>
                <a:lnTo>
                  <a:pt x="4320" y="12343"/>
                </a:lnTo>
                <a:lnTo>
                  <a:pt x="4320" y="9257"/>
                </a:lnTo>
                <a:lnTo>
                  <a:pt x="0" y="15429"/>
                </a:lnTo>
                <a:lnTo>
                  <a:pt x="4320" y="21600"/>
                </a:lnTo>
                <a:lnTo>
                  <a:pt x="4320" y="18514"/>
                </a:lnTo>
                <a:lnTo>
                  <a:pt x="17280" y="18514"/>
                </a:lnTo>
                <a:lnTo>
                  <a:pt x="17280" y="21600"/>
                </a:lnTo>
                <a:lnTo>
                  <a:pt x="21600" y="15429"/>
                </a:lnTo>
                <a:lnTo>
                  <a:pt x="17280" y="9257"/>
                </a:lnTo>
                <a:lnTo>
                  <a:pt x="17280" y="12343"/>
                </a:lnTo>
                <a:lnTo>
                  <a:pt x="12960" y="12343"/>
                </a:lnTo>
                <a:lnTo>
                  <a:pt x="12960" y="6171"/>
                </a:lnTo>
                <a:lnTo>
                  <a:pt x="15120" y="6171"/>
                </a:lnTo>
                <a:lnTo>
                  <a:pt x="1080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0183" name="Text Box 12"/>
          <p:cNvSpPr txBox="1">
            <a:spLocks noChangeArrowheads="1"/>
          </p:cNvSpPr>
          <p:nvPr/>
        </p:nvSpPr>
        <p:spPr bwMode="auto">
          <a:xfrm>
            <a:off x="395288" y="1773238"/>
            <a:ext cx="3889375" cy="8636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E6B9B8"/>
              </a:gs>
            </a:gsLst>
            <a:lin ang="5400000" scaled="1"/>
          </a:gradFill>
          <a:ln w="12700">
            <a:solidFill>
              <a:srgbClr val="D99694"/>
            </a:solidFill>
            <a:miter lim="800000"/>
            <a:headEnd/>
            <a:tailEnd/>
          </a:ln>
          <a:effectLst>
            <a:outerShdw dist="81320" dir="18519588" algn="ctr" rotWithShape="0">
              <a:srgbClr val="953735">
                <a:alpha val="50000"/>
              </a:srgbClr>
            </a:outerShdw>
          </a:effectLst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ru-RU" b="1">
                <a:solidFill>
                  <a:srgbClr val="C00000"/>
                </a:solidFill>
                <a:latin typeface="Calibri" pitchFamily="34" charset="0"/>
              </a:rPr>
              <a:t>Психологическая</a:t>
            </a:r>
          </a:p>
          <a:p>
            <a:pPr algn="ctr">
              <a:lnSpc>
                <a:spcPct val="90000"/>
              </a:lnSpc>
            </a:pPr>
            <a:r>
              <a:rPr lang="ru-RU" b="1">
                <a:solidFill>
                  <a:srgbClr val="C00000"/>
                </a:solidFill>
                <a:latin typeface="Calibri" pitchFamily="34" charset="0"/>
              </a:rPr>
              <a:t> безопасность</a:t>
            </a:r>
            <a:endParaRPr lang="ru-RU" b="1">
              <a:solidFill>
                <a:srgbClr val="C00000"/>
              </a:solidFill>
              <a:latin typeface="Times New Roman" pitchFamily="18" charset="0"/>
            </a:endParaRPr>
          </a:p>
          <a:p>
            <a:endParaRPr lang="ru-RU"/>
          </a:p>
        </p:txBody>
      </p:sp>
      <p:sp>
        <p:nvSpPr>
          <p:cNvPr id="50184" name="Text Box 21" descr="Пергамент"/>
          <p:cNvSpPr txBox="1">
            <a:spLocks noChangeArrowheads="1"/>
          </p:cNvSpPr>
          <p:nvPr/>
        </p:nvSpPr>
        <p:spPr bwMode="auto">
          <a:xfrm>
            <a:off x="4859338" y="1773238"/>
            <a:ext cx="3836987" cy="863600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81320" dir="19280412" algn="ctr" rotWithShape="0">
              <a:srgbClr val="953735">
                <a:alpha val="50000"/>
              </a:srgbClr>
            </a:outerShdw>
          </a:effectLst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ru-RU" sz="1600" b="1">
                <a:solidFill>
                  <a:srgbClr val="C00000"/>
                </a:solidFill>
                <a:latin typeface="Calibri" pitchFamily="34" charset="0"/>
              </a:rPr>
              <a:t>Оздоровительная направленность </a:t>
            </a:r>
          </a:p>
          <a:p>
            <a:pPr algn="ctr">
              <a:lnSpc>
                <a:spcPct val="90000"/>
              </a:lnSpc>
            </a:pPr>
            <a:r>
              <a:rPr lang="ru-RU" sz="1600" b="1">
                <a:solidFill>
                  <a:srgbClr val="C00000"/>
                </a:solidFill>
                <a:latin typeface="Calibri" pitchFamily="34" charset="0"/>
              </a:rPr>
              <a:t>воспитательно - образовательного </a:t>
            </a:r>
          </a:p>
          <a:p>
            <a:pPr algn="ctr">
              <a:lnSpc>
                <a:spcPct val="90000"/>
              </a:lnSpc>
            </a:pPr>
            <a:r>
              <a:rPr lang="ru-RU" sz="1600" b="1">
                <a:solidFill>
                  <a:srgbClr val="C00000"/>
                </a:solidFill>
                <a:latin typeface="Calibri" pitchFamily="34" charset="0"/>
              </a:rPr>
              <a:t>процесса</a:t>
            </a:r>
            <a:endParaRPr lang="ru-RU" sz="1600">
              <a:latin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ru-RU" sz="1600"/>
          </a:p>
        </p:txBody>
      </p:sp>
      <p:grpSp>
        <p:nvGrpSpPr>
          <p:cNvPr id="21512" name="Group 2"/>
          <p:cNvGrpSpPr>
            <a:grpSpLocks/>
          </p:cNvGrpSpPr>
          <p:nvPr/>
        </p:nvGrpSpPr>
        <p:grpSpPr bwMode="auto">
          <a:xfrm>
            <a:off x="314325" y="3284538"/>
            <a:ext cx="8434388" cy="2881312"/>
            <a:chOff x="870" y="1485"/>
            <a:chExt cx="13282" cy="4536"/>
          </a:xfrm>
        </p:grpSpPr>
        <p:sp>
          <p:nvSpPr>
            <p:cNvPr id="50188" name="Text Box 3"/>
            <p:cNvSpPr txBox="1">
              <a:spLocks noChangeArrowheads="1"/>
            </p:cNvSpPr>
            <p:nvPr/>
          </p:nvSpPr>
          <p:spPr bwMode="auto">
            <a:xfrm>
              <a:off x="870" y="1485"/>
              <a:ext cx="13282" cy="453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B6DDE8"/>
                </a:gs>
              </a:gsLst>
              <a:lin ang="5400000" scaled="1"/>
            </a:gradFill>
            <a:ln w="12700">
              <a:solidFill>
                <a:srgbClr val="92CDDC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205867">
                  <a:alpha val="50000"/>
                </a:srgbClr>
              </a:outerShdw>
            </a:effectLst>
          </p:spPr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1000"/>
                </a:spcAft>
                <a:defRPr/>
              </a:pPr>
              <a:r>
                <a:rPr lang="ru-RU" sz="2000" b="1">
                  <a:solidFill>
                    <a:srgbClr val="C00000"/>
                  </a:solidFill>
                  <a:latin typeface="+mn-lt"/>
                  <a:cs typeface="+mn-cs"/>
                </a:rPr>
                <a:t>Виды  здоровьесберегающих  технологий</a:t>
              </a:r>
              <a:endParaRPr lang="ru-RU" sz="2000">
                <a:latin typeface="Arial" pitchFamily="34" charset="0"/>
                <a:cs typeface="+mn-cs"/>
              </a:endParaRPr>
            </a:p>
          </p:txBody>
        </p:sp>
        <p:sp>
          <p:nvSpPr>
            <p:cNvPr id="50189" name="Text Box 4"/>
            <p:cNvSpPr txBox="1">
              <a:spLocks noChangeArrowheads="1"/>
            </p:cNvSpPr>
            <p:nvPr/>
          </p:nvSpPr>
          <p:spPr bwMode="auto">
            <a:xfrm>
              <a:off x="1110" y="2162"/>
              <a:ext cx="3742" cy="3631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CC0D9"/>
                </a:gs>
              </a:gsLst>
              <a:lin ang="5400000" scaled="1"/>
            </a:gradFill>
            <a:ln w="12700">
              <a:solidFill>
                <a:srgbClr val="B2A1C7"/>
              </a:solidFill>
              <a:miter lim="800000"/>
              <a:headEnd/>
              <a:tailEnd/>
            </a:ln>
            <a:effectLst>
              <a:outerShdw dist="89803" dir="2700000" algn="ctr" rotWithShape="0">
                <a:srgbClr val="3F3151">
                  <a:alpha val="50000"/>
                </a:srgbClr>
              </a:outerShdw>
            </a:effectLst>
          </p:spPr>
          <p:txBody>
            <a:bodyPr/>
            <a:lstStyle/>
            <a:p>
              <a:pPr>
                <a:lnSpc>
                  <a:spcPct val="90000"/>
                </a:lnSpc>
              </a:pPr>
              <a:r>
                <a:rPr lang="ru-RU" sz="1400" b="1">
                  <a:latin typeface="Calibri" pitchFamily="34" charset="0"/>
                </a:rPr>
                <a:t>Технологии сохранения </a:t>
              </a:r>
              <a:endParaRPr lang="ru-RU" sz="1400" b="1">
                <a:latin typeface="Times New Roman" pitchFamily="18" charset="0"/>
              </a:endParaRPr>
            </a:p>
            <a:p>
              <a:pPr>
                <a:lnSpc>
                  <a:spcPct val="90000"/>
                </a:lnSpc>
              </a:pPr>
              <a:r>
                <a:rPr lang="ru-RU" sz="1400" b="1">
                  <a:latin typeface="Calibri" pitchFamily="34" charset="0"/>
                </a:rPr>
                <a:t>и стимулирования здоровья</a:t>
              </a:r>
              <a:endParaRPr lang="ru-RU" sz="1400">
                <a:latin typeface="Times New Roman" pitchFamily="18" charset="0"/>
              </a:endParaRPr>
            </a:p>
            <a:p>
              <a:pPr marL="0" lvl="1">
                <a:lnSpc>
                  <a:spcPct val="90000"/>
                </a:lnSpc>
                <a:buFontTx/>
                <a:buBlip>
                  <a:blip r:embed="rId3"/>
                </a:buBlip>
              </a:pPr>
              <a:r>
                <a:rPr lang="ru-RU" sz="1400">
                  <a:latin typeface="Calibri" pitchFamily="34" charset="0"/>
                </a:rPr>
                <a:t> стретчинг</a:t>
              </a:r>
            </a:p>
            <a:p>
              <a:pPr marL="0" lvl="1">
                <a:lnSpc>
                  <a:spcPct val="90000"/>
                </a:lnSpc>
                <a:buFontTx/>
                <a:buBlip>
                  <a:blip r:embed="rId3"/>
                </a:buBlip>
              </a:pPr>
              <a:r>
                <a:rPr lang="ru-RU" sz="1400">
                  <a:latin typeface="Calibri" pitchFamily="34" charset="0"/>
                </a:rPr>
                <a:t> ритмопластика</a:t>
              </a:r>
            </a:p>
            <a:p>
              <a:pPr marL="0" lvl="1">
                <a:lnSpc>
                  <a:spcPct val="90000"/>
                </a:lnSpc>
                <a:buFontTx/>
                <a:buBlip>
                  <a:blip r:embed="rId3"/>
                </a:buBlip>
              </a:pPr>
              <a:r>
                <a:rPr lang="ru-RU" sz="1400">
                  <a:latin typeface="Calibri" pitchFamily="34" charset="0"/>
                </a:rPr>
                <a:t> динамические паузы</a:t>
              </a:r>
            </a:p>
            <a:p>
              <a:pPr marL="0" lvl="1">
                <a:lnSpc>
                  <a:spcPct val="90000"/>
                </a:lnSpc>
                <a:buFontTx/>
                <a:buBlip>
                  <a:blip r:embed="rId3"/>
                </a:buBlip>
              </a:pPr>
              <a:r>
                <a:rPr lang="ru-RU" sz="1400">
                  <a:latin typeface="Calibri" pitchFamily="34" charset="0"/>
                </a:rPr>
                <a:t> подвижные</a:t>
              </a:r>
              <a:br>
                <a:rPr lang="ru-RU" sz="1400">
                  <a:latin typeface="Calibri" pitchFamily="34" charset="0"/>
                </a:rPr>
              </a:br>
              <a:r>
                <a:rPr lang="ru-RU" sz="1400">
                  <a:latin typeface="Calibri" pitchFamily="34" charset="0"/>
                </a:rPr>
                <a:t>    и спортивные игры</a:t>
              </a:r>
            </a:p>
            <a:p>
              <a:pPr marL="0" lvl="1">
                <a:lnSpc>
                  <a:spcPct val="90000"/>
                </a:lnSpc>
                <a:buFontTx/>
                <a:buBlip>
                  <a:blip r:embed="rId3"/>
                </a:buBlip>
              </a:pPr>
              <a:r>
                <a:rPr lang="ru-RU" sz="1400">
                  <a:latin typeface="Calibri" pitchFamily="34" charset="0"/>
                </a:rPr>
                <a:t> релаксация</a:t>
              </a:r>
              <a:endParaRPr lang="ru-RU" sz="1400">
                <a:latin typeface="Times New Roman" pitchFamily="18" charset="0"/>
              </a:endParaRPr>
            </a:p>
            <a:p>
              <a:pPr marL="0" lvl="1">
                <a:lnSpc>
                  <a:spcPct val="90000"/>
                </a:lnSpc>
                <a:buFontTx/>
                <a:buBlip>
                  <a:blip r:embed="rId3"/>
                </a:buBlip>
              </a:pPr>
              <a:r>
                <a:rPr lang="ru-RU" sz="1400">
                  <a:latin typeface="Calibri" pitchFamily="34" charset="0"/>
                </a:rPr>
                <a:t> различные гимнастики</a:t>
              </a:r>
              <a:endParaRPr lang="ru-RU" sz="1400"/>
            </a:p>
          </p:txBody>
        </p:sp>
        <p:sp>
          <p:nvSpPr>
            <p:cNvPr id="50190" name="Text Box 5"/>
            <p:cNvSpPr txBox="1">
              <a:spLocks noChangeArrowheads="1"/>
            </p:cNvSpPr>
            <p:nvPr/>
          </p:nvSpPr>
          <p:spPr bwMode="auto">
            <a:xfrm>
              <a:off x="10182" y="2165"/>
              <a:ext cx="3742" cy="3629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CC0D9"/>
                </a:gs>
              </a:gsLst>
              <a:lin ang="5400000" scaled="1"/>
            </a:gradFill>
            <a:ln w="12700">
              <a:solidFill>
                <a:srgbClr val="B2A1C7"/>
              </a:solidFill>
              <a:miter lim="800000"/>
              <a:headEnd/>
              <a:tailEnd/>
            </a:ln>
            <a:effectLst>
              <a:outerShdw dist="89803" dir="2700000" algn="ctr" rotWithShape="0">
                <a:srgbClr val="3F3151">
                  <a:alpha val="50000"/>
                </a:srgbClr>
              </a:outerShdw>
            </a:effectLst>
          </p:spPr>
          <p:txBody>
            <a:bodyPr/>
            <a:lstStyle/>
            <a:p>
              <a:pPr>
                <a:lnSpc>
                  <a:spcPct val="90000"/>
                </a:lnSpc>
              </a:pPr>
              <a:r>
                <a:rPr lang="ru-RU" sz="1400" b="1">
                  <a:latin typeface="Calibri" pitchFamily="34" charset="0"/>
                </a:rPr>
                <a:t>Коррекционные технологии</a:t>
              </a:r>
              <a:endParaRPr lang="ru-RU" sz="1400">
                <a:latin typeface="Times New Roman" pitchFamily="18" charset="0"/>
              </a:endParaRPr>
            </a:p>
            <a:p>
              <a:pPr marL="0" lvl="1">
                <a:lnSpc>
                  <a:spcPct val="90000"/>
                </a:lnSpc>
                <a:buFontTx/>
                <a:buBlip>
                  <a:blip r:embed="rId4"/>
                </a:buBlip>
              </a:pPr>
              <a:r>
                <a:rPr lang="ru-RU" sz="1400">
                  <a:latin typeface="Calibri" pitchFamily="34" charset="0"/>
                </a:rPr>
                <a:t> арт</a:t>
              </a:r>
              <a:r>
                <a:rPr lang="ru-RU" sz="1400"/>
                <a:t>-</a:t>
              </a:r>
              <a:r>
                <a:rPr lang="ru-RU" sz="1400">
                  <a:latin typeface="Calibri" pitchFamily="34" charset="0"/>
                </a:rPr>
                <a:t>терапия</a:t>
              </a:r>
            </a:p>
            <a:p>
              <a:pPr marL="0" lvl="1">
                <a:lnSpc>
                  <a:spcPct val="90000"/>
                </a:lnSpc>
                <a:buFontTx/>
                <a:buBlip>
                  <a:blip r:embed="rId4"/>
                </a:buBlip>
              </a:pPr>
              <a:r>
                <a:rPr lang="ru-RU" sz="1400">
                  <a:latin typeface="Calibri" pitchFamily="34" charset="0"/>
                </a:rPr>
                <a:t> технологии</a:t>
              </a:r>
              <a:br>
                <a:rPr lang="ru-RU" sz="1400">
                  <a:latin typeface="Calibri" pitchFamily="34" charset="0"/>
                </a:rPr>
              </a:br>
              <a:r>
                <a:rPr lang="ru-RU" sz="1400">
                  <a:latin typeface="Calibri" pitchFamily="34" charset="0"/>
                </a:rPr>
                <a:t>    музыкального </a:t>
              </a:r>
              <a:br>
                <a:rPr lang="ru-RU" sz="1400">
                  <a:latin typeface="Calibri" pitchFamily="34" charset="0"/>
                </a:rPr>
              </a:br>
              <a:r>
                <a:rPr lang="ru-RU" sz="1400">
                  <a:latin typeface="Calibri" pitchFamily="34" charset="0"/>
                </a:rPr>
                <a:t>    воздействия</a:t>
              </a:r>
            </a:p>
            <a:p>
              <a:pPr marL="0" lvl="1">
                <a:lnSpc>
                  <a:spcPct val="90000"/>
                </a:lnSpc>
                <a:buFontTx/>
                <a:buBlip>
                  <a:blip r:embed="rId4"/>
                </a:buBlip>
              </a:pPr>
              <a:r>
                <a:rPr lang="ru-RU" sz="1400">
                  <a:latin typeface="Calibri" pitchFamily="34" charset="0"/>
                </a:rPr>
                <a:t> сказкотерапия</a:t>
              </a:r>
            </a:p>
            <a:p>
              <a:pPr marL="0" lvl="1">
                <a:lnSpc>
                  <a:spcPct val="90000"/>
                </a:lnSpc>
                <a:buFontTx/>
                <a:buBlip>
                  <a:blip r:embed="rId4"/>
                </a:buBlip>
              </a:pPr>
              <a:r>
                <a:rPr lang="ru-RU" sz="1400">
                  <a:latin typeface="Calibri" pitchFamily="34" charset="0"/>
                </a:rPr>
                <a:t> цвето</a:t>
              </a:r>
              <a:r>
                <a:rPr lang="ru-RU" sz="1400"/>
                <a:t>-</a:t>
              </a:r>
              <a:r>
                <a:rPr lang="ru-RU" sz="1400">
                  <a:latin typeface="Calibri" pitchFamily="34" charset="0"/>
                </a:rPr>
                <a:t>терапия</a:t>
              </a:r>
            </a:p>
            <a:p>
              <a:pPr marL="0" lvl="1">
                <a:lnSpc>
                  <a:spcPct val="90000"/>
                </a:lnSpc>
                <a:buFontTx/>
                <a:buBlip>
                  <a:blip r:embed="rId4"/>
                </a:buBlip>
              </a:pPr>
              <a:r>
                <a:rPr lang="ru-RU" sz="1400">
                  <a:latin typeface="Calibri" pitchFamily="34" charset="0"/>
                </a:rPr>
                <a:t> психогимнастика</a:t>
              </a:r>
            </a:p>
            <a:p>
              <a:pPr marL="0" lvl="1">
                <a:lnSpc>
                  <a:spcPct val="90000"/>
                </a:lnSpc>
                <a:buFontTx/>
                <a:buBlip>
                  <a:blip r:embed="rId4"/>
                </a:buBlip>
              </a:pPr>
              <a:r>
                <a:rPr lang="ru-RU" sz="1400">
                  <a:latin typeface="Calibri" pitchFamily="34" charset="0"/>
                </a:rPr>
                <a:t> фонетическая ритмика</a:t>
              </a:r>
              <a:endParaRPr lang="ru-RU" sz="1400"/>
            </a:p>
          </p:txBody>
        </p:sp>
        <p:sp>
          <p:nvSpPr>
            <p:cNvPr id="50191" name="Text Box 6"/>
            <p:cNvSpPr txBox="1">
              <a:spLocks noChangeArrowheads="1"/>
            </p:cNvSpPr>
            <p:nvPr/>
          </p:nvSpPr>
          <p:spPr bwMode="auto">
            <a:xfrm>
              <a:off x="5195" y="2165"/>
              <a:ext cx="4647" cy="3629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CC0D9"/>
                </a:gs>
              </a:gsLst>
              <a:lin ang="5400000" scaled="1"/>
            </a:gradFill>
            <a:ln w="12700">
              <a:solidFill>
                <a:srgbClr val="B2A1C7"/>
              </a:solidFill>
              <a:miter lim="800000"/>
              <a:headEnd/>
              <a:tailEnd/>
            </a:ln>
            <a:effectLst>
              <a:outerShdw dist="89803" dir="2700000" algn="ctr" rotWithShape="0">
                <a:srgbClr val="3F3151">
                  <a:alpha val="50000"/>
                </a:srgbClr>
              </a:outerShdw>
            </a:effectLst>
          </p:spPr>
          <p:txBody>
            <a:bodyPr/>
            <a:lstStyle/>
            <a:p>
              <a:pPr>
                <a:lnSpc>
                  <a:spcPct val="90000"/>
                </a:lnSpc>
              </a:pPr>
              <a:r>
                <a:rPr lang="ru-RU" sz="1400" b="1">
                  <a:latin typeface="Calibri" pitchFamily="34" charset="0"/>
                </a:rPr>
                <a:t>Технологии обучения</a:t>
              </a:r>
              <a:endParaRPr lang="ru-RU" sz="1400" b="1">
                <a:latin typeface="Times New Roman" pitchFamily="18" charset="0"/>
              </a:endParaRPr>
            </a:p>
            <a:p>
              <a:pPr>
                <a:lnSpc>
                  <a:spcPct val="90000"/>
                </a:lnSpc>
              </a:pPr>
              <a:r>
                <a:rPr lang="ru-RU" sz="1400" b="1">
                  <a:latin typeface="Calibri" pitchFamily="34" charset="0"/>
                </a:rPr>
                <a:t>здоровому образу жизни</a:t>
              </a:r>
            </a:p>
            <a:p>
              <a:pPr marL="0" lvl="1">
                <a:lnSpc>
                  <a:spcPct val="90000"/>
                </a:lnSpc>
                <a:buFontTx/>
                <a:buBlip>
                  <a:blip r:embed="rId5"/>
                </a:buBlip>
              </a:pPr>
              <a:r>
                <a:rPr lang="ru-RU" sz="1400">
                  <a:latin typeface="Calibri" pitchFamily="34" charset="0"/>
                </a:rPr>
                <a:t> физкультурные занятия</a:t>
              </a:r>
            </a:p>
            <a:p>
              <a:pPr marL="0" lvl="1">
                <a:lnSpc>
                  <a:spcPct val="90000"/>
                </a:lnSpc>
                <a:buFontTx/>
                <a:buBlip>
                  <a:blip r:embed="rId5"/>
                </a:buBlip>
              </a:pPr>
              <a:r>
                <a:rPr lang="ru-RU" sz="1400">
                  <a:latin typeface="Calibri" pitchFamily="34" charset="0"/>
                </a:rPr>
                <a:t> проблемно-игровые </a:t>
              </a:r>
              <a:br>
                <a:rPr lang="ru-RU" sz="1400">
                  <a:latin typeface="Calibri" pitchFamily="34" charset="0"/>
                </a:rPr>
              </a:br>
              <a:r>
                <a:rPr lang="ru-RU" sz="1400">
                  <a:latin typeface="Calibri" pitchFamily="34" charset="0"/>
                </a:rPr>
                <a:t>    занятия</a:t>
              </a:r>
            </a:p>
            <a:p>
              <a:pPr marL="0" lvl="1">
                <a:lnSpc>
                  <a:spcPct val="90000"/>
                </a:lnSpc>
                <a:buFontTx/>
                <a:buBlip>
                  <a:blip r:embed="rId5"/>
                </a:buBlip>
              </a:pPr>
              <a:r>
                <a:rPr lang="ru-RU" sz="1400">
                  <a:latin typeface="Calibri" pitchFamily="34" charset="0"/>
                </a:rPr>
                <a:t> коммуникативные игры</a:t>
              </a:r>
            </a:p>
            <a:p>
              <a:pPr marL="0" lvl="1">
                <a:lnSpc>
                  <a:spcPct val="90000"/>
                </a:lnSpc>
                <a:buFontTx/>
                <a:buBlip>
                  <a:blip r:embed="rId5"/>
                </a:buBlip>
              </a:pPr>
              <a:r>
                <a:rPr lang="ru-RU" sz="1400">
                  <a:latin typeface="Calibri" pitchFamily="34" charset="0"/>
                </a:rPr>
                <a:t> занятия из серии «Здоровье»</a:t>
              </a:r>
            </a:p>
            <a:p>
              <a:pPr marL="0" lvl="1">
                <a:lnSpc>
                  <a:spcPct val="90000"/>
                </a:lnSpc>
                <a:buFontTx/>
                <a:buBlip>
                  <a:blip r:embed="rId5"/>
                </a:buBlip>
              </a:pPr>
              <a:r>
                <a:rPr lang="ru-RU" sz="1400">
                  <a:latin typeface="Calibri" pitchFamily="34" charset="0"/>
                </a:rPr>
                <a:t> самомассаж</a:t>
              </a:r>
            </a:p>
            <a:p>
              <a:pPr marL="0" lvl="1">
                <a:lnSpc>
                  <a:spcPct val="90000"/>
                </a:lnSpc>
                <a:buFontTx/>
                <a:buBlip>
                  <a:blip r:embed="rId5"/>
                </a:buBlip>
              </a:pPr>
              <a:r>
                <a:rPr lang="ru-RU" sz="1400">
                  <a:latin typeface="Calibri" pitchFamily="34" charset="0"/>
                </a:rPr>
                <a:t> биологическая обратная </a:t>
              </a:r>
              <a:br>
                <a:rPr lang="ru-RU" sz="1400">
                  <a:latin typeface="Calibri" pitchFamily="34" charset="0"/>
                </a:rPr>
              </a:br>
              <a:r>
                <a:rPr lang="ru-RU" sz="1400">
                  <a:latin typeface="Calibri" pitchFamily="34" charset="0"/>
                </a:rPr>
                <a:t>    связь (БОС)</a:t>
              </a:r>
            </a:p>
            <a:p>
              <a:pPr>
                <a:lnSpc>
                  <a:spcPct val="90000"/>
                </a:lnSpc>
                <a:buFontTx/>
                <a:buBlip>
                  <a:blip r:embed="rId5"/>
                </a:buBlip>
              </a:pPr>
              <a:endParaRPr lang="ru-RU" sz="1400">
                <a:latin typeface="Times New Roman" pitchFamily="18" charset="0"/>
              </a:endParaRPr>
            </a:p>
            <a:p>
              <a:pPr>
                <a:lnSpc>
                  <a:spcPct val="90000"/>
                </a:lnSpc>
                <a:buFontTx/>
                <a:buBlip>
                  <a:blip r:embed="rId5"/>
                </a:buBlip>
              </a:pPr>
              <a:endParaRPr lang="ru-RU"/>
            </a:p>
          </p:txBody>
        </p:sp>
      </p:grpSp>
      <p:sp>
        <p:nvSpPr>
          <p:cNvPr id="50186" name="AutoShape 5"/>
          <p:cNvSpPr>
            <a:spLocks noChangeArrowheads="1"/>
          </p:cNvSpPr>
          <p:nvPr/>
        </p:nvSpPr>
        <p:spPr bwMode="auto">
          <a:xfrm>
            <a:off x="4427538" y="2636838"/>
            <a:ext cx="360362" cy="504825"/>
          </a:xfrm>
          <a:prstGeom prst="downArrow">
            <a:avLst>
              <a:gd name="adj1" fmla="val 39102"/>
              <a:gd name="adj2" fmla="val 55705"/>
            </a:avLst>
          </a:prstGeom>
          <a:gradFill rotWithShape="0">
            <a:gsLst>
              <a:gs pos="0">
                <a:srgbClr val="D99594"/>
              </a:gs>
              <a:gs pos="50000">
                <a:srgbClr val="C0504D"/>
              </a:gs>
              <a:gs pos="100000">
                <a:srgbClr val="D99594"/>
              </a:gs>
            </a:gsLst>
            <a:lin ang="5400000" scaled="1"/>
          </a:gradFill>
          <a:ln w="12700">
            <a:solidFill>
              <a:srgbClr val="C0504D"/>
            </a:solidFill>
            <a:miter lim="800000"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 vert="eaVert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BD548B-A572-499F-85A2-58EC968643C3}" type="slidenum">
              <a:rPr lang="ru-RU"/>
              <a:pPr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594</Words>
  <Application>Microsoft Office PowerPoint</Application>
  <PresentationFormat>Экран (4:3)</PresentationFormat>
  <Paragraphs>174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Calibri</vt:lpstr>
      <vt:lpstr>Arial</vt:lpstr>
      <vt:lpstr>Times New Roman</vt:lpstr>
      <vt:lpstr>Symbol</vt:lpstr>
      <vt:lpstr>Wingdings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Здоровьесберегающие технологии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Елена</cp:lastModifiedBy>
  <cp:revision>2</cp:revision>
  <dcterms:created xsi:type="dcterms:W3CDTF">2014-02-24T07:38:24Z</dcterms:created>
  <dcterms:modified xsi:type="dcterms:W3CDTF">2017-12-12T12:33:57Z</dcterms:modified>
</cp:coreProperties>
</file>