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1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4D79-598E-4868-B6FA-5C56976E687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D4E4-FBD2-4540-B32C-171D784DA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1C32-74D2-4E35-8F6B-A98EABDD848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F318-1F5C-4288-B758-9DC98F9AA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618E-E568-4F61-A05F-B6918938022C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C61B4-9407-4D7A-A2E4-2A8025934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6F12-FC4E-4EB9-B14F-2CD50FA3B634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EB93-C712-425F-8FA5-16152E46A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51BB-345E-49E3-9CD1-1E9EF9AD57AB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5603-9627-4ED0-81F5-A5062728B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67FE-312E-4C40-AC0B-9FC9C753127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16CB-36C2-409C-9B5F-4947A47A8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52C8-23AB-4284-823B-E7A71E6201C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0D45-55BE-4B55-9C08-1CF9A51FA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A987-8927-42B6-A861-395A1E84E4E6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F59C-8927-4E0D-8283-5097029C2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2759-C875-4A9D-A384-9C9DF51C4987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5105-E808-486B-B56A-8B6141AEC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6CAB-65A0-409F-AB35-DCD2C7612A4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9007-1D2A-4A68-8E77-4B1F908E0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3AA0-4C6F-44E6-979B-A443AC5062E1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3EAA-9B07-43A0-8779-3903B2E2A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92B64-C67E-42F9-ADC7-25DA8796397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0B6934-0E0A-4B9F-B4E7-3D0820062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 anchor="b">
            <a:normAutofit/>
          </a:bodyPr>
          <a:lstStyle/>
          <a:p>
            <a:r>
              <a:rPr lang="ru-RU" smtClean="0">
                <a:solidFill>
                  <a:srgbClr val="06E1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Образовательная область </a:t>
            </a:r>
            <a:r>
              <a:rPr lang="ru-RU" sz="4800" smtClean="0">
                <a:solidFill>
                  <a:srgbClr val="06E1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«Физическое развитие»</a:t>
            </a:r>
          </a:p>
        </p:txBody>
      </p:sp>
      <p:pic>
        <p:nvPicPr>
          <p:cNvPr id="14339" name="Picture 3" descr="D:\ПРОСВЕЩЕНИЕ\Картинки разные\Доналд_Золан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4824422" cy="3852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 descr="Розовая тисненая бумага"/>
          <p:cNvSpPr txBox="1">
            <a:spLocks noChangeArrowheads="1"/>
          </p:cNvSpPr>
          <p:nvPr/>
        </p:nvSpPr>
        <p:spPr bwMode="auto">
          <a:xfrm>
            <a:off x="468313" y="404813"/>
            <a:ext cx="8135937" cy="1584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latin typeface="+mn-lt"/>
                <a:cs typeface="+mn-cs"/>
              </a:rPr>
              <a:t>Цель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>
                <a:latin typeface="+mn-lt"/>
                <a:cs typeface="+mn-cs"/>
              </a:rPr>
              <a:t> </a:t>
            </a:r>
            <a:r>
              <a:rPr lang="ru-RU" b="1" i="1">
                <a:latin typeface="+mn-lt"/>
                <a:cs typeface="+mn-cs"/>
              </a:rPr>
              <a:t>гармоничное физическое развитие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>
                <a:latin typeface="+mn-lt"/>
                <a:cs typeface="+mn-cs"/>
              </a:rPr>
              <a:t> формирование интереса и ценностного отношения к занятиям физической культурой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>
                <a:latin typeface="+mn-lt"/>
                <a:cs typeface="+mn-cs"/>
              </a:rPr>
              <a:t> формирование основ здорового образа жизни</a:t>
            </a:r>
            <a:endParaRPr lang="ru-RU">
              <a:latin typeface="Arial" pitchFamily="34" charset="0"/>
              <a:cs typeface="+mn-cs"/>
            </a:endParaRPr>
          </a:p>
        </p:txBody>
      </p:sp>
      <p:grpSp>
        <p:nvGrpSpPr>
          <p:cNvPr id="14338" name="Group 16"/>
          <p:cNvGrpSpPr>
            <a:grpSpLocks/>
          </p:cNvGrpSpPr>
          <p:nvPr/>
        </p:nvGrpSpPr>
        <p:grpSpPr bwMode="auto">
          <a:xfrm>
            <a:off x="323850" y="2492375"/>
            <a:ext cx="8496300" cy="3600450"/>
            <a:chOff x="1894" y="2008"/>
            <a:chExt cx="12927" cy="5670"/>
          </a:xfrm>
        </p:grpSpPr>
        <p:sp>
          <p:nvSpPr>
            <p:cNvPr id="43014" name="Text Box 17" descr="Голубая тисненая бумага"/>
            <p:cNvSpPr txBox="1">
              <a:spLocks noChangeArrowheads="1"/>
            </p:cNvSpPr>
            <p:nvPr/>
          </p:nvSpPr>
          <p:spPr bwMode="auto">
            <a:xfrm>
              <a:off x="1894" y="2008"/>
              <a:ext cx="12927" cy="567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800" b="1">
                  <a:latin typeface="+mn-lt"/>
                  <a:cs typeface="+mn-cs"/>
                </a:rPr>
                <a:t>Задачи</a:t>
              </a:r>
              <a:endParaRPr lang="ru-RU" sz="2800">
                <a:latin typeface="Arial" pitchFamily="34" charset="0"/>
                <a:cs typeface="+mn-cs"/>
              </a:endParaRPr>
            </a:p>
          </p:txBody>
        </p:sp>
        <p:sp>
          <p:nvSpPr>
            <p:cNvPr id="14342" name="Text Box 18"/>
            <p:cNvSpPr txBox="1">
              <a:spLocks noChangeArrowheads="1"/>
            </p:cNvSpPr>
            <p:nvPr/>
          </p:nvSpPr>
          <p:spPr bwMode="auto">
            <a:xfrm>
              <a:off x="6373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Calibri" pitchFamily="34" charset="0"/>
                </a:rPr>
                <a:t>Образовательные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формирование двигате-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льных умений и навыков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развитие физических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качеств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овладение ребенком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элементарными знания-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ми о своем организме,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роли физических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упражнений в его жизни,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способах укрепления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собственного здоровья</a:t>
              </a:r>
              <a:endParaRPr lang="ru-RU" altLang="ru-RU" sz="1400"/>
            </a:p>
          </p:txBody>
        </p:sp>
        <p:sp>
          <p:nvSpPr>
            <p:cNvPr id="14343" name="Text Box 19"/>
            <p:cNvSpPr txBox="1">
              <a:spLocks noChangeArrowheads="1"/>
            </p:cNvSpPr>
            <p:nvPr/>
          </p:nvSpPr>
          <p:spPr bwMode="auto">
            <a:xfrm>
              <a:off x="10625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Calibri" pitchFamily="34" charset="0"/>
                </a:rPr>
                <a:t>Воспитательные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формирование интереса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и потребности в занятиях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физическими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упражнениями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разностороннее  гармо-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ничное развитие ребенка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(не только физическое,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но и умственное,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нравственное,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эстетическое, трудовое)</a:t>
              </a:r>
              <a:endParaRPr lang="ru-RU" altLang="ru-RU" sz="1400"/>
            </a:p>
          </p:txBody>
        </p:sp>
        <p:sp>
          <p:nvSpPr>
            <p:cNvPr id="14344" name="Text Box 20"/>
            <p:cNvSpPr txBox="1">
              <a:spLocks noChangeArrowheads="1"/>
            </p:cNvSpPr>
            <p:nvPr/>
          </p:nvSpPr>
          <p:spPr bwMode="auto">
            <a:xfrm>
              <a:off x="2097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Calibri" pitchFamily="34" charset="0"/>
                </a:rPr>
                <a:t>Оздоровительные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охрана жизни и укрепле-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ние здоровья, обеспече-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ние нормального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функционирования всех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органов и систем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организма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всестороннее физическое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совершенствование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функций организма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повышение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работоспособности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и закаливание</a:t>
              </a:r>
            </a:p>
            <a:p>
              <a:endParaRPr lang="ru-RU" altLang="ru-RU" sz="1400"/>
            </a:p>
          </p:txBody>
        </p:sp>
      </p:grpSp>
      <p:sp>
        <p:nvSpPr>
          <p:cNvPr id="43012" name="AutoShape 5"/>
          <p:cNvSpPr>
            <a:spLocks noChangeArrowheads="1"/>
          </p:cNvSpPr>
          <p:nvPr/>
        </p:nvSpPr>
        <p:spPr bwMode="auto">
          <a:xfrm>
            <a:off x="4427538" y="1916113"/>
            <a:ext cx="352425" cy="504825"/>
          </a:xfrm>
          <a:prstGeom prst="downArrow">
            <a:avLst>
              <a:gd name="adj1" fmla="val 39102"/>
              <a:gd name="adj2" fmla="val 55718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A643A-AE4B-4813-ADD6-C82794804A89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9"/>
          <p:cNvGrpSpPr>
            <a:grpSpLocks/>
          </p:cNvGrpSpPr>
          <p:nvPr/>
        </p:nvGrpSpPr>
        <p:grpSpPr bwMode="auto">
          <a:xfrm>
            <a:off x="395288" y="549275"/>
            <a:ext cx="8281987" cy="5543550"/>
            <a:chOff x="647" y="2843"/>
            <a:chExt cx="13040" cy="8732"/>
          </a:xfrm>
        </p:grpSpPr>
        <p:sp>
          <p:nvSpPr>
            <p:cNvPr id="44036" name="Text Box 10" descr="Почтовая бумага"/>
            <p:cNvSpPr txBox="1">
              <a:spLocks noChangeArrowheads="1"/>
            </p:cNvSpPr>
            <p:nvPr/>
          </p:nvSpPr>
          <p:spPr bwMode="auto">
            <a:xfrm>
              <a:off x="647" y="2843"/>
              <a:ext cx="13040" cy="8732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800" b="1">
                  <a:latin typeface="+mn-lt"/>
                  <a:cs typeface="+mn-cs"/>
                </a:rPr>
                <a:t>Направления физического развития:</a:t>
              </a:r>
              <a:endParaRPr lang="ru-RU" sz="2800">
                <a:latin typeface="Arial" pitchFamily="34" charset="0"/>
                <a:cs typeface="+mn-cs"/>
              </a:endParaRPr>
            </a:p>
          </p:txBody>
        </p:sp>
        <p:sp>
          <p:nvSpPr>
            <p:cNvPr id="15364" name="Text Box 11"/>
            <p:cNvSpPr txBox="1">
              <a:spLocks noChangeArrowheads="1"/>
            </p:cNvSpPr>
            <p:nvPr/>
          </p:nvSpPr>
          <p:spPr bwMode="auto">
            <a:xfrm>
              <a:off x="874" y="3977"/>
              <a:ext cx="5103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Приобретение детьми опыта в двигательной деятельности:</a:t>
              </a:r>
              <a:endParaRPr lang="ru-RU" altLang="ru-RU" sz="14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связанной с выполнением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упражнений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направленной на развитие таких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физических качеств как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координация и гибкость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способствующей правильному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формированию опорно</a:t>
              </a:r>
              <a:r>
                <a:rPr lang="ru-RU" altLang="ru-RU" sz="1400"/>
                <a:t>- </a:t>
              </a:r>
              <a:r>
                <a:rPr lang="ru-RU" altLang="ru-RU" sz="1400">
                  <a:latin typeface="Calibri" pitchFamily="34" charset="0"/>
                </a:rPr>
                <a:t>двигательной системы 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организма, развитию равновесия,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координации движений, крупной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и мелкой моторики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связанной с правильным,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не наносящим вреда организму,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выполнением основных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движений (ходьба, бег, мягкие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прыжки, повороты в обе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стороны)</a:t>
              </a:r>
              <a:endParaRPr lang="ru-RU" altLang="ru-RU" sz="1400">
                <a:latin typeface="Times New Roman" pitchFamily="18" charset="0"/>
              </a:endParaRPr>
            </a:p>
            <a:p>
              <a:endParaRPr lang="ru-RU" altLang="ru-RU" sz="1400"/>
            </a:p>
          </p:txBody>
        </p:sp>
        <p:sp>
          <p:nvSpPr>
            <p:cNvPr id="15365" name="Text Box 12"/>
            <p:cNvSpPr txBox="1">
              <a:spLocks noChangeArrowheads="1"/>
            </p:cNvSpPr>
            <p:nvPr/>
          </p:nvSpPr>
          <p:spPr bwMode="auto">
            <a:xfrm>
              <a:off x="9605" y="3977"/>
              <a:ext cx="3742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Становление ценностей здорового образа жизни, </a:t>
              </a:r>
              <a:r>
                <a:rPr lang="ru-RU" altLang="ru-RU" sz="1400">
                  <a:latin typeface="Calibri" pitchFamily="34" charset="0"/>
                </a:rPr>
                <a:t>овладение его элементарными нормами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и правилами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(в питании, двигательном режиме, закаливании,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при формировании полезных привычек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и др.)</a:t>
              </a:r>
            </a:p>
            <a:p>
              <a:endParaRPr lang="ru-RU" altLang="ru-RU" sz="1400" b="1"/>
            </a:p>
          </p:txBody>
        </p:sp>
        <p:sp>
          <p:nvSpPr>
            <p:cNvPr id="15366" name="Text Box 13"/>
            <p:cNvSpPr txBox="1">
              <a:spLocks noChangeArrowheads="1"/>
            </p:cNvSpPr>
            <p:nvPr/>
          </p:nvSpPr>
          <p:spPr bwMode="auto">
            <a:xfrm>
              <a:off x="6430" y="3977"/>
              <a:ext cx="2721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Становление целенаправ-ленности  и саморегуляции  в двигательной сфере</a:t>
              </a:r>
            </a:p>
            <a:p>
              <a:endParaRPr lang="ru-RU" altLang="ru-RU"/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DFF6-BF86-4077-9F4C-03F4BF224F1B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21"/>
          <p:cNvGrpSpPr>
            <a:grpSpLocks/>
          </p:cNvGrpSpPr>
          <p:nvPr/>
        </p:nvGrpSpPr>
        <p:grpSpPr bwMode="auto">
          <a:xfrm>
            <a:off x="1871663" y="1284288"/>
            <a:ext cx="5218112" cy="255587"/>
            <a:chOff x="1872071" y="1284323"/>
            <a:chExt cx="5217258" cy="254803"/>
          </a:xfrm>
        </p:grpSpPr>
        <p:sp>
          <p:nvSpPr>
            <p:cNvPr id="45069" name="AutoShape 6"/>
            <p:cNvSpPr>
              <a:spLocks noChangeArrowheads="1"/>
            </p:cNvSpPr>
            <p:nvPr/>
          </p:nvSpPr>
          <p:spPr bwMode="auto">
            <a:xfrm rot="1357509">
              <a:off x="1872071" y="1284323"/>
              <a:ext cx="2795129" cy="251638"/>
            </a:xfrm>
            <a:prstGeom prst="rightArrow">
              <a:avLst>
                <a:gd name="adj1" fmla="val 50000"/>
                <a:gd name="adj2" fmla="val 115963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070" name="AutoShape 7"/>
            <p:cNvSpPr>
              <a:spLocks noChangeArrowheads="1"/>
            </p:cNvSpPr>
            <p:nvPr/>
          </p:nvSpPr>
          <p:spPr bwMode="auto">
            <a:xfrm rot="20151965" flipH="1">
              <a:off x="4471970" y="1285905"/>
              <a:ext cx="2617359" cy="253221"/>
            </a:xfrm>
            <a:prstGeom prst="rightArrow">
              <a:avLst>
                <a:gd name="adj1" fmla="val 50000"/>
                <a:gd name="adj2" fmla="val 113316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6386" name="Группа 23"/>
          <p:cNvGrpSpPr>
            <a:grpSpLocks/>
          </p:cNvGrpSpPr>
          <p:nvPr/>
        </p:nvGrpSpPr>
        <p:grpSpPr bwMode="auto">
          <a:xfrm>
            <a:off x="1362075" y="549275"/>
            <a:ext cx="6419850" cy="531813"/>
            <a:chOff x="1248976" y="548681"/>
            <a:chExt cx="6419215" cy="531820"/>
          </a:xfrm>
        </p:grpSpPr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1248976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>
                  <a:latin typeface="Calibri" pitchFamily="34" charset="0"/>
                </a:rPr>
                <a:t>ЦЕЛЬ</a:t>
              </a:r>
              <a:endParaRPr lang="ru-RU" altLang="ru-RU" sz="2800"/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5896541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>
                  <a:latin typeface="Calibri" pitchFamily="34" charset="0"/>
                </a:rPr>
                <a:t>ЗАДАЧИ</a:t>
              </a:r>
              <a:endParaRPr lang="ru-RU" altLang="ru-RU" sz="2800"/>
            </a:p>
          </p:txBody>
        </p:sp>
        <p:sp>
          <p:nvSpPr>
            <p:cNvPr id="45068" name="AutoShape 11"/>
            <p:cNvSpPr>
              <a:spLocks noChangeArrowheads="1"/>
            </p:cNvSpPr>
            <p:nvPr/>
          </p:nvSpPr>
          <p:spPr bwMode="auto">
            <a:xfrm>
              <a:off x="3020451" y="653457"/>
              <a:ext cx="2847693" cy="293692"/>
            </a:xfrm>
            <a:prstGeom prst="leftRightArrow">
              <a:avLst>
                <a:gd name="adj1" fmla="val 50000"/>
                <a:gd name="adj2" fmla="val 105222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6387" name="Группа 22"/>
          <p:cNvGrpSpPr>
            <a:grpSpLocks/>
          </p:cNvGrpSpPr>
          <p:nvPr/>
        </p:nvGrpSpPr>
        <p:grpSpPr bwMode="auto">
          <a:xfrm>
            <a:off x="395288" y="2060575"/>
            <a:ext cx="8281987" cy="4032250"/>
            <a:chOff x="395536" y="2060848"/>
            <a:chExt cx="8281035" cy="4032448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95536" y="2060848"/>
              <a:ext cx="8281035" cy="40324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Принципы физического развития</a:t>
              </a:r>
              <a:endPara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390" name="Text Box 14"/>
            <p:cNvSpPr txBox="1">
              <a:spLocks noChangeArrowheads="1"/>
            </p:cNvSpPr>
            <p:nvPr/>
          </p:nvSpPr>
          <p:spPr bwMode="auto">
            <a:xfrm>
              <a:off x="539552" y="2564904"/>
              <a:ext cx="252000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ru-RU" altLang="ru-RU" sz="2000" b="1">
                  <a:latin typeface="Calibri" pitchFamily="34" charset="0"/>
                </a:rPr>
                <a:t>Дидактические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Систематичность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и последовательность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Развивающее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Доступность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Воспитывающее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Учет индивидуальных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и возрастных 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особенностей</a:t>
              </a: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Сознательность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и активность ребенка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Наглядность</a:t>
              </a:r>
              <a:endParaRPr lang="ru-RU" altLang="ru-RU" sz="1600"/>
            </a:p>
          </p:txBody>
        </p:sp>
        <p:sp>
          <p:nvSpPr>
            <p:cNvPr id="16391" name="Text Box 15"/>
            <p:cNvSpPr txBox="1">
              <a:spLocks noChangeArrowheads="1"/>
            </p:cNvSpPr>
            <p:nvPr/>
          </p:nvSpPr>
          <p:spPr bwMode="auto">
            <a:xfrm>
              <a:off x="3203848" y="2564904"/>
              <a:ext cx="216024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ctr"/>
              <a:r>
                <a:rPr lang="ru-RU" altLang="ru-RU" sz="2000" b="1">
                  <a:latin typeface="Calibri" pitchFamily="34" charset="0"/>
                </a:rPr>
                <a:t>Специальные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непрерывность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последовательность 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наращивания 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тренирующих 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воздействий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цикличность</a:t>
              </a:r>
              <a:endParaRPr lang="ru-RU" altLang="ru-RU" sz="1600"/>
            </a:p>
          </p:txBody>
        </p:sp>
        <p:sp>
          <p:nvSpPr>
            <p:cNvPr id="16392" name="Text Box 16"/>
            <p:cNvSpPr txBox="1">
              <a:spLocks noChangeArrowheads="1"/>
            </p:cNvSpPr>
            <p:nvPr/>
          </p:nvSpPr>
          <p:spPr bwMode="auto">
            <a:xfrm>
              <a:off x="5508104" y="2564904"/>
              <a:ext cx="3024336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ru-RU" altLang="ru-RU" sz="2000" b="1">
                  <a:latin typeface="Calibri" pitchFamily="34" charset="0"/>
                </a:rPr>
                <a:t>Гигиенические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Сбалансированность нагрузок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Рациональность чередования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деятельности и отдыха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Возрастная адекватность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Оздоровительная 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направленность всего 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образовательного процесса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>
                  <a:latin typeface="Calibri" pitchFamily="34" charset="0"/>
                </a:rPr>
                <a:t> Осуществление личностно-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ориентированного обучения</a:t>
              </a:r>
              <a:br>
                <a:rPr lang="ru-RU" altLang="ru-RU" sz="1600">
                  <a:latin typeface="Calibri" pitchFamily="34" charset="0"/>
                </a:rPr>
              </a:br>
              <a:r>
                <a:rPr lang="ru-RU" altLang="ru-RU" sz="1600">
                  <a:latin typeface="Calibri" pitchFamily="34" charset="0"/>
                </a:rPr>
                <a:t>   и воспитания</a:t>
              </a:r>
              <a:endParaRPr lang="ru-RU" altLang="ru-RU" sz="1300">
                <a:latin typeface="Calibri" pitchFamily="34" charset="0"/>
              </a:endParaRPr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42599-1520-4FCF-96F2-F72EC9979E28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>
            <a:stCxn id="17412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7413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7411" name="Группа 22"/>
          <p:cNvGrpSpPr>
            <a:grpSpLocks/>
          </p:cNvGrpSpPr>
          <p:nvPr/>
        </p:nvGrpSpPr>
        <p:grpSpPr bwMode="auto">
          <a:xfrm>
            <a:off x="395288" y="2349500"/>
            <a:ext cx="8353425" cy="3743325"/>
            <a:chOff x="395536" y="1772816"/>
            <a:chExt cx="8352790" cy="3744416"/>
          </a:xfrm>
        </p:grpSpPr>
        <p:sp>
          <p:nvSpPr>
            <p:cNvPr id="46091" name="Text Box 18"/>
            <p:cNvSpPr txBox="1">
              <a:spLocks noChangeArrowheads="1"/>
            </p:cNvSpPr>
            <p:nvPr/>
          </p:nvSpPr>
          <p:spPr bwMode="auto">
            <a:xfrm>
              <a:off x="395536" y="1772816"/>
              <a:ext cx="8352790" cy="3744416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800" b="1">
                  <a:latin typeface="+mn-lt"/>
                  <a:cs typeface="+mn-cs"/>
                </a:rPr>
                <a:t>Методы физического развития</a:t>
              </a:r>
              <a:endParaRPr lang="ru-RU" sz="2800">
                <a:latin typeface="Arial" pitchFamily="34" charset="0"/>
                <a:cs typeface="+mn-cs"/>
              </a:endParaRPr>
            </a:p>
          </p:txBody>
        </p:sp>
        <p:sp>
          <p:nvSpPr>
            <p:cNvPr id="17419" name="Text Box 19"/>
            <p:cNvSpPr txBox="1">
              <a:spLocks noChangeArrowheads="1"/>
            </p:cNvSpPr>
            <p:nvPr/>
          </p:nvSpPr>
          <p:spPr bwMode="auto">
            <a:xfrm>
              <a:off x="539522" y="2276872"/>
              <a:ext cx="280834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libri" pitchFamily="34" charset="0"/>
                </a:rPr>
                <a:t>Наглядный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400" b="1">
                  <a:latin typeface="Calibri" pitchFamily="34" charset="0"/>
                </a:rPr>
                <a:t>Наглядно-зрительные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   приемы</a:t>
              </a:r>
              <a:r>
                <a:rPr lang="ru-RU" altLang="ru-RU" sz="1400">
                  <a:latin typeface="Calibri" pitchFamily="34" charset="0"/>
                </a:rPr>
                <a:t> (показ физических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упражнений, использование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наглядных пособий,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имитация, зрительные 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ориентиры)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</a:t>
              </a:r>
              <a:r>
                <a:rPr lang="ru-RU" altLang="ru-RU" sz="1400" b="1">
                  <a:latin typeface="Calibri" pitchFamily="34" charset="0"/>
                </a:rPr>
                <a:t>Наглядно-слуховые приемы </a:t>
              </a:r>
              <a:r>
                <a:rPr lang="ru-RU" altLang="ru-RU" sz="1400">
                  <a:latin typeface="Calibri" pitchFamily="34" charset="0"/>
                </a:rPr>
                <a:t/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(музыка, песни)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</a:t>
              </a:r>
              <a:r>
                <a:rPr lang="ru-RU" altLang="ru-RU" sz="1400" b="1">
                  <a:latin typeface="Calibri" pitchFamily="34" charset="0"/>
                </a:rPr>
                <a:t>Тактильно-мышечные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  приемы</a:t>
              </a:r>
              <a:r>
                <a:rPr lang="ru-RU" altLang="ru-RU" sz="1400">
                  <a:latin typeface="Calibri" pitchFamily="34" charset="0"/>
                </a:rPr>
                <a:t> (непосредственная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помощь воспитателя)</a:t>
              </a:r>
            </a:p>
            <a:p>
              <a:pPr>
                <a:spcAft>
                  <a:spcPts val="1000"/>
                </a:spcAft>
              </a:pPr>
              <a:endParaRPr lang="ru-RU" altLang="ru-RU" sz="1400">
                <a:latin typeface="Times New Roman" pitchFamily="18" charset="0"/>
              </a:endParaRPr>
            </a:p>
            <a:p>
              <a:endParaRPr lang="ru-RU" altLang="ru-RU"/>
            </a:p>
          </p:txBody>
        </p:sp>
        <p:sp>
          <p:nvSpPr>
            <p:cNvPr id="17420" name="Text Box 20"/>
            <p:cNvSpPr txBox="1">
              <a:spLocks noChangeArrowheads="1"/>
            </p:cNvSpPr>
            <p:nvPr/>
          </p:nvSpPr>
          <p:spPr bwMode="auto">
            <a:xfrm>
              <a:off x="3491880" y="2276872"/>
              <a:ext cx="244827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libri" pitchFamily="34" charset="0"/>
                </a:rPr>
                <a:t>Словесный 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400">
                  <a:latin typeface="Calibri" pitchFamily="34" charset="0"/>
                </a:rPr>
                <a:t>Объяснения, пояснения,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указания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Подача команд,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распоряжений, сигналов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Вопросы к детям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Образный сюжетный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рассказ, беседа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Словесная инструкция</a:t>
              </a:r>
            </a:p>
            <a:p>
              <a:endParaRPr lang="ru-RU" altLang="ru-RU" sz="1400"/>
            </a:p>
          </p:txBody>
        </p:sp>
        <p:sp>
          <p:nvSpPr>
            <p:cNvPr id="17421" name="Text Box 21"/>
            <p:cNvSpPr txBox="1">
              <a:spLocks noChangeArrowheads="1"/>
            </p:cNvSpPr>
            <p:nvPr/>
          </p:nvSpPr>
          <p:spPr bwMode="auto">
            <a:xfrm>
              <a:off x="6084168" y="2276872"/>
              <a:ext cx="2520280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libri" pitchFamily="34" charset="0"/>
                </a:rPr>
                <a:t>Практический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400">
                  <a:latin typeface="Calibri" pitchFamily="34" charset="0"/>
                </a:rPr>
                <a:t>Повторение упражнений 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без изменения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и с изменениями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Проведение упражнений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в игровой форме;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400">
                  <a:latin typeface="Calibri" pitchFamily="34" charset="0"/>
                </a:rPr>
                <a:t> Проведение упражнений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в соревновательной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форме</a:t>
              </a:r>
            </a:p>
            <a:p>
              <a:endParaRPr lang="ru-RU" altLang="ru-RU" sz="1400"/>
            </a:p>
          </p:txBody>
        </p:sp>
      </p:grp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b="1">
                <a:latin typeface="Calibri" pitchFamily="34" charset="0"/>
              </a:rPr>
              <a:t>ЦЕЛЬ</a:t>
            </a:r>
            <a:endParaRPr lang="ru-RU" altLang="ru-RU"/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1600" b="1">
                <a:latin typeface="Calibri" pitchFamily="34" charset="0"/>
              </a:rPr>
              <a:t>ЗАДАЧИ</a:t>
            </a:r>
            <a:endParaRPr lang="ru-RU" altLang="ru-RU" sz="1600"/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848100" y="1196975"/>
            <a:ext cx="144780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b="1">
                <a:latin typeface="Calibri" pitchFamily="34" charset="0"/>
              </a:rPr>
              <a:t>Принципы</a:t>
            </a:r>
          </a:p>
        </p:txBody>
      </p:sp>
      <p:cxnSp>
        <p:nvCxnSpPr>
          <p:cNvPr id="34" name="Прямая со стрелкой 33"/>
          <p:cNvCxnSpPr>
            <a:stCxn id="17412" idx="3"/>
            <a:endCxn id="17413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089" name="AutoShape 5"/>
          <p:cNvSpPr>
            <a:spLocks noChangeArrowheads="1"/>
          </p:cNvSpPr>
          <p:nvPr/>
        </p:nvSpPr>
        <p:spPr bwMode="auto">
          <a:xfrm>
            <a:off x="4395788" y="1628775"/>
            <a:ext cx="352425" cy="576263"/>
          </a:xfrm>
          <a:prstGeom prst="downArrow">
            <a:avLst>
              <a:gd name="adj1" fmla="val 39102"/>
              <a:gd name="adj2" fmla="val 5568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8AC3C-B9DF-41BD-B1BF-24A337A9614E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8"/>
          <p:cNvSpPr txBox="1">
            <a:spLocks noChangeArrowheads="1"/>
          </p:cNvSpPr>
          <p:nvPr/>
        </p:nvSpPr>
        <p:spPr bwMode="auto">
          <a:xfrm>
            <a:off x="3856038" y="1773238"/>
            <a:ext cx="1431925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>
                <a:latin typeface="Calibri" pitchFamily="34" charset="0"/>
              </a:rPr>
              <a:t>Методы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23850" y="2565400"/>
            <a:ext cx="2447925" cy="3527425"/>
            <a:chOff x="323" y="4444"/>
            <a:chExt cx="5439" cy="5559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23" y="4444"/>
              <a:ext cx="5439" cy="5559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Средства физического развития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18464" name="Text Box 4" descr="Пергамент"/>
            <p:cNvSpPr txBox="1">
              <a:spLocks noChangeArrowheads="1"/>
            </p:cNvSpPr>
            <p:nvPr/>
          </p:nvSpPr>
          <p:spPr bwMode="auto">
            <a:xfrm>
              <a:off x="643" y="5805"/>
              <a:ext cx="4799" cy="1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Двигательная активность, занятия физкультурой</a:t>
              </a:r>
              <a:endParaRPr lang="ru-RU" altLang="ru-RU" sz="1400" b="1"/>
            </a:p>
          </p:txBody>
        </p:sp>
        <p:sp>
          <p:nvSpPr>
            <p:cNvPr id="18465" name="Text Box 5" descr="Пергамент"/>
            <p:cNvSpPr txBox="1">
              <a:spLocks noChangeArrowheads="1"/>
            </p:cNvSpPr>
            <p:nvPr/>
          </p:nvSpPr>
          <p:spPr bwMode="auto">
            <a:xfrm>
              <a:off x="643" y="7166"/>
              <a:ext cx="4799" cy="1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Эколого-природные факторы (солнце, воздух, вода)</a:t>
              </a:r>
              <a:endParaRPr lang="ru-RU" altLang="ru-RU" sz="1400"/>
            </a:p>
          </p:txBody>
        </p:sp>
        <p:sp>
          <p:nvSpPr>
            <p:cNvPr id="18466" name="Text Box 6" descr="Пергамент"/>
            <p:cNvSpPr txBox="1">
              <a:spLocks noChangeArrowheads="1"/>
            </p:cNvSpPr>
            <p:nvPr/>
          </p:nvSpPr>
          <p:spPr bwMode="auto">
            <a:xfrm>
              <a:off x="643" y="8528"/>
              <a:ext cx="4799" cy="1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Психогигиенические факторы (гигиена сна, питания, занятий)</a:t>
              </a:r>
              <a:endParaRPr lang="ru-RU" altLang="ru-RU" sz="1400"/>
            </a:p>
          </p:txBody>
        </p:sp>
      </p:grpSp>
      <p:grpSp>
        <p:nvGrpSpPr>
          <p:cNvPr id="18435" name="Group 7"/>
          <p:cNvGrpSpPr>
            <a:grpSpLocks/>
          </p:cNvGrpSpPr>
          <p:nvPr/>
        </p:nvGrpSpPr>
        <p:grpSpPr bwMode="auto">
          <a:xfrm>
            <a:off x="3059113" y="2420938"/>
            <a:ext cx="5616575" cy="3527425"/>
            <a:chOff x="7821" y="3423"/>
            <a:chExt cx="8712" cy="5560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7821" y="3423"/>
              <a:ext cx="8712" cy="5560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Формы физического развития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18447" name="Group 9"/>
            <p:cNvGrpSpPr>
              <a:grpSpLocks/>
            </p:cNvGrpSpPr>
            <p:nvPr/>
          </p:nvGrpSpPr>
          <p:grpSpPr bwMode="auto">
            <a:xfrm>
              <a:off x="7933" y="4104"/>
              <a:ext cx="8488" cy="4765"/>
              <a:chOff x="7883" y="5142"/>
              <a:chExt cx="8488" cy="4765"/>
            </a:xfrm>
          </p:grpSpPr>
          <p:sp>
            <p:nvSpPr>
              <p:cNvPr id="47121" name="Text Box 10"/>
              <p:cNvSpPr txBox="1">
                <a:spLocks noChangeArrowheads="1"/>
              </p:cNvSpPr>
              <p:nvPr/>
            </p:nvSpPr>
            <p:spPr bwMode="auto">
              <a:xfrm>
                <a:off x="7882" y="9448"/>
                <a:ext cx="8490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200" b="1">
                    <a:latin typeface="Calibri" pitchFamily="34" charset="0"/>
                  </a:rPr>
                  <a:t>Самостоятельная двигательно-игровая деятельность детей</a:t>
                </a:r>
                <a:endParaRPr lang="ru-RU" sz="1200"/>
              </a:p>
            </p:txBody>
          </p:sp>
          <p:sp>
            <p:nvSpPr>
              <p:cNvPr id="47122" name="Text Box 11"/>
              <p:cNvSpPr txBox="1">
                <a:spLocks noChangeArrowheads="1"/>
              </p:cNvSpPr>
              <p:nvPr/>
            </p:nvSpPr>
            <p:spPr bwMode="auto">
              <a:xfrm>
                <a:off x="7882" y="5142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Физкультурные занятия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3" name="Text Box 12"/>
              <p:cNvSpPr txBox="1">
                <a:spLocks noChangeArrowheads="1"/>
              </p:cNvSpPr>
              <p:nvPr/>
            </p:nvSpPr>
            <p:spPr bwMode="auto">
              <a:xfrm>
                <a:off x="7882" y="6275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Подвижные игры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4" name="Text Box 13"/>
              <p:cNvSpPr txBox="1">
                <a:spLocks noChangeArrowheads="1"/>
              </p:cNvSpPr>
              <p:nvPr/>
            </p:nvSpPr>
            <p:spPr bwMode="auto">
              <a:xfrm>
                <a:off x="12351" y="5707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Утренняя гимнастика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5" name="Text Box 14"/>
              <p:cNvSpPr txBox="1">
                <a:spLocks noChangeArrowheads="1"/>
              </p:cNvSpPr>
              <p:nvPr/>
            </p:nvSpPr>
            <p:spPr bwMode="auto">
              <a:xfrm>
                <a:off x="7882" y="7411"/>
                <a:ext cx="1788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ЛФК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6" name="Text Box 15"/>
              <p:cNvSpPr txBox="1">
                <a:spLocks noChangeArrowheads="1"/>
              </p:cNvSpPr>
              <p:nvPr/>
            </p:nvSpPr>
            <p:spPr bwMode="auto">
              <a:xfrm>
                <a:off x="12016" y="6275"/>
                <a:ext cx="424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Корригирующая гимнастика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7" name="Text Box 16"/>
              <p:cNvSpPr txBox="1">
                <a:spLocks noChangeArrowheads="1"/>
              </p:cNvSpPr>
              <p:nvPr/>
            </p:nvSpPr>
            <p:spPr bwMode="auto">
              <a:xfrm>
                <a:off x="14474" y="8317"/>
                <a:ext cx="1743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Ритмика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8" name="Text Box 17"/>
              <p:cNvSpPr txBox="1">
                <a:spLocks noChangeArrowheads="1"/>
              </p:cNvSpPr>
              <p:nvPr/>
            </p:nvSpPr>
            <p:spPr bwMode="auto">
              <a:xfrm>
                <a:off x="7882" y="8017"/>
                <a:ext cx="6331" cy="7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Спортивные игры, развлечения, праздники и  соревнования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29" name="Text Box 18"/>
              <p:cNvSpPr txBox="1">
                <a:spLocks noChangeArrowheads="1"/>
              </p:cNvSpPr>
              <p:nvPr/>
            </p:nvSpPr>
            <p:spPr bwMode="auto">
              <a:xfrm>
                <a:off x="11792" y="8880"/>
                <a:ext cx="4469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Музыкальные  занятия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30" name="Text Box 19"/>
              <p:cNvSpPr txBox="1">
                <a:spLocks noChangeArrowheads="1"/>
              </p:cNvSpPr>
              <p:nvPr/>
            </p:nvSpPr>
            <p:spPr bwMode="auto">
              <a:xfrm>
                <a:off x="9894" y="7411"/>
                <a:ext cx="6383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400" b="1">
                    <a:latin typeface="Calibri" pitchFamily="34" charset="0"/>
                  </a:rPr>
                  <a:t>Физкультурные упражнения на прогулке</a:t>
                </a:r>
                <a:endParaRPr lang="ru-RU" sz="1400"/>
              </a:p>
            </p:txBody>
          </p:sp>
          <p:sp>
            <p:nvSpPr>
              <p:cNvPr id="47131" name="Text Box 20"/>
              <p:cNvSpPr txBox="1">
                <a:spLocks noChangeArrowheads="1"/>
              </p:cNvSpPr>
              <p:nvPr/>
            </p:nvSpPr>
            <p:spPr bwMode="auto">
              <a:xfrm>
                <a:off x="7882" y="6841"/>
                <a:ext cx="357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Физкультминутки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32" name="Text Box 21"/>
              <p:cNvSpPr txBox="1">
                <a:spLocks noChangeArrowheads="1"/>
              </p:cNvSpPr>
              <p:nvPr/>
            </p:nvSpPr>
            <p:spPr bwMode="auto">
              <a:xfrm>
                <a:off x="7882" y="5707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400" b="1">
                    <a:latin typeface="Calibri" pitchFamily="34" charset="0"/>
                  </a:rPr>
                  <a:t>Закаливающие  процедуры</a:t>
                </a:r>
                <a:endParaRPr lang="ru-RU" sz="1400"/>
              </a:p>
            </p:txBody>
          </p:sp>
          <p:sp>
            <p:nvSpPr>
              <p:cNvPr id="47133" name="Text Box 22"/>
              <p:cNvSpPr txBox="1">
                <a:spLocks noChangeArrowheads="1"/>
              </p:cNvSpPr>
              <p:nvPr/>
            </p:nvSpPr>
            <p:spPr bwMode="auto">
              <a:xfrm>
                <a:off x="11679" y="6841"/>
                <a:ext cx="4587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Гимнастика пробуждения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34" name="Text Box 23"/>
              <p:cNvSpPr txBox="1">
                <a:spLocks noChangeArrowheads="1"/>
              </p:cNvSpPr>
              <p:nvPr/>
            </p:nvSpPr>
            <p:spPr bwMode="auto">
              <a:xfrm>
                <a:off x="7882" y="8880"/>
                <a:ext cx="3575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Кружки, секции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47135" name="Text Box 24"/>
              <p:cNvSpPr txBox="1">
                <a:spLocks noChangeArrowheads="1"/>
              </p:cNvSpPr>
              <p:nvPr/>
            </p:nvSpPr>
            <p:spPr bwMode="auto">
              <a:xfrm>
                <a:off x="12351" y="5142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Занятия по плаванию</a:t>
                </a:r>
                <a:endParaRPr lang="ru-RU" sz="1600">
                  <a:latin typeface="Arial" pitchFamily="34" charset="0"/>
                  <a:cs typeface="+mn-cs"/>
                </a:endParaRPr>
              </a:p>
            </p:txBody>
          </p:sp>
        </p:grpSp>
      </p:grpSp>
      <p:cxnSp>
        <p:nvCxnSpPr>
          <p:cNvPr id="28" name="Прямая со стрелкой 27"/>
          <p:cNvCxnSpPr>
            <a:stCxn id="18438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8439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>
                <a:latin typeface="Calibri" pitchFamily="34" charset="0"/>
              </a:rPr>
              <a:t>ЦЕЛЬ</a:t>
            </a:r>
            <a:endParaRPr lang="ru-RU" altLang="ru-RU" sz="200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>
                <a:latin typeface="Calibri" pitchFamily="34" charset="0"/>
              </a:rPr>
              <a:t>ЗАДАЧИ</a:t>
            </a:r>
            <a:endParaRPr lang="ru-RU" altLang="ru-RU" sz="20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51275" y="1196975"/>
            <a:ext cx="144145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>
                <a:latin typeface="Calibri" pitchFamily="34" charset="0"/>
              </a:rPr>
              <a:t>Принципы</a:t>
            </a:r>
          </a:p>
        </p:txBody>
      </p:sp>
      <p:cxnSp>
        <p:nvCxnSpPr>
          <p:cNvPr id="33" name="Прямая со стрелкой 32"/>
          <p:cNvCxnSpPr>
            <a:stCxn id="18438" idx="3"/>
            <a:endCxn id="18439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8440" idx="2"/>
            <a:endCxn id="18433" idx="0"/>
          </p:cNvCxnSpPr>
          <p:nvPr/>
        </p:nvCxnSpPr>
        <p:spPr>
          <a:xfrm>
            <a:off x="4572000" y="155733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Стрелка углом 37"/>
          <p:cNvSpPr/>
          <p:nvPr/>
        </p:nvSpPr>
        <p:spPr>
          <a:xfrm rot="5400000">
            <a:off x="5831681" y="1448595"/>
            <a:ext cx="504825" cy="1439862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углом 38"/>
          <p:cNvSpPr/>
          <p:nvPr/>
        </p:nvSpPr>
        <p:spPr>
          <a:xfrm rot="5400000" flipV="1">
            <a:off x="2843213" y="1484313"/>
            <a:ext cx="504825" cy="1368425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84D-48FB-4598-AD42-6A17D2DB32D9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Text Box 7"/>
          <p:cNvSpPr txBox="1">
            <a:spLocks noChangeArrowheads="1"/>
          </p:cNvSpPr>
          <p:nvPr/>
        </p:nvSpPr>
        <p:spPr bwMode="auto">
          <a:xfrm>
            <a:off x="539750" y="1017588"/>
            <a:ext cx="8047038" cy="1619250"/>
          </a:xfrm>
          <a:prstGeom prst="rect">
            <a:avLst/>
          </a:prstGeom>
          <a:gradFill rotWithShape="1">
            <a:gsLst>
              <a:gs pos="0">
                <a:srgbClr val="D99694"/>
              </a:gs>
              <a:gs pos="100000">
                <a:srgbClr val="F2DCDB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9250" dir="2132261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Технология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</a:rPr>
              <a:t> – научное прогнозирование и точное воспроизведение педагогических действий, которые обеспечивают достижение запланированных результатов</a:t>
            </a:r>
            <a:endParaRPr lang="ru-RU" sz="1600"/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755650" y="1628775"/>
            <a:ext cx="7632700" cy="863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Здоровьесберегающие технологии  –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</a:rPr>
              <a:t>это технологии, направленные</a:t>
            </a:r>
            <a:br>
              <a:rPr lang="ru-RU" sz="16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600">
                <a:solidFill>
                  <a:srgbClr val="000000"/>
                </a:solidFill>
                <a:latin typeface="Calibri" pitchFamily="34" charset="0"/>
              </a:rPr>
              <a:t>на сохранение здоровья и активное формирование здорового образа жизни</a:t>
            </a:r>
            <a:br>
              <a:rPr lang="ru-RU" sz="16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600">
                <a:solidFill>
                  <a:srgbClr val="000000"/>
                </a:solidFill>
                <a:latin typeface="Calibri" pitchFamily="34" charset="0"/>
              </a:rPr>
              <a:t>и здоровья воспитанников</a:t>
            </a:r>
            <a:endParaRPr lang="ru-RU" sz="1600"/>
          </a:p>
        </p:txBody>
      </p:sp>
      <p:grpSp>
        <p:nvGrpSpPr>
          <p:cNvPr id="19460" name="Группа 12"/>
          <p:cNvGrpSpPr>
            <a:grpSpLocks/>
          </p:cNvGrpSpPr>
          <p:nvPr/>
        </p:nvGrpSpPr>
        <p:grpSpPr bwMode="auto">
          <a:xfrm>
            <a:off x="323850" y="1989138"/>
            <a:ext cx="8496300" cy="1368425"/>
            <a:chOff x="323528" y="1988840"/>
            <a:chExt cx="8496944" cy="13681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356084" y="3356992"/>
              <a:ext cx="431833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Двойные круглые скобки 8"/>
            <p:cNvSpPr/>
            <p:nvPr/>
          </p:nvSpPr>
          <p:spPr>
            <a:xfrm>
              <a:off x="323528" y="1988840"/>
              <a:ext cx="8496944" cy="1368152"/>
            </a:xfrm>
            <a:prstGeom prst="bracketPair">
              <a:avLst>
                <a:gd name="adj" fmla="val 30405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9461" name="Группа 9"/>
          <p:cNvGrpSpPr>
            <a:grpSpLocks/>
          </p:cNvGrpSpPr>
          <p:nvPr/>
        </p:nvGrpSpPr>
        <p:grpSpPr bwMode="auto">
          <a:xfrm>
            <a:off x="611188" y="2852738"/>
            <a:ext cx="7956550" cy="3240087"/>
            <a:chOff x="611560" y="2852936"/>
            <a:chExt cx="7956464" cy="3240360"/>
          </a:xfrm>
        </p:grpSpPr>
        <p:sp>
          <p:nvSpPr>
            <p:cNvPr id="19463" name="Text Box 9"/>
            <p:cNvSpPr txBox="1">
              <a:spLocks noChangeArrowheads="1"/>
            </p:cNvSpPr>
            <p:nvPr/>
          </p:nvSpPr>
          <p:spPr bwMode="auto">
            <a:xfrm>
              <a:off x="611560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7E4BD"/>
                </a:gs>
              </a:gsLst>
              <a:lin ang="5400000" scaled="1"/>
            </a:gradFill>
            <a:ln w="12700">
              <a:solidFill>
                <a:srgbClr val="C3D69B"/>
              </a:solidFill>
              <a:miter lim="800000"/>
              <a:headEnd/>
              <a:tailEnd/>
            </a:ln>
            <a:effectLst>
              <a:prstShdw prst="shdw13" dist="53882" dir="13500000">
                <a:srgbClr val="4F6228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sz="1400" b="1">
                  <a:solidFill>
                    <a:srgbClr val="C00000"/>
                  </a:solidFill>
                  <a:latin typeface="Calibri" pitchFamily="34" charset="0"/>
                </a:rPr>
                <a:t>Медико-профилактические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организация мониторинга здоровья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 дошкольников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организация и контроль питания детей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физического развития дошкольников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закаливание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организация профилактических 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мероприятий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организация обеспечения требований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СанПиНов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организация здоровьесберегающей 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 среды</a:t>
              </a:r>
              <a:endParaRPr lang="ru-RU" altLang="ru-RU" sz="1400"/>
            </a:p>
          </p:txBody>
        </p:sp>
        <p:sp>
          <p:nvSpPr>
            <p:cNvPr id="19464" name="Text Box 10"/>
            <p:cNvSpPr txBox="1">
              <a:spLocks noChangeArrowheads="1"/>
            </p:cNvSpPr>
            <p:nvPr/>
          </p:nvSpPr>
          <p:spPr bwMode="auto">
            <a:xfrm>
              <a:off x="4788024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CD5B5"/>
                </a:gs>
              </a:gsLst>
              <a:lin ang="5400000" scaled="1"/>
            </a:gradFill>
            <a:ln w="12700">
              <a:solidFill>
                <a:srgbClr val="FAC090"/>
              </a:solidFill>
              <a:miter lim="800000"/>
              <a:headEnd/>
              <a:tailEnd/>
            </a:ln>
            <a:effectLst>
              <a:prstShdw prst="shdw13" dist="53882" dir="13500000">
                <a:srgbClr val="984807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sz="1400" b="1">
                  <a:solidFill>
                    <a:srgbClr val="C00000"/>
                  </a:solidFill>
                  <a:latin typeface="Calibri" pitchFamily="34" charset="0"/>
                </a:rPr>
                <a:t>Физкультурно-оздоровительные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развитие физических качеств, 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 двигательной активности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становление физической культуры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 детей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дыхательная гимнастика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массаж и самомассаж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профилактика плоскостопия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 и формирования правильной осанки</a:t>
              </a:r>
              <a:endParaRPr lang="ru-RU" alt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400">
                  <a:latin typeface="Calibri" pitchFamily="34" charset="0"/>
                </a:rPr>
                <a:t>воспитание привычки к повседневной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физической активности и заботе</a:t>
              </a:r>
              <a:br>
                <a:rPr lang="ru-RU" altLang="ru-RU" sz="1400">
                  <a:latin typeface="Calibri" pitchFamily="34" charset="0"/>
                </a:rPr>
              </a:br>
              <a:r>
                <a:rPr lang="ru-RU" altLang="ru-RU" sz="1400">
                  <a:latin typeface="Calibri" pitchFamily="34" charset="0"/>
                </a:rPr>
                <a:t>   о здоровье</a:t>
              </a:r>
              <a:endParaRPr lang="ru-RU" altLang="ru-RU" sz="1400"/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2EA40-7048-474D-A3A4-013D1A46B08B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C00000"/>
                </a:solidFill>
                <a:latin typeface="Calibri" pitchFamily="34" charset="0"/>
              </a:rPr>
              <a:t>Медико-профилактические </a:t>
            </a:r>
            <a:r>
              <a:rPr lang="ru-RU" altLang="ru-RU" sz="1600">
                <a:latin typeface="Calibri" pitchFamily="34" charset="0"/>
              </a:rPr>
              <a:t>здоровьесберегающие технологии </a:t>
            </a:r>
          </a:p>
        </p:txBody>
      </p:sp>
      <p:sp>
        <p:nvSpPr>
          <p:cNvPr id="20482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C00000"/>
                </a:solidFill>
                <a:latin typeface="Calibri" pitchFamily="34" charset="0"/>
              </a:rPr>
              <a:t>Физкультурно-оздоровительные </a:t>
            </a:r>
            <a:r>
              <a:rPr lang="ru-RU" altLang="ru-RU" sz="1600">
                <a:latin typeface="Calibri" pitchFamily="34" charset="0"/>
              </a:rPr>
              <a:t>здоровьесберегающие технологии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371600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692150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485" name="Group 11"/>
          <p:cNvGrpSpPr>
            <a:grpSpLocks/>
          </p:cNvGrpSpPr>
          <p:nvPr/>
        </p:nvGrpSpPr>
        <p:grpSpPr bwMode="auto">
          <a:xfrm>
            <a:off x="250825" y="1989138"/>
            <a:ext cx="8642350" cy="1727200"/>
            <a:chOff x="546" y="8535"/>
            <a:chExt cx="13609" cy="2720"/>
          </a:xfrm>
        </p:grpSpPr>
        <p:sp>
          <p:nvSpPr>
            <p:cNvPr id="49170" name="Text Box 12"/>
            <p:cNvSpPr txBox="1">
              <a:spLocks noChangeArrowheads="1"/>
            </p:cNvSpPr>
            <p:nvPr/>
          </p:nvSpPr>
          <p:spPr bwMode="auto">
            <a:xfrm>
              <a:off x="546" y="8535"/>
              <a:ext cx="13609" cy="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81320" dir="18519588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000" b="1">
                  <a:solidFill>
                    <a:srgbClr val="C00000"/>
                  </a:solidFill>
                  <a:latin typeface="+mn-lt"/>
                  <a:cs typeface="+mn-cs"/>
                </a:rPr>
                <a:t>Психологическая безопасность</a:t>
              </a:r>
              <a:endParaRPr lang="ru-RU" sz="2000" b="1">
                <a:solidFill>
                  <a:srgbClr val="C00000"/>
                </a:solidFill>
                <a:latin typeface="Times New Roman" pitchFamily="18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+mn-cs"/>
              </a:endParaRPr>
            </a:p>
          </p:txBody>
        </p:sp>
        <p:grpSp>
          <p:nvGrpSpPr>
            <p:cNvPr id="20498" name="Group 13"/>
            <p:cNvGrpSpPr>
              <a:grpSpLocks/>
            </p:cNvGrpSpPr>
            <p:nvPr/>
          </p:nvGrpSpPr>
          <p:grpSpPr bwMode="auto">
            <a:xfrm>
              <a:off x="681" y="9102"/>
              <a:ext cx="13360" cy="1927"/>
              <a:chOff x="681" y="9102"/>
              <a:chExt cx="13360" cy="1927"/>
            </a:xfrm>
          </p:grpSpPr>
          <p:sp>
            <p:nvSpPr>
              <p:cNvPr id="49172" name="Text Box 14"/>
              <p:cNvSpPr txBox="1">
                <a:spLocks noChangeArrowheads="1"/>
              </p:cNvSpPr>
              <p:nvPr/>
            </p:nvSpPr>
            <p:spPr bwMode="auto">
              <a:xfrm>
                <a:off x="681" y="9102"/>
                <a:ext cx="1907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9CDE5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54061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Комфорт-ная органи-зация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режимных моментов</a:t>
                </a:r>
              </a:p>
              <a:p>
                <a:pPr>
                  <a:lnSpc>
                    <a:spcPct val="90000"/>
                  </a:lnSpc>
                </a:pPr>
                <a:endParaRPr lang="ru-RU" sz="1400"/>
              </a:p>
            </p:txBody>
          </p:sp>
          <p:sp>
            <p:nvSpPr>
              <p:cNvPr id="49173" name="Text Box 15"/>
              <p:cNvSpPr txBox="1">
                <a:spLocks noChangeArrowheads="1"/>
              </p:cNvSpPr>
              <p:nvPr/>
            </p:nvSpPr>
            <p:spPr bwMode="auto">
              <a:xfrm>
                <a:off x="2701" y="9102"/>
                <a:ext cx="1815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Оптималь-ный  двига-тельный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режим</a:t>
                </a:r>
              </a:p>
              <a:p>
                <a:pPr>
                  <a:lnSpc>
                    <a:spcPct val="90000"/>
                  </a:lnSpc>
                </a:pPr>
                <a:endParaRPr lang="ru-RU" sz="1600"/>
              </a:p>
            </p:txBody>
          </p:sp>
          <p:sp>
            <p:nvSpPr>
              <p:cNvPr id="49174" name="Text Box 16"/>
              <p:cNvSpPr txBox="1">
                <a:spLocks noChangeArrowheads="1"/>
              </p:cNvSpPr>
              <p:nvPr/>
            </p:nvSpPr>
            <p:spPr bwMode="auto">
              <a:xfrm>
                <a:off x="4628" y="9102"/>
                <a:ext cx="2722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Правильное распределение интеллектуаль-ных и физических нагрузок</a:t>
                </a:r>
              </a:p>
              <a:p>
                <a:pPr>
                  <a:lnSpc>
                    <a:spcPct val="90000"/>
                  </a:lnSpc>
                </a:pPr>
                <a:endParaRPr lang="ru-RU" sz="1600"/>
              </a:p>
            </p:txBody>
          </p:sp>
          <p:sp>
            <p:nvSpPr>
              <p:cNvPr id="49175" name="Text Box 17"/>
              <p:cNvSpPr txBox="1">
                <a:spLocks noChangeArrowheads="1"/>
              </p:cNvSpPr>
              <p:nvPr/>
            </p:nvSpPr>
            <p:spPr bwMode="auto">
              <a:xfrm>
                <a:off x="7463" y="9117"/>
                <a:ext cx="2267" cy="191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Доброжела-тельный стиль общения взрослого</a:t>
                </a:r>
                <a:br>
                  <a:rPr lang="ru-RU" sz="1400">
                    <a:latin typeface="Calibri" pitchFamily="34" charset="0"/>
                  </a:rPr>
                </a:br>
                <a:r>
                  <a:rPr lang="ru-RU" sz="1400">
                    <a:latin typeface="Calibri" pitchFamily="34" charset="0"/>
                  </a:rPr>
                  <a:t>с детьми</a:t>
                </a:r>
              </a:p>
              <a:p>
                <a:pPr>
                  <a:lnSpc>
                    <a:spcPct val="90000"/>
                  </a:lnSpc>
                </a:pPr>
                <a:endParaRPr lang="ru-RU" sz="1600"/>
              </a:p>
            </p:txBody>
          </p:sp>
          <p:sp>
            <p:nvSpPr>
              <p:cNvPr id="49176" name="Text Box 18"/>
              <p:cNvSpPr txBox="1">
                <a:spLocks noChangeArrowheads="1"/>
              </p:cNvSpPr>
              <p:nvPr/>
            </p:nvSpPr>
            <p:spPr bwMode="auto">
              <a:xfrm>
                <a:off x="12000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Использование прие-мов релак-сации в режиме дня</a:t>
                </a:r>
              </a:p>
              <a:p>
                <a:pPr>
                  <a:lnSpc>
                    <a:spcPct val="90000"/>
                  </a:lnSpc>
                </a:pPr>
                <a:endParaRPr lang="ru-RU" sz="1400"/>
              </a:p>
            </p:txBody>
          </p:sp>
          <p:sp>
            <p:nvSpPr>
              <p:cNvPr id="49177" name="Text Box 19"/>
              <p:cNvSpPr txBox="1">
                <a:spLocks noChangeArrowheads="1"/>
              </p:cNvSpPr>
              <p:nvPr/>
            </p:nvSpPr>
            <p:spPr bwMode="auto">
              <a:xfrm>
                <a:off x="9845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400">
                    <a:latin typeface="Calibri" pitchFamily="34" charset="0"/>
                  </a:rPr>
                  <a:t>Целесообра-зность  в применении приемов</a:t>
                </a:r>
                <a:br>
                  <a:rPr lang="ru-RU" sz="1400">
                    <a:latin typeface="Calibri" pitchFamily="34" charset="0"/>
                  </a:rPr>
                </a:br>
                <a:r>
                  <a:rPr lang="ru-RU" sz="1400">
                    <a:latin typeface="Calibri" pitchFamily="34" charset="0"/>
                  </a:rPr>
                  <a:t>и методов</a:t>
                </a:r>
              </a:p>
              <a:p>
                <a:pPr>
                  <a:lnSpc>
                    <a:spcPct val="90000"/>
                  </a:lnSpc>
                </a:pPr>
                <a:endParaRPr lang="ru-RU" sz="1400"/>
              </a:p>
            </p:txBody>
          </p:sp>
        </p:grpSp>
      </p:grp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4356100" y="3789363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487" name="Group 20"/>
          <p:cNvGrpSpPr>
            <a:grpSpLocks/>
          </p:cNvGrpSpPr>
          <p:nvPr/>
        </p:nvGrpSpPr>
        <p:grpSpPr bwMode="auto">
          <a:xfrm>
            <a:off x="342900" y="4292600"/>
            <a:ext cx="8550275" cy="1800225"/>
            <a:chOff x="720" y="1005"/>
            <a:chExt cx="13465" cy="2835"/>
          </a:xfrm>
        </p:grpSpPr>
        <p:sp>
          <p:nvSpPr>
            <p:cNvPr id="49162" name="Text Box 21" descr="Пергамент"/>
            <p:cNvSpPr txBox="1">
              <a:spLocks noChangeArrowheads="1"/>
            </p:cNvSpPr>
            <p:nvPr/>
          </p:nvSpPr>
          <p:spPr bwMode="auto">
            <a:xfrm>
              <a:off x="720" y="1005"/>
              <a:ext cx="13465" cy="283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19280412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1900" b="1">
                  <a:solidFill>
                    <a:srgbClr val="C00000"/>
                  </a:solidFill>
                  <a:latin typeface="+mn-lt"/>
                  <a:cs typeface="+mn-cs"/>
                </a:rPr>
                <a:t>Оздоровительная направленность воспитательно - образовательного процесса</a:t>
              </a:r>
              <a:endParaRPr lang="ru-RU" sz="1900">
                <a:latin typeface="Times New Roman" pitchFamily="18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+mn-cs"/>
              </a:endParaRPr>
            </a:p>
          </p:txBody>
        </p:sp>
        <p:sp>
          <p:nvSpPr>
            <p:cNvPr id="49163" name="Text Box 22"/>
            <p:cNvSpPr txBox="1">
              <a:spLocks noChangeArrowheads="1"/>
            </p:cNvSpPr>
            <p:nvPr/>
          </p:nvSpPr>
          <p:spPr bwMode="auto">
            <a:xfrm>
              <a:off x="1044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325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Создание</a:t>
              </a: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условий для</a:t>
              </a: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самореа-лизации</a:t>
              </a:r>
              <a:endParaRPr lang="ru-RU" sz="1400"/>
            </a:p>
          </p:txBody>
        </p:sp>
        <p:sp>
          <p:nvSpPr>
            <p:cNvPr id="49164" name="Text Box 23"/>
            <p:cNvSpPr txBox="1">
              <a:spLocks noChangeArrowheads="1"/>
            </p:cNvSpPr>
            <p:nvPr/>
          </p:nvSpPr>
          <p:spPr bwMode="auto">
            <a:xfrm>
              <a:off x="12370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Ориента-ция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на зону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ближай-шего развития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endParaRPr lang="ru-RU" sz="1400"/>
            </a:p>
          </p:txBody>
        </p:sp>
        <p:sp>
          <p:nvSpPr>
            <p:cNvPr id="49165" name="Text Box 24"/>
            <p:cNvSpPr txBox="1">
              <a:spLocks noChangeArrowheads="1"/>
            </p:cNvSpPr>
            <p:nvPr/>
          </p:nvSpPr>
          <p:spPr bwMode="auto">
            <a:xfrm>
              <a:off x="851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Предоста-вление ребенку</a:t>
              </a: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свободы выбора</a:t>
              </a:r>
              <a:endParaRPr lang="ru-RU" sz="1400"/>
            </a:p>
          </p:txBody>
        </p:sp>
        <p:sp>
          <p:nvSpPr>
            <p:cNvPr id="49166" name="Text Box 25"/>
            <p:cNvSpPr txBox="1">
              <a:spLocks noChangeArrowheads="1"/>
            </p:cNvSpPr>
            <p:nvPr/>
          </p:nvSpPr>
          <p:spPr bwMode="auto">
            <a:xfrm>
              <a:off x="6360" y="1630"/>
              <a:ext cx="1928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Учет инди-видуальных особеннос-тей и инте-ресов детей</a:t>
              </a:r>
              <a:endParaRPr lang="ru-RU" sz="1400"/>
            </a:p>
          </p:txBody>
        </p:sp>
        <p:sp>
          <p:nvSpPr>
            <p:cNvPr id="49167" name="Text Box 26"/>
            <p:cNvSpPr txBox="1">
              <a:spLocks noChangeArrowheads="1"/>
            </p:cNvSpPr>
            <p:nvPr/>
          </p:nvSpPr>
          <p:spPr bwMode="auto">
            <a:xfrm>
              <a:off x="443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Бережное 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отноше-ние к нервной 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системе ребенка</a:t>
              </a:r>
              <a:endParaRPr lang="ru-RU" sz="1400"/>
            </a:p>
          </p:txBody>
        </p:sp>
        <p:sp>
          <p:nvSpPr>
            <p:cNvPr id="49168" name="Text Box 27"/>
            <p:cNvSpPr txBox="1">
              <a:spLocks noChangeArrowheads="1"/>
            </p:cNvSpPr>
            <p:nvPr/>
          </p:nvSpPr>
          <p:spPr bwMode="auto">
            <a:xfrm>
              <a:off x="250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Создание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условий для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оздорови-тельных режимов</a:t>
              </a:r>
              <a:endParaRPr lang="ru-RU" sz="1400"/>
            </a:p>
          </p:txBody>
        </p:sp>
        <p:sp>
          <p:nvSpPr>
            <p:cNvPr id="49169" name="Text Box 28"/>
            <p:cNvSpPr txBox="1">
              <a:spLocks noChangeArrowheads="1"/>
            </p:cNvSpPr>
            <p:nvPr/>
          </p:nvSpPr>
          <p:spPr bwMode="auto">
            <a:xfrm>
              <a:off x="840" y="1625"/>
              <a:ext cx="1438" cy="19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Учет</a:t>
              </a: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ru-RU" sz="1400">
                  <a:latin typeface="Calibri" pitchFamily="34" charset="0"/>
                </a:rPr>
                <a:t>гигиенических требо-ваний</a:t>
              </a:r>
              <a:endParaRPr lang="ru-RU" sz="1400"/>
            </a:p>
          </p:txBody>
        </p: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20FA6-1EAC-4A22-BE89-E6FF01A55AA8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4284663" y="2205038"/>
            <a:ext cx="5746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C00000"/>
                </a:solidFill>
                <a:latin typeface="Calibri" pitchFamily="34" charset="0"/>
              </a:rPr>
              <a:t>Медико-профилактические </a:t>
            </a:r>
            <a:r>
              <a:rPr lang="ru-RU" altLang="ru-RU" sz="1600">
                <a:latin typeface="Calibri" pitchFamily="34" charset="0"/>
              </a:rPr>
              <a:t>здоровьесберегающие технологии </a:t>
            </a:r>
          </a:p>
        </p:txBody>
      </p:sp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C00000"/>
                </a:solidFill>
                <a:latin typeface="Calibri" pitchFamily="34" charset="0"/>
              </a:rPr>
              <a:t>Физкультурно-оздоровительные </a:t>
            </a:r>
            <a:r>
              <a:rPr lang="ru-RU" altLang="ru-RU" sz="1600">
                <a:latin typeface="Calibri" pitchFamily="34" charset="0"/>
              </a:rPr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268413"/>
            <a:ext cx="461962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549275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395288" y="1773238"/>
            <a:ext cx="3889375" cy="863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6B9B8"/>
              </a:gs>
            </a:gsLst>
            <a:lin ang="5400000" scaled="1"/>
          </a:gradFill>
          <a:ln w="12700">
            <a:solidFill>
              <a:srgbClr val="D99694"/>
            </a:solidFill>
            <a:miter lim="800000"/>
            <a:headEnd/>
            <a:tailEnd/>
          </a:ln>
          <a:effectLst>
            <a:outerShdw dist="81320" dir="18519588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Психологическая</a:t>
            </a:r>
          </a:p>
          <a:p>
            <a:pPr algn="ctr">
              <a:lnSpc>
                <a:spcPct val="90000"/>
              </a:lnSpc>
            </a:pPr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 безопасность</a:t>
            </a:r>
            <a:endParaRPr lang="ru-RU" b="1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/>
          </a:p>
        </p:txBody>
      </p:sp>
      <p:sp>
        <p:nvSpPr>
          <p:cNvPr id="50184" name="Text Box 21" descr="Пергамент"/>
          <p:cNvSpPr txBox="1">
            <a:spLocks noChangeArrowheads="1"/>
          </p:cNvSpPr>
          <p:nvPr/>
        </p:nvSpPr>
        <p:spPr bwMode="auto">
          <a:xfrm>
            <a:off x="4859338" y="1773238"/>
            <a:ext cx="3836987" cy="863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81320" dir="19280412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C00000"/>
                </a:solidFill>
                <a:latin typeface="Calibri" pitchFamily="34" charset="0"/>
              </a:rPr>
              <a:t>Оздоровительная направленность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C00000"/>
                </a:solidFill>
                <a:latin typeface="Calibri" pitchFamily="34" charset="0"/>
              </a:rPr>
              <a:t>воспитательно - образовательного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C00000"/>
                </a:solidFill>
                <a:latin typeface="Calibri" pitchFamily="34" charset="0"/>
              </a:rPr>
              <a:t>процесса</a:t>
            </a:r>
            <a:endParaRPr lang="ru-RU" sz="16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600"/>
          </a:p>
        </p:txBody>
      </p:sp>
      <p:grpSp>
        <p:nvGrpSpPr>
          <p:cNvPr id="21512" name="Group 2"/>
          <p:cNvGrpSpPr>
            <a:grpSpLocks/>
          </p:cNvGrpSpPr>
          <p:nvPr/>
        </p:nvGrpSpPr>
        <p:grpSpPr bwMode="auto">
          <a:xfrm>
            <a:off x="314325" y="3284538"/>
            <a:ext cx="8434388" cy="2881312"/>
            <a:chOff x="870" y="1485"/>
            <a:chExt cx="13282" cy="4536"/>
          </a:xfrm>
        </p:grpSpPr>
        <p:sp>
          <p:nvSpPr>
            <p:cNvPr id="50188" name="Text Box 3"/>
            <p:cNvSpPr txBox="1">
              <a:spLocks noChangeArrowheads="1"/>
            </p:cNvSpPr>
            <p:nvPr/>
          </p:nvSpPr>
          <p:spPr bwMode="auto">
            <a:xfrm>
              <a:off x="870" y="1485"/>
              <a:ext cx="13282" cy="45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000" b="1">
                  <a:solidFill>
                    <a:srgbClr val="C00000"/>
                  </a:solidFill>
                  <a:latin typeface="+mn-lt"/>
                  <a:cs typeface="+mn-cs"/>
                </a:rPr>
                <a:t>Виды  здоровьесберегающих  технологий</a:t>
              </a:r>
              <a:endParaRPr lang="ru-RU" sz="2000">
                <a:latin typeface="Arial" pitchFamily="34" charset="0"/>
                <a:cs typeface="+mn-cs"/>
              </a:endParaRPr>
            </a:p>
          </p:txBody>
        </p:sp>
        <p:sp>
          <p:nvSpPr>
            <p:cNvPr id="50189" name="Text Box 4"/>
            <p:cNvSpPr txBox="1">
              <a:spLocks noChangeArrowheads="1"/>
            </p:cNvSpPr>
            <p:nvPr/>
          </p:nvSpPr>
          <p:spPr bwMode="auto">
            <a:xfrm>
              <a:off x="1110" y="2162"/>
              <a:ext cx="3742" cy="36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Технологии сохранения </a:t>
              </a:r>
              <a:endParaRPr lang="ru-RU" sz="14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и стимулирования здоровья</a:t>
              </a:r>
              <a:endParaRPr lang="ru-RU" sz="14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400">
                  <a:latin typeface="Calibri" pitchFamily="34" charset="0"/>
                </a:rPr>
                <a:t> стретчинг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400">
                  <a:latin typeface="Calibri" pitchFamily="34" charset="0"/>
                </a:rPr>
                <a:t> ритмопластика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400">
                  <a:latin typeface="Calibri" pitchFamily="34" charset="0"/>
                </a:rPr>
                <a:t> динамические паузы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400">
                  <a:latin typeface="Calibri" pitchFamily="34" charset="0"/>
                </a:rPr>
                <a:t> подвижные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    и спортивные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400">
                  <a:latin typeface="Calibri" pitchFamily="34" charset="0"/>
                </a:rPr>
                <a:t> релаксация</a:t>
              </a:r>
              <a:endParaRPr lang="ru-RU" sz="14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400">
                  <a:latin typeface="Calibri" pitchFamily="34" charset="0"/>
                </a:rPr>
                <a:t> различные гимнастики</a:t>
              </a:r>
              <a:endParaRPr lang="ru-RU" sz="1400"/>
            </a:p>
          </p:txBody>
        </p:sp>
        <p:sp>
          <p:nvSpPr>
            <p:cNvPr id="50190" name="Text Box 5"/>
            <p:cNvSpPr txBox="1">
              <a:spLocks noChangeArrowheads="1"/>
            </p:cNvSpPr>
            <p:nvPr/>
          </p:nvSpPr>
          <p:spPr bwMode="auto">
            <a:xfrm>
              <a:off x="10182" y="2165"/>
              <a:ext cx="3742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Коррекционные технологии</a:t>
              </a:r>
              <a:endParaRPr lang="ru-RU" sz="14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400">
                  <a:latin typeface="Calibri" pitchFamily="34" charset="0"/>
                </a:rPr>
                <a:t> арт</a:t>
              </a:r>
              <a:r>
                <a:rPr lang="ru-RU" sz="1400"/>
                <a:t>-</a:t>
              </a:r>
              <a:r>
                <a:rPr lang="ru-RU" sz="1400">
                  <a:latin typeface="Calibri" pitchFamily="34" charset="0"/>
                </a:rPr>
                <a:t>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400">
                  <a:latin typeface="Calibri" pitchFamily="34" charset="0"/>
                </a:rPr>
                <a:t> технологии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    музыкального 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    воздействия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400">
                  <a:latin typeface="Calibri" pitchFamily="34" charset="0"/>
                </a:rPr>
                <a:t> сказкотерапия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400">
                  <a:latin typeface="Calibri" pitchFamily="34" charset="0"/>
                </a:rPr>
                <a:t> цвето</a:t>
              </a:r>
              <a:r>
                <a:rPr lang="ru-RU" sz="1400"/>
                <a:t>-</a:t>
              </a:r>
              <a:r>
                <a:rPr lang="ru-RU" sz="1400">
                  <a:latin typeface="Calibri" pitchFamily="34" charset="0"/>
                </a:rPr>
                <a:t>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400">
                  <a:latin typeface="Calibri" pitchFamily="34" charset="0"/>
                </a:rPr>
                <a:t> психогимнастика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400">
                  <a:latin typeface="Calibri" pitchFamily="34" charset="0"/>
                </a:rPr>
                <a:t> фонетическая ритмика</a:t>
              </a:r>
              <a:endParaRPr lang="ru-RU" sz="1400"/>
            </a:p>
          </p:txBody>
        </p:sp>
        <p:sp>
          <p:nvSpPr>
            <p:cNvPr id="50191" name="Text Box 6"/>
            <p:cNvSpPr txBox="1">
              <a:spLocks noChangeArrowheads="1"/>
            </p:cNvSpPr>
            <p:nvPr/>
          </p:nvSpPr>
          <p:spPr bwMode="auto">
            <a:xfrm>
              <a:off x="5195" y="2165"/>
              <a:ext cx="4647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Технологии обучения</a:t>
              </a:r>
              <a:endParaRPr lang="ru-RU" sz="14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здоровому образу жизни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400">
                  <a:latin typeface="Calibri" pitchFamily="34" charset="0"/>
                </a:rPr>
                <a:t> физкультурные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400">
                  <a:latin typeface="Calibri" pitchFamily="34" charset="0"/>
                </a:rPr>
                <a:t> проблемно-игровые 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   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400">
                  <a:latin typeface="Calibri" pitchFamily="34" charset="0"/>
                </a:rPr>
                <a:t> коммуникативные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400">
                  <a:latin typeface="Calibri" pitchFamily="34" charset="0"/>
                </a:rPr>
                <a:t> занятия из серии «Здоровье»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400">
                  <a:latin typeface="Calibri" pitchFamily="34" charset="0"/>
                </a:rPr>
                <a:t> самомассаж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400">
                  <a:latin typeface="Calibri" pitchFamily="34" charset="0"/>
                </a:rPr>
                <a:t> биологическая обратная 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    связь (БОС)</a:t>
              </a: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</a:pP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</a:pPr>
              <a:endParaRPr lang="ru-RU"/>
            </a:p>
          </p:txBody>
        </p:sp>
      </p:grpSp>
      <p:sp>
        <p:nvSpPr>
          <p:cNvPr id="50186" name="AutoShape 5"/>
          <p:cNvSpPr>
            <a:spLocks noChangeArrowheads="1"/>
          </p:cNvSpPr>
          <p:nvPr/>
        </p:nvSpPr>
        <p:spPr bwMode="auto">
          <a:xfrm>
            <a:off x="4427538" y="2636838"/>
            <a:ext cx="360362" cy="504825"/>
          </a:xfrm>
          <a:prstGeom prst="downArrow">
            <a:avLst>
              <a:gd name="adj1" fmla="val 39102"/>
              <a:gd name="adj2" fmla="val 5570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D548B-A572-499F-85A2-58EC968643C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594</Words>
  <Application>Microsoft Office PowerPoint</Application>
  <PresentationFormat>Экран (4:3)</PresentationFormat>
  <Paragraphs>174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Arial</vt:lpstr>
      <vt:lpstr>Times New Roman</vt:lpstr>
      <vt:lpstr>Symbol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Здоровьесберегающие технологии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Елена</cp:lastModifiedBy>
  <cp:revision>2</cp:revision>
  <dcterms:created xsi:type="dcterms:W3CDTF">2014-02-24T07:38:24Z</dcterms:created>
  <dcterms:modified xsi:type="dcterms:W3CDTF">2017-12-12T12:33:57Z</dcterms:modified>
</cp:coreProperties>
</file>