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3D69B-9CAC-4987-BEB8-E69C2D3E6C7D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591EA-13A0-4C92-9177-7E7B0816C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F199B-9099-4D2C-B579-47E2E5456B6F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A503-EA60-444A-8B02-F61914E45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0FC5-E4BB-403F-89BA-F87C03AD81FE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BF1F5-A4C6-49F7-B78B-984C4B945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C8B9D-CBE7-4D05-8238-24AE1A589019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DC4E-BE7F-44FC-94EF-93C366006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40886-130F-4B65-B9FF-F81B03023E62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5A399-32C1-4678-9DFD-770966F7B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ACF2D-BF04-4D7E-99D3-12A330D5C7A1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71980-276F-42FD-8CD1-97AEB3D81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6CFF3-2321-4F6B-B444-F15D47B111F0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03D0-C156-40DA-A226-FD5AAD80FA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E3FA9-A1C4-4CE4-A9B8-0E2529F9B020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200D5-BC2A-445D-8BEC-86627E38A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86D0A-4832-469D-A570-F4B7FAEA1BC5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77C08-AD43-402C-AC68-E5FFF580C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0A49A-C843-43EB-9000-7BDCDA5716B3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2FD8-F027-4A33-AFBC-3E1D87C40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AF0B3-3032-4D89-9159-4663E9150633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8478C-997B-4424-9C10-D62A14BD4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89E2A7-CECF-4A4C-9F8D-D478AD152C8A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2E4D2D-5A96-44FD-B79C-1FC68FEC1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340225"/>
            <a:ext cx="7775575" cy="1752600"/>
          </a:xfrm>
        </p:spPr>
        <p:txBody>
          <a:bodyPr anchor="b">
            <a:normAutofit/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Образовательная область</a:t>
            </a:r>
          </a:p>
          <a:p>
            <a:pPr>
              <a:spcBef>
                <a:spcPct val="0"/>
              </a:spcBef>
            </a:pPr>
            <a:r>
              <a:rPr lang="ru-RU" sz="48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«Речевое развитие»</a:t>
            </a:r>
          </a:p>
        </p:txBody>
      </p:sp>
      <p:pic>
        <p:nvPicPr>
          <p:cNvPr id="6" name="Picture 2" descr="D:\ПРОСВЕЩЕНИЕ\Картинки разные\Доналд_Золан\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0888" y="620288"/>
            <a:ext cx="4862226" cy="388883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Группа 15"/>
          <p:cNvGrpSpPr>
            <a:grpSpLocks/>
          </p:cNvGrpSpPr>
          <p:nvPr/>
        </p:nvGrpSpPr>
        <p:grpSpPr bwMode="auto">
          <a:xfrm>
            <a:off x="323850" y="1916113"/>
            <a:ext cx="8424863" cy="4176712"/>
            <a:chOff x="323528" y="1916832"/>
            <a:chExt cx="8424656" cy="4176464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323528" y="1916832"/>
              <a:ext cx="8424656" cy="4176464"/>
            </a:xfrm>
            <a:prstGeom prst="rect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2000" b="1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Задачи речевого развития</a:t>
              </a:r>
              <a:r>
                <a:rPr lang="en-US" sz="2000" b="1">
                  <a:solidFill>
                    <a:srgbClr val="C00000"/>
                  </a:solidFill>
                  <a:latin typeface="Calibri" pitchFamily="34" charset="0"/>
                </a:rPr>
                <a:t/>
              </a:r>
              <a:br>
                <a:rPr lang="en-US" sz="2000" b="1">
                  <a:solidFill>
                    <a:srgbClr val="C00000"/>
                  </a:solidFill>
                  <a:latin typeface="Calibri" pitchFamily="34" charset="0"/>
                </a:rPr>
              </a:br>
              <a:r>
                <a:rPr lang="ru-RU" sz="1400" b="1">
                  <a:solidFill>
                    <a:srgbClr val="C00000"/>
                  </a:solidFill>
                  <a:latin typeface="Calibri" pitchFamily="34" charset="0"/>
                </a:rPr>
                <a:t>в федеральном государственном образовательном стандарте дошкольного образования</a:t>
              </a:r>
              <a:endParaRPr lang="ru-RU" sz="140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grpSp>
          <p:nvGrpSpPr>
            <p:cNvPr id="14342" name="Group 4"/>
            <p:cNvGrpSpPr>
              <a:grpSpLocks/>
            </p:cNvGrpSpPr>
            <p:nvPr/>
          </p:nvGrpSpPr>
          <p:grpSpPr bwMode="auto">
            <a:xfrm>
              <a:off x="539414" y="2636912"/>
              <a:ext cx="7884304" cy="3312558"/>
              <a:chOff x="1060" y="2166"/>
              <a:chExt cx="12417" cy="5214"/>
            </a:xfrm>
          </p:grpSpPr>
          <p:sp>
            <p:nvSpPr>
              <p:cNvPr id="70664" name="Text Box 5"/>
              <p:cNvSpPr txBox="1">
                <a:spLocks noChangeArrowheads="1"/>
              </p:cNvSpPr>
              <p:nvPr/>
            </p:nvSpPr>
            <p:spPr bwMode="auto">
              <a:xfrm>
                <a:off x="1060" y="2167"/>
                <a:ext cx="2635" cy="21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Овладение речью как средством общения</a:t>
                </a:r>
                <a:br>
                  <a:rPr lang="ru-RU" sz="1600" b="1">
                    <a:latin typeface="Calibri" pitchFamily="34" charset="0"/>
                  </a:rPr>
                </a:br>
                <a:r>
                  <a:rPr lang="ru-RU" sz="1600" b="1">
                    <a:latin typeface="Calibri" pitchFamily="34" charset="0"/>
                  </a:rPr>
                  <a:t>и культуры  </a:t>
                </a:r>
                <a:endParaRPr lang="ru-RU" sz="1600">
                  <a:latin typeface="Calibri" pitchFamily="34" charset="0"/>
                </a:endParaRPr>
              </a:p>
            </p:txBody>
          </p:sp>
          <p:sp>
            <p:nvSpPr>
              <p:cNvPr id="70665" name="Text Box 6"/>
              <p:cNvSpPr txBox="1">
                <a:spLocks noChangeArrowheads="1"/>
              </p:cNvSpPr>
              <p:nvPr/>
            </p:nvSpPr>
            <p:spPr bwMode="auto">
              <a:xfrm>
                <a:off x="4010" y="2167"/>
                <a:ext cx="2550" cy="21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Обогащение 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активного словаря</a:t>
                </a:r>
                <a:endParaRPr lang="ru-RU" sz="1600">
                  <a:latin typeface="Calibri" pitchFamily="34" charset="0"/>
                </a:endParaRPr>
              </a:p>
            </p:txBody>
          </p:sp>
          <p:sp>
            <p:nvSpPr>
              <p:cNvPr id="70666" name="Text Box 7"/>
              <p:cNvSpPr txBox="1">
                <a:spLocks noChangeArrowheads="1"/>
              </p:cNvSpPr>
              <p:nvPr/>
            </p:nvSpPr>
            <p:spPr bwMode="auto">
              <a:xfrm>
                <a:off x="9793" y="4546"/>
                <a:ext cx="3685" cy="28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Развитие звуковой</a:t>
                </a:r>
                <a:br>
                  <a:rPr lang="ru-RU" sz="1600" b="1">
                    <a:latin typeface="Calibri" pitchFamily="34" charset="0"/>
                  </a:rPr>
                </a:br>
                <a:r>
                  <a:rPr lang="ru-RU" sz="1600" b="1">
                    <a:latin typeface="Calibri" pitchFamily="34" charset="0"/>
                  </a:rPr>
                  <a:t>и интонационной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культуры речи, фонематического слуха</a:t>
                </a:r>
                <a:endParaRPr lang="ru-RU" sz="1600">
                  <a:latin typeface="Calibri" pitchFamily="34" charset="0"/>
                </a:endParaRPr>
              </a:p>
            </p:txBody>
          </p:sp>
          <p:sp>
            <p:nvSpPr>
              <p:cNvPr id="70667" name="Text Box 8"/>
              <p:cNvSpPr txBox="1">
                <a:spLocks noChangeArrowheads="1"/>
              </p:cNvSpPr>
              <p:nvPr/>
            </p:nvSpPr>
            <p:spPr bwMode="auto">
              <a:xfrm>
                <a:off x="6845" y="2167"/>
                <a:ext cx="3743" cy="21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Развитие связной, грамматически правильной диалогической и монологической речи</a:t>
                </a:r>
                <a:endParaRPr lang="ru-RU" sz="1600">
                  <a:latin typeface="Calibri" pitchFamily="34" charset="0"/>
                </a:endParaRPr>
              </a:p>
            </p:txBody>
          </p:sp>
          <p:sp>
            <p:nvSpPr>
              <p:cNvPr id="70668" name="Text Box 9"/>
              <p:cNvSpPr txBox="1">
                <a:spLocks noChangeArrowheads="1"/>
              </p:cNvSpPr>
              <p:nvPr/>
            </p:nvSpPr>
            <p:spPr bwMode="auto">
              <a:xfrm>
                <a:off x="10928" y="2167"/>
                <a:ext cx="2550" cy="215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Развитие речевого творчества</a:t>
                </a:r>
                <a:endParaRPr lang="ru-RU" sz="1600">
                  <a:latin typeface="Calibri" pitchFamily="34" charset="0"/>
                </a:endParaRPr>
              </a:p>
            </p:txBody>
          </p:sp>
          <p:sp>
            <p:nvSpPr>
              <p:cNvPr id="70669" name="Text Box 10"/>
              <p:cNvSpPr txBox="1">
                <a:spLocks noChangeArrowheads="1"/>
              </p:cNvSpPr>
              <p:nvPr/>
            </p:nvSpPr>
            <p:spPr bwMode="auto">
              <a:xfrm>
                <a:off x="1060" y="4546"/>
                <a:ext cx="3970" cy="28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Знакомство с книжной культурой, детской литературой, понимание на слух текстов различных жанров детской литературы</a:t>
                </a:r>
                <a:endParaRPr lang="ru-RU" sz="1600">
                  <a:latin typeface="Calibri" pitchFamily="34" charset="0"/>
                </a:endParaRPr>
              </a:p>
            </p:txBody>
          </p:sp>
          <p:sp>
            <p:nvSpPr>
              <p:cNvPr id="70670" name="Text Box 11"/>
              <p:cNvSpPr txBox="1">
                <a:spLocks noChangeArrowheads="1"/>
              </p:cNvSpPr>
              <p:nvPr/>
            </p:nvSpPr>
            <p:spPr bwMode="auto">
              <a:xfrm>
                <a:off x="5595" y="4546"/>
                <a:ext cx="3688" cy="28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63500" dir="2212194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600" b="1">
                    <a:latin typeface="Calibri" pitchFamily="34" charset="0"/>
                  </a:rPr>
                  <a:t>Формирование звуковой аналитико-синтетической активности как предпосылки обучения грамоте</a:t>
                </a:r>
                <a:endParaRPr lang="ru-RU" sz="1600">
                  <a:latin typeface="Calibri" pitchFamily="34" charset="0"/>
                </a:endParaRPr>
              </a:p>
            </p:txBody>
          </p:sp>
        </p:grpSp>
      </p:grp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23850" y="368300"/>
            <a:ext cx="8424863" cy="1044575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Основная цель</a:t>
            </a:r>
          </a:p>
          <a:p>
            <a:pPr algn="ctr">
              <a:lnSpc>
                <a:spcPct val="90000"/>
              </a:lnSpc>
            </a:pPr>
            <a:r>
              <a:rPr lang="ru-RU" sz="1600" b="1">
                <a:latin typeface="Calibri" pitchFamily="34" charset="0"/>
              </a:rPr>
              <a:t>Формирование устной речи и навыков речевого общения с окружающими</a:t>
            </a:r>
            <a:br>
              <a:rPr lang="ru-RU" sz="1600" b="1">
                <a:latin typeface="Calibri" pitchFamily="34" charset="0"/>
              </a:rPr>
            </a:br>
            <a:r>
              <a:rPr lang="ru-RU" sz="1600" b="1">
                <a:latin typeface="Calibri" pitchFamily="34" charset="0"/>
              </a:rPr>
              <a:t>на основе овладения литературным языком своего народа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70660" name="AutoShape 5"/>
          <p:cNvSpPr>
            <a:spLocks noChangeArrowheads="1"/>
          </p:cNvSpPr>
          <p:nvPr/>
        </p:nvSpPr>
        <p:spPr bwMode="auto">
          <a:xfrm>
            <a:off x="4427538" y="1484313"/>
            <a:ext cx="280987" cy="360362"/>
          </a:xfrm>
          <a:prstGeom prst="downArrow">
            <a:avLst>
              <a:gd name="adj1" fmla="val 39102"/>
              <a:gd name="adj2" fmla="val 55604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04596-B4DC-4655-9AD3-226B540813AD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Группа 34"/>
          <p:cNvGrpSpPr>
            <a:grpSpLocks/>
          </p:cNvGrpSpPr>
          <p:nvPr/>
        </p:nvGrpSpPr>
        <p:grpSpPr bwMode="auto">
          <a:xfrm>
            <a:off x="3132138" y="944563"/>
            <a:ext cx="2879725" cy="612775"/>
            <a:chOff x="3131840" y="944984"/>
            <a:chExt cx="2880320" cy="611808"/>
          </a:xfrm>
        </p:grpSpPr>
        <p:cxnSp>
          <p:nvCxnSpPr>
            <p:cNvPr id="28" name="Прямая со стрелкой 27"/>
            <p:cNvCxnSpPr>
              <a:stCxn id="11" idx="2"/>
            </p:cNvCxnSpPr>
            <p:nvPr/>
          </p:nvCxnSpPr>
          <p:spPr>
            <a:xfrm>
              <a:off x="3131840" y="944984"/>
              <a:ext cx="1440159" cy="6118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>
              <a:stCxn id="12" idx="2"/>
            </p:cNvCxnSpPr>
            <p:nvPr/>
          </p:nvCxnSpPr>
          <p:spPr>
            <a:xfrm flipH="1">
              <a:off x="4571999" y="981438"/>
              <a:ext cx="1440161" cy="57535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411413" y="549275"/>
            <a:ext cx="1439862" cy="395288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Цель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92725" y="549275"/>
            <a:ext cx="1439863" cy="431800"/>
          </a:xfrm>
          <a:prstGeom prst="rect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53882" dir="2700000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Задачи</a:t>
            </a:r>
            <a:endParaRPr lang="ru-RU" sz="24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grpSp>
        <p:nvGrpSpPr>
          <p:cNvPr id="15364" name="Group 2"/>
          <p:cNvGrpSpPr>
            <a:grpSpLocks/>
          </p:cNvGrpSpPr>
          <p:nvPr/>
        </p:nvGrpSpPr>
        <p:grpSpPr bwMode="auto">
          <a:xfrm>
            <a:off x="395288" y="1628775"/>
            <a:ext cx="8353425" cy="4535488"/>
            <a:chOff x="623" y="6049"/>
            <a:chExt cx="13154" cy="7142"/>
          </a:xfrm>
        </p:grpSpPr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623" y="6049"/>
              <a:ext cx="13154" cy="7142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Принципы развития речи</a:t>
              </a:r>
              <a:endPara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endParaRPr>
            </a:p>
          </p:txBody>
        </p:sp>
        <p:grpSp>
          <p:nvGrpSpPr>
            <p:cNvPr id="15368" name="Group 4"/>
            <p:cNvGrpSpPr>
              <a:grpSpLocks/>
            </p:cNvGrpSpPr>
            <p:nvPr/>
          </p:nvGrpSpPr>
          <p:grpSpPr bwMode="auto">
            <a:xfrm>
              <a:off x="1303" y="6843"/>
              <a:ext cx="11680" cy="6122"/>
              <a:chOff x="1303" y="6843"/>
              <a:chExt cx="11680" cy="6122"/>
            </a:xfrm>
          </p:grpSpPr>
          <p:sp>
            <p:nvSpPr>
              <p:cNvPr id="71690" name="Text Box 5"/>
              <p:cNvSpPr txBox="1">
                <a:spLocks noChangeArrowheads="1"/>
              </p:cNvSpPr>
              <p:nvPr/>
            </p:nvSpPr>
            <p:spPr bwMode="auto">
              <a:xfrm>
                <a:off x="1303" y="6844"/>
                <a:ext cx="11679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latin typeface="+mn-lt"/>
                    <a:cs typeface="+mn-cs"/>
                  </a:rPr>
                  <a:t>Принцип взаимосвязи сенсорного, умственного и речевого развития</a:t>
                </a: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1691" name="Text Box 6"/>
              <p:cNvSpPr txBox="1">
                <a:spLocks noChangeArrowheads="1"/>
              </p:cNvSpPr>
              <p:nvPr/>
            </p:nvSpPr>
            <p:spPr bwMode="auto">
              <a:xfrm>
                <a:off x="1303" y="7751"/>
                <a:ext cx="11679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latin typeface="+mn-lt"/>
                    <a:cs typeface="+mn-cs"/>
                  </a:rPr>
                  <a:t>Принцип  коммуникативно - деятельностного подхода к развитию речи</a:t>
                </a: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1692" name="Text Box 7"/>
              <p:cNvSpPr txBox="1">
                <a:spLocks noChangeArrowheads="1"/>
              </p:cNvSpPr>
              <p:nvPr/>
            </p:nvSpPr>
            <p:spPr bwMode="auto">
              <a:xfrm>
                <a:off x="1303" y="8659"/>
                <a:ext cx="11679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latin typeface="+mn-lt"/>
                    <a:cs typeface="+mn-cs"/>
                  </a:rPr>
                  <a:t>Принцип  развития языкового чутья</a:t>
                </a: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1693" name="Text Box 8"/>
              <p:cNvSpPr txBox="1">
                <a:spLocks noChangeArrowheads="1"/>
              </p:cNvSpPr>
              <p:nvPr/>
            </p:nvSpPr>
            <p:spPr bwMode="auto">
              <a:xfrm>
                <a:off x="1303" y="9564"/>
                <a:ext cx="11679" cy="68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latin typeface="+mn-lt"/>
                    <a:cs typeface="+mn-cs"/>
                  </a:rPr>
                  <a:t>Принцип формирования элементарного осознания явлений языка</a:t>
                </a: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1694" name="Text Box 9"/>
              <p:cNvSpPr txBox="1">
                <a:spLocks noChangeArrowheads="1"/>
              </p:cNvSpPr>
              <p:nvPr/>
            </p:nvSpPr>
            <p:spPr bwMode="auto">
              <a:xfrm>
                <a:off x="1303" y="10471"/>
                <a:ext cx="11679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latin typeface="+mn-lt"/>
                    <a:cs typeface="+mn-cs"/>
                  </a:rPr>
                  <a:t>Принцип взаимосвязи работы над различными сторонами речи</a:t>
                </a: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1695" name="Text Box 10"/>
              <p:cNvSpPr txBox="1">
                <a:spLocks noChangeArrowheads="1"/>
              </p:cNvSpPr>
              <p:nvPr/>
            </p:nvSpPr>
            <p:spPr bwMode="auto">
              <a:xfrm>
                <a:off x="1303" y="11381"/>
                <a:ext cx="11679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latin typeface="+mn-lt"/>
                    <a:cs typeface="+mn-cs"/>
                  </a:rPr>
                  <a:t>Принцип обогащения мотивации речевой</a:t>
                </a:r>
                <a:r>
                  <a:rPr lang="en-US" b="1">
                    <a:latin typeface="+mn-lt"/>
                    <a:cs typeface="+mn-cs"/>
                  </a:rPr>
                  <a:t> </a:t>
                </a:r>
                <a:r>
                  <a:rPr lang="ru-RU" b="1">
                    <a:latin typeface="+mn-lt"/>
                    <a:cs typeface="+mn-cs"/>
                  </a:rPr>
                  <a:t>деятельности</a:t>
                </a: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1696" name="Text Box 11"/>
              <p:cNvSpPr txBox="1">
                <a:spLocks noChangeArrowheads="1"/>
              </p:cNvSpPr>
              <p:nvPr/>
            </p:nvSpPr>
            <p:spPr bwMode="auto">
              <a:xfrm>
                <a:off x="1303" y="12286"/>
                <a:ext cx="11679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anchor="ctr"/>
              <a:lstStyle/>
              <a:p>
                <a:pPr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>
                    <a:latin typeface="+mn-lt"/>
                    <a:cs typeface="+mn-cs"/>
                  </a:rPr>
                  <a:t>Принцип обеспечения активной языковой практики</a:t>
                </a:r>
                <a:endParaRPr lang="ru-RU">
                  <a:latin typeface="+mn-lt"/>
                  <a:cs typeface="+mn-cs"/>
                </a:endParaRPr>
              </a:p>
            </p:txBody>
          </p:sp>
        </p:grpSp>
      </p:grpSp>
      <p:cxnSp>
        <p:nvCxnSpPr>
          <p:cNvPr id="30" name="Прямая со стрелкой 29"/>
          <p:cNvCxnSpPr/>
          <p:nvPr/>
        </p:nvCxnSpPr>
        <p:spPr>
          <a:xfrm>
            <a:off x="3851275" y="8001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C4ED2-BA1A-44F4-937F-117423B4BCAE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2"/>
          <p:cNvGrpSpPr>
            <a:grpSpLocks/>
          </p:cNvGrpSpPr>
          <p:nvPr/>
        </p:nvGrpSpPr>
        <p:grpSpPr bwMode="auto">
          <a:xfrm>
            <a:off x="323850" y="476250"/>
            <a:ext cx="8437563" cy="5545138"/>
            <a:chOff x="487" y="991"/>
            <a:chExt cx="13290" cy="8734"/>
          </a:xfrm>
        </p:grpSpPr>
        <p:sp>
          <p:nvSpPr>
            <p:cNvPr id="72708" name="Text Box 3"/>
            <p:cNvSpPr txBox="1">
              <a:spLocks noChangeArrowheads="1"/>
            </p:cNvSpPr>
            <p:nvPr/>
          </p:nvSpPr>
          <p:spPr bwMode="auto">
            <a:xfrm>
              <a:off x="487" y="991"/>
              <a:ext cx="13290" cy="8734"/>
            </a:xfrm>
            <a:prstGeom prst="rect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63500" dir="3187806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sz="2000" b="1">
                  <a:solidFill>
                    <a:srgbClr val="C00000"/>
                  </a:solidFill>
                  <a:latin typeface="Calibri" pitchFamily="34" charset="0"/>
                </a:rPr>
                <a:t>Основные направления работы по развитию речи детей</a:t>
              </a:r>
              <a:br>
                <a:rPr lang="ru-RU" sz="2000" b="1">
                  <a:solidFill>
                    <a:srgbClr val="C00000"/>
                  </a:solidFill>
                  <a:latin typeface="Calibri" pitchFamily="34" charset="0"/>
                </a:rPr>
              </a:br>
              <a:r>
                <a:rPr lang="ru-RU" sz="2000" b="1">
                  <a:solidFill>
                    <a:srgbClr val="C00000"/>
                  </a:solidFill>
                  <a:latin typeface="Calibri" pitchFamily="34" charset="0"/>
                </a:rPr>
                <a:t>в дошкольной организации</a:t>
              </a:r>
              <a:endParaRPr lang="ru-RU" sz="200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grpSp>
          <p:nvGrpSpPr>
            <p:cNvPr id="16388" name="Group 4"/>
            <p:cNvGrpSpPr>
              <a:grpSpLocks/>
            </p:cNvGrpSpPr>
            <p:nvPr/>
          </p:nvGrpSpPr>
          <p:grpSpPr bwMode="auto">
            <a:xfrm>
              <a:off x="714" y="2239"/>
              <a:ext cx="12815" cy="7259"/>
              <a:chOff x="714" y="2239"/>
              <a:chExt cx="12815" cy="7259"/>
            </a:xfrm>
          </p:grpSpPr>
          <p:sp>
            <p:nvSpPr>
              <p:cNvPr id="72710" name="Text Box 5"/>
              <p:cNvSpPr txBox="1">
                <a:spLocks noChangeArrowheads="1"/>
              </p:cNvSpPr>
              <p:nvPr/>
            </p:nvSpPr>
            <p:spPr bwMode="auto">
              <a:xfrm>
                <a:off x="715" y="2239"/>
                <a:ext cx="6236" cy="24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b="1">
                    <a:latin typeface="Calibri" pitchFamily="34" charset="0"/>
                  </a:rPr>
                  <a:t>1. </a:t>
                </a:r>
                <a:r>
                  <a:rPr lang="ru-RU" sz="1600" b="1">
                    <a:latin typeface="Calibri" pitchFamily="34" charset="0"/>
                  </a:rPr>
                  <a:t>Развитие словаря</a:t>
                </a:r>
                <a:r>
                  <a:rPr lang="ru-RU" sz="1600">
                    <a:latin typeface="Calibri" pitchFamily="34" charset="0"/>
                  </a:rPr>
                  <a:t>: освоение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 значений слов и их уместное 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 употребление в соответствии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 с контекстом высказывания, 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 с ситуацией, в которой происходит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 общение</a:t>
                </a:r>
              </a:p>
            </p:txBody>
          </p:sp>
          <p:sp>
            <p:nvSpPr>
              <p:cNvPr id="72711" name="Text Box 6"/>
              <p:cNvSpPr txBox="1">
                <a:spLocks noChangeArrowheads="1"/>
              </p:cNvSpPr>
              <p:nvPr/>
            </p:nvSpPr>
            <p:spPr bwMode="auto">
              <a:xfrm>
                <a:off x="715" y="4962"/>
                <a:ext cx="6236" cy="1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b="1">
                    <a:latin typeface="Calibri" pitchFamily="34" charset="0"/>
                  </a:rPr>
                  <a:t>2. </a:t>
                </a:r>
                <a:r>
                  <a:rPr lang="ru-RU" sz="1600" b="1">
                    <a:latin typeface="Calibri" pitchFamily="34" charset="0"/>
                  </a:rPr>
                  <a:t>Воспитание звуковой культуры</a:t>
                </a:r>
                <a:br>
                  <a:rPr lang="ru-RU" sz="1600" b="1">
                    <a:latin typeface="Calibri" pitchFamily="34" charset="0"/>
                  </a:rPr>
                </a:br>
                <a:r>
                  <a:rPr lang="ru-RU" sz="1600" b="1">
                    <a:latin typeface="Calibri" pitchFamily="34" charset="0"/>
                  </a:rPr>
                  <a:t>    речи: </a:t>
                </a:r>
                <a:r>
                  <a:rPr lang="ru-RU" sz="1600">
                    <a:latin typeface="Calibri" pitchFamily="34" charset="0"/>
                  </a:rPr>
                  <a:t>развитие восприятия звуков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 родной речи и произношения</a:t>
                </a:r>
              </a:p>
            </p:txBody>
          </p:sp>
          <p:sp>
            <p:nvSpPr>
              <p:cNvPr id="72712" name="Text Box 7"/>
              <p:cNvSpPr txBox="1">
                <a:spLocks noChangeArrowheads="1"/>
              </p:cNvSpPr>
              <p:nvPr/>
            </p:nvSpPr>
            <p:spPr bwMode="auto">
              <a:xfrm>
                <a:off x="715" y="6549"/>
                <a:ext cx="6236" cy="29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b="1">
                    <a:latin typeface="Calibri" pitchFamily="34" charset="0"/>
                  </a:rPr>
                  <a:t>3. </a:t>
                </a:r>
                <a:r>
                  <a:rPr lang="ru-RU" sz="1600" b="1">
                    <a:latin typeface="Calibri" pitchFamily="34" charset="0"/>
                  </a:rPr>
                  <a:t>Формирование грамматического</a:t>
                </a:r>
                <a:br>
                  <a:rPr lang="ru-RU" sz="1600" b="1">
                    <a:latin typeface="Calibri" pitchFamily="34" charset="0"/>
                  </a:rPr>
                </a:br>
                <a:r>
                  <a:rPr lang="ru-RU" sz="1600" b="1">
                    <a:latin typeface="Calibri" pitchFamily="34" charset="0"/>
                  </a:rPr>
                  <a:t>    строя:</a:t>
                </a:r>
              </a:p>
              <a:p>
                <a:pPr>
                  <a:lnSpc>
                    <a:spcPct val="80000"/>
                  </a:lnSpc>
                  <a:buFont typeface="Arial" charset="0"/>
                  <a:buChar char="•"/>
                </a:pPr>
                <a:r>
                  <a:rPr lang="ru-RU" sz="1600">
                    <a:latin typeface="Calibri" pitchFamily="34" charset="0"/>
                  </a:rPr>
                  <a:t> Морфология (изменение слов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по родам, числам. падежам)</a:t>
                </a:r>
              </a:p>
              <a:p>
                <a:pPr>
                  <a:lnSpc>
                    <a:spcPct val="80000"/>
                  </a:lnSpc>
                  <a:buFont typeface="Arial" charset="0"/>
                  <a:buChar char="•"/>
                </a:pPr>
                <a:r>
                  <a:rPr lang="ru-RU" sz="1600">
                    <a:latin typeface="Calibri" pitchFamily="34" charset="0"/>
                  </a:rPr>
                  <a:t> Синтаксис (освоение различных 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типов словосочетаний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и предложений)</a:t>
                </a:r>
              </a:p>
              <a:p>
                <a:pPr>
                  <a:lnSpc>
                    <a:spcPct val="80000"/>
                  </a:lnSpc>
                  <a:buFont typeface="Arial" charset="0"/>
                  <a:buChar char="•"/>
                </a:pPr>
                <a:r>
                  <a:rPr lang="ru-RU" sz="1600">
                    <a:latin typeface="Calibri" pitchFamily="34" charset="0"/>
                  </a:rPr>
                  <a:t> Словообразование</a:t>
                </a:r>
              </a:p>
            </p:txBody>
          </p:sp>
          <p:sp>
            <p:nvSpPr>
              <p:cNvPr id="72713" name="Text Box 8"/>
              <p:cNvSpPr txBox="1">
                <a:spLocks noChangeArrowheads="1"/>
              </p:cNvSpPr>
              <p:nvPr/>
            </p:nvSpPr>
            <p:spPr bwMode="auto">
              <a:xfrm>
                <a:off x="7406" y="2239"/>
                <a:ext cx="6124" cy="24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b="1">
                    <a:latin typeface="Calibri" pitchFamily="34" charset="0"/>
                  </a:rPr>
                  <a:t>4. </a:t>
                </a:r>
                <a:r>
                  <a:rPr lang="ru-RU" sz="1600" b="1">
                    <a:latin typeface="Calibri" pitchFamily="34" charset="0"/>
                  </a:rPr>
                  <a:t>Развитие связной речи: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sz="1600">
                    <a:latin typeface="Calibri" pitchFamily="34" charset="0"/>
                  </a:rPr>
                  <a:t> Диалогическая (разговорная) речь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sz="1600">
                    <a:latin typeface="Calibri" pitchFamily="34" charset="0"/>
                  </a:rPr>
                  <a:t> Монологическая речь 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(рассказывание</a:t>
                </a:r>
                <a:r>
                  <a:rPr lang="en-US">
                    <a:latin typeface="Calibri" pitchFamily="34" charset="0"/>
                  </a:rPr>
                  <a:t>)</a:t>
                </a:r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72714" name="Text Box 9"/>
              <p:cNvSpPr txBox="1">
                <a:spLocks noChangeArrowheads="1"/>
              </p:cNvSpPr>
              <p:nvPr/>
            </p:nvSpPr>
            <p:spPr bwMode="auto">
              <a:xfrm>
                <a:off x="7406" y="4962"/>
                <a:ext cx="6124" cy="20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b="1">
                    <a:latin typeface="Calibri" pitchFamily="34" charset="0"/>
                  </a:rPr>
                  <a:t>5</a:t>
                </a:r>
                <a:r>
                  <a:rPr lang="ru-RU" sz="1600" b="1">
                    <a:latin typeface="Calibri" pitchFamily="34" charset="0"/>
                  </a:rPr>
                  <a:t>. Формирование элементарного</a:t>
                </a:r>
                <a:br>
                  <a:rPr lang="ru-RU" sz="1600" b="1">
                    <a:latin typeface="Calibri" pitchFamily="34" charset="0"/>
                  </a:rPr>
                </a:br>
                <a:r>
                  <a:rPr lang="ru-RU" sz="1600" b="1">
                    <a:latin typeface="Calibri" pitchFamily="34" charset="0"/>
                  </a:rPr>
                  <a:t>    осознания явлений языка и речи:</a:t>
                </a:r>
                <a:br>
                  <a:rPr lang="ru-RU" sz="1600" b="1">
                    <a:latin typeface="Calibri" pitchFamily="34" charset="0"/>
                  </a:rPr>
                </a:br>
                <a:r>
                  <a:rPr lang="ru-RU" sz="1600" b="1">
                    <a:latin typeface="Calibri" pitchFamily="34" charset="0"/>
                  </a:rPr>
                  <a:t>    </a:t>
                </a:r>
                <a:r>
                  <a:rPr lang="ru-RU" sz="1600">
                    <a:latin typeface="Calibri" pitchFamily="34" charset="0"/>
                  </a:rPr>
                  <a:t>различение звука и слова,</a:t>
                </a:r>
                <a:br>
                  <a:rPr lang="ru-RU" sz="1600">
                    <a:latin typeface="Calibri" pitchFamily="34" charset="0"/>
                  </a:rPr>
                </a:br>
                <a:r>
                  <a:rPr lang="ru-RU" sz="1600">
                    <a:latin typeface="Calibri" pitchFamily="34" charset="0"/>
                  </a:rPr>
                  <a:t>    нахождение  места звука в слове</a:t>
                </a:r>
              </a:p>
            </p:txBody>
          </p:sp>
          <p:sp>
            <p:nvSpPr>
              <p:cNvPr id="72715" name="Text Box 10"/>
              <p:cNvSpPr txBox="1">
                <a:spLocks noChangeArrowheads="1"/>
              </p:cNvSpPr>
              <p:nvPr/>
            </p:nvSpPr>
            <p:spPr bwMode="auto">
              <a:xfrm>
                <a:off x="7406" y="7342"/>
                <a:ext cx="6124" cy="21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b="1">
                    <a:latin typeface="Calibri" pitchFamily="34" charset="0"/>
                  </a:rPr>
                  <a:t>6. </a:t>
                </a:r>
                <a:r>
                  <a:rPr lang="ru-RU" sz="1600" b="1">
                    <a:latin typeface="Calibri" pitchFamily="34" charset="0"/>
                  </a:rPr>
                  <a:t>Воспитание любви и интереса</a:t>
                </a:r>
                <a:br>
                  <a:rPr lang="ru-RU" sz="1600" b="1">
                    <a:latin typeface="Calibri" pitchFamily="34" charset="0"/>
                  </a:rPr>
                </a:br>
                <a:r>
                  <a:rPr lang="ru-RU" sz="1600" b="1">
                    <a:latin typeface="Calibri" pitchFamily="34" charset="0"/>
                  </a:rPr>
                  <a:t>    к художественному слову</a:t>
                </a:r>
              </a:p>
            </p:txBody>
          </p:sp>
        </p:grp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F7C3-45DA-448F-A293-EE9CACDA053E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08400" y="1628775"/>
            <a:ext cx="1727200" cy="43180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71842" dir="2700000" algn="ctr" rotWithShape="0">
              <a:srgbClr val="205867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sz="2000" b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Принципы</a:t>
            </a:r>
            <a:endParaRPr lang="ru-RU" sz="200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323850" y="2565400"/>
            <a:ext cx="8424863" cy="3527425"/>
            <a:chOff x="735" y="6120"/>
            <a:chExt cx="13267" cy="5558"/>
          </a:xfrm>
        </p:grpSpPr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735" y="6120"/>
              <a:ext cx="13267" cy="5558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Методы развития речи</a:t>
              </a:r>
              <a:endPara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endParaRPr>
            </a:p>
          </p:txBody>
        </p:sp>
        <p:grpSp>
          <p:nvGrpSpPr>
            <p:cNvPr id="17420" name="Group 4"/>
            <p:cNvGrpSpPr>
              <a:grpSpLocks/>
            </p:cNvGrpSpPr>
            <p:nvPr/>
          </p:nvGrpSpPr>
          <p:grpSpPr bwMode="auto">
            <a:xfrm>
              <a:off x="889" y="6801"/>
              <a:ext cx="12884" cy="4537"/>
              <a:chOff x="889" y="6801"/>
              <a:chExt cx="12884" cy="4537"/>
            </a:xfrm>
          </p:grpSpPr>
          <p:sp>
            <p:nvSpPr>
              <p:cNvPr id="17421" name="Text Box 5"/>
              <p:cNvSpPr txBox="1">
                <a:spLocks noChangeArrowheads="1"/>
              </p:cNvSpPr>
              <p:nvPr/>
            </p:nvSpPr>
            <p:spPr bwMode="auto">
              <a:xfrm>
                <a:off x="889" y="6801"/>
                <a:ext cx="7087" cy="294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Наглядные: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altLang="ru-RU" sz="1400" b="1">
                    <a:latin typeface="Calibri" pitchFamily="34" charset="0"/>
                  </a:rPr>
                  <a:t> Непосредственное наблюдение и его</a:t>
                </a:r>
                <a:br>
                  <a:rPr lang="ru-RU" altLang="ru-RU" sz="1400" b="1">
                    <a:latin typeface="Calibri" pitchFamily="34" charset="0"/>
                  </a:rPr>
                </a:br>
                <a:r>
                  <a:rPr lang="ru-RU" altLang="ru-RU" sz="1400" b="1">
                    <a:latin typeface="Calibri" pitchFamily="34" charset="0"/>
                  </a:rPr>
                  <a:t>  разновидности </a:t>
                </a:r>
                <a:r>
                  <a:rPr lang="ru-RU" altLang="ru-RU" sz="1400">
                    <a:latin typeface="Calibri" pitchFamily="34" charset="0"/>
                  </a:rPr>
                  <a:t>(наблюдение в природе, 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экскурсии)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altLang="ru-RU" sz="1400" b="1">
                    <a:latin typeface="Calibri" pitchFamily="34" charset="0"/>
                  </a:rPr>
                  <a:t> Опосредованное наблюдение </a:t>
                </a:r>
                <a:br>
                  <a:rPr lang="ru-RU" altLang="ru-RU" sz="1400" b="1">
                    <a:latin typeface="Calibri" pitchFamily="34" charset="0"/>
                  </a:rPr>
                </a:br>
                <a:r>
                  <a:rPr lang="ru-RU" altLang="ru-RU" sz="1400" b="1">
                    <a:latin typeface="Calibri" pitchFamily="34" charset="0"/>
                  </a:rPr>
                  <a:t>  </a:t>
                </a:r>
                <a:r>
                  <a:rPr lang="ru-RU" altLang="ru-RU" sz="1400">
                    <a:latin typeface="Calibri" pitchFamily="34" charset="0"/>
                  </a:rPr>
                  <a:t>(изобразительная наглядность: рассматривание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400">
                    <a:latin typeface="Calibri" pitchFamily="34" charset="0"/>
                  </a:rPr>
                  <a:t>   игрушек и картин, рассказывание по игрушкам</a:t>
                </a:r>
                <a:br>
                  <a:rPr lang="ru-RU" altLang="ru-RU" sz="1400">
                    <a:latin typeface="Calibri" pitchFamily="34" charset="0"/>
                  </a:rPr>
                </a:br>
                <a:r>
                  <a:rPr lang="ru-RU" altLang="ru-RU" sz="1600">
                    <a:latin typeface="Calibri" pitchFamily="34" charset="0"/>
                  </a:rPr>
                  <a:t>   </a:t>
                </a:r>
                <a:r>
                  <a:rPr lang="ru-RU" altLang="ru-RU" sz="1400">
                    <a:latin typeface="Calibri" pitchFamily="34" charset="0"/>
                  </a:rPr>
                  <a:t>и картинам)</a:t>
                </a:r>
              </a:p>
            </p:txBody>
          </p:sp>
          <p:sp>
            <p:nvSpPr>
              <p:cNvPr id="17422" name="Text Box 6"/>
              <p:cNvSpPr txBox="1">
                <a:spLocks noChangeArrowheads="1"/>
              </p:cNvSpPr>
              <p:nvPr/>
            </p:nvSpPr>
            <p:spPr bwMode="auto">
              <a:xfrm>
                <a:off x="8446" y="6801"/>
                <a:ext cx="5327" cy="294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Словесные: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altLang="ru-RU" sz="1400" b="1">
                    <a:latin typeface="Calibri" pitchFamily="34" charset="0"/>
                  </a:rPr>
                  <a:t> Чтение и рассказывание </a:t>
                </a:r>
                <a:br>
                  <a:rPr lang="ru-RU" altLang="ru-RU" sz="1400" b="1">
                    <a:latin typeface="Calibri" pitchFamily="34" charset="0"/>
                  </a:rPr>
                </a:br>
                <a:r>
                  <a:rPr lang="ru-RU" altLang="ru-RU" sz="1400" b="1">
                    <a:latin typeface="Calibri" pitchFamily="34" charset="0"/>
                  </a:rPr>
                  <a:t>   художественных произведений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altLang="ru-RU" sz="1400" b="1">
                    <a:latin typeface="Calibri" pitchFamily="34" charset="0"/>
                  </a:rPr>
                  <a:t> Заучивание наизусть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altLang="ru-RU" sz="1400" b="1">
                    <a:latin typeface="Calibri" pitchFamily="34" charset="0"/>
                  </a:rPr>
                  <a:t> Пересказ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altLang="ru-RU" sz="1400" b="1">
                    <a:latin typeface="Calibri" pitchFamily="34" charset="0"/>
                  </a:rPr>
                  <a:t> Обобщающая беседа</a:t>
                </a:r>
              </a:p>
              <a:p>
                <a:pPr>
                  <a:lnSpc>
                    <a:spcPct val="90000"/>
                  </a:lnSpc>
                  <a:buFont typeface="Arial" charset="0"/>
                  <a:buChar char="•"/>
                </a:pPr>
                <a:r>
                  <a:rPr lang="ru-RU" altLang="ru-RU" sz="1400" b="1">
                    <a:latin typeface="Calibri" pitchFamily="34" charset="0"/>
                  </a:rPr>
                  <a:t> Рассказывание без опоры</a:t>
                </a:r>
                <a:br>
                  <a:rPr lang="ru-RU" altLang="ru-RU" sz="1400" b="1">
                    <a:latin typeface="Calibri" pitchFamily="34" charset="0"/>
                  </a:rPr>
                </a:br>
                <a:r>
                  <a:rPr lang="ru-RU" altLang="ru-RU" sz="1400" b="1">
                    <a:latin typeface="Calibri" pitchFamily="34" charset="0"/>
                  </a:rPr>
                  <a:t>  на наглядный материал</a:t>
                </a:r>
                <a:endParaRPr lang="ru-RU" altLang="ru-RU" sz="1400">
                  <a:latin typeface="Calibri" pitchFamily="34" charset="0"/>
                </a:endParaRPr>
              </a:p>
            </p:txBody>
          </p:sp>
          <p:sp>
            <p:nvSpPr>
              <p:cNvPr id="17423" name="Text Box 7"/>
              <p:cNvSpPr txBox="1">
                <a:spLocks noChangeArrowheads="1"/>
              </p:cNvSpPr>
              <p:nvPr/>
            </p:nvSpPr>
            <p:spPr bwMode="auto">
              <a:xfrm>
                <a:off x="1756" y="9977"/>
                <a:ext cx="11339" cy="13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Практические: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altLang="ru-RU" sz="1400" b="1">
                    <a:latin typeface="Calibri" pitchFamily="34" charset="0"/>
                  </a:rPr>
                  <a:t>Дидактические игры, игры-драматизации, инсценировки, дидактические упражнения, пластические этюды, хороводные игры</a:t>
                </a:r>
                <a:endParaRPr lang="ru-RU" altLang="ru-RU" sz="1400">
                  <a:latin typeface="Calibri" pitchFamily="34" charset="0"/>
                </a:endParaRPr>
              </a:p>
            </p:txBody>
          </p:sp>
        </p:grpSp>
      </p:grpSp>
      <p:sp>
        <p:nvSpPr>
          <p:cNvPr id="73732" name="AutoShape 5"/>
          <p:cNvSpPr>
            <a:spLocks noChangeArrowheads="1"/>
          </p:cNvSpPr>
          <p:nvPr/>
        </p:nvSpPr>
        <p:spPr bwMode="auto">
          <a:xfrm>
            <a:off x="4435475" y="2133600"/>
            <a:ext cx="280988" cy="358775"/>
          </a:xfrm>
          <a:prstGeom prst="downArrow">
            <a:avLst>
              <a:gd name="adj1" fmla="val 39102"/>
              <a:gd name="adj2" fmla="val 55359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7412" name="Группа 15"/>
          <p:cNvGrpSpPr>
            <a:grpSpLocks/>
          </p:cNvGrpSpPr>
          <p:nvPr/>
        </p:nvGrpSpPr>
        <p:grpSpPr bwMode="auto">
          <a:xfrm>
            <a:off x="3132138" y="944563"/>
            <a:ext cx="2879725" cy="612775"/>
            <a:chOff x="3131840" y="944984"/>
            <a:chExt cx="2880320" cy="611808"/>
          </a:xfrm>
        </p:grpSpPr>
        <p:cxnSp>
          <p:nvCxnSpPr>
            <p:cNvPr id="17" name="Прямая со стрелкой 16"/>
            <p:cNvCxnSpPr>
              <a:stCxn id="19" idx="2"/>
            </p:cNvCxnSpPr>
            <p:nvPr/>
          </p:nvCxnSpPr>
          <p:spPr>
            <a:xfrm>
              <a:off x="3131840" y="944984"/>
              <a:ext cx="1440159" cy="6118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20" idx="2"/>
            </p:cNvCxnSpPr>
            <p:nvPr/>
          </p:nvCxnSpPr>
          <p:spPr>
            <a:xfrm flipH="1">
              <a:off x="4571999" y="981438"/>
              <a:ext cx="1440161" cy="57535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411413" y="549275"/>
            <a:ext cx="1439862" cy="395288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Цель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5292725" y="549275"/>
            <a:ext cx="1439863" cy="431800"/>
          </a:xfrm>
          <a:prstGeom prst="rect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53882" dir="2700000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Задачи</a:t>
            </a:r>
            <a:endParaRPr lang="ru-RU" sz="24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3851275" y="8001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89C72-DC6D-4981-9CF6-51045F5ECF9D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12"/>
          <p:cNvGrpSpPr>
            <a:grpSpLocks/>
          </p:cNvGrpSpPr>
          <p:nvPr/>
        </p:nvGrpSpPr>
        <p:grpSpPr bwMode="auto">
          <a:xfrm>
            <a:off x="395288" y="3429000"/>
            <a:ext cx="8353425" cy="2663825"/>
            <a:chOff x="318" y="459"/>
            <a:chExt cx="13153" cy="4194"/>
          </a:xfrm>
        </p:grpSpPr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18" y="459"/>
              <a:ext cx="13153" cy="4194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Средства развития речи</a:t>
              </a:r>
              <a:endPara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endParaRPr>
            </a:p>
          </p:txBody>
        </p:sp>
        <p:sp>
          <p:nvSpPr>
            <p:cNvPr id="74767" name="Text Box 14"/>
            <p:cNvSpPr txBox="1">
              <a:spLocks noChangeArrowheads="1"/>
            </p:cNvSpPr>
            <p:nvPr/>
          </p:nvSpPr>
          <p:spPr bwMode="auto">
            <a:xfrm>
              <a:off x="773" y="1309"/>
              <a:ext cx="3287" cy="1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Общение</a:t>
              </a:r>
              <a:endParaRPr lang="ru-RU">
                <a:latin typeface="+mn-lt"/>
                <a:cs typeface="+mn-cs"/>
              </a:endParaRP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взрослых и детей</a:t>
              </a: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768" name="Text Box 15"/>
            <p:cNvSpPr txBox="1">
              <a:spLocks noChangeArrowheads="1"/>
            </p:cNvSpPr>
            <p:nvPr/>
          </p:nvSpPr>
          <p:spPr bwMode="auto">
            <a:xfrm>
              <a:off x="5195" y="1251"/>
              <a:ext cx="3287" cy="14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Культурная</a:t>
              </a:r>
              <a:endParaRPr lang="ru-RU">
                <a:latin typeface="+mn-lt"/>
                <a:cs typeface="+mn-cs"/>
              </a:endParaRP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языковая среда</a:t>
              </a: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769" name="Text Box 16"/>
            <p:cNvSpPr txBox="1">
              <a:spLocks noChangeArrowheads="1"/>
            </p:cNvSpPr>
            <p:nvPr/>
          </p:nvSpPr>
          <p:spPr bwMode="auto">
            <a:xfrm>
              <a:off x="9617" y="1251"/>
              <a:ext cx="3287" cy="1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Обучение</a:t>
              </a:r>
              <a:r>
                <a:rPr lang="ru-RU">
                  <a:latin typeface="+mn-lt"/>
                  <a:cs typeface="+mn-cs"/>
                </a:rPr>
                <a:t> </a:t>
              </a:r>
              <a:r>
                <a:rPr lang="ru-RU" b="1">
                  <a:latin typeface="+mn-lt"/>
                  <a:cs typeface="+mn-cs"/>
                </a:rPr>
                <a:t>родной речи на занятиях</a:t>
              </a: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770" name="Text Box 17"/>
            <p:cNvSpPr txBox="1">
              <a:spLocks noChangeArrowheads="1"/>
            </p:cNvSpPr>
            <p:nvPr/>
          </p:nvSpPr>
          <p:spPr bwMode="auto">
            <a:xfrm>
              <a:off x="770" y="3066"/>
              <a:ext cx="3289" cy="1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Художественная</a:t>
              </a:r>
              <a:endParaRPr lang="ru-RU">
                <a:latin typeface="+mn-lt"/>
                <a:cs typeface="+mn-cs"/>
              </a:endParaRP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литература</a:t>
              </a: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771" name="Text Box 18"/>
            <p:cNvSpPr txBox="1">
              <a:spLocks noChangeArrowheads="1"/>
            </p:cNvSpPr>
            <p:nvPr/>
          </p:nvSpPr>
          <p:spPr bwMode="auto">
            <a:xfrm>
              <a:off x="5195" y="3066"/>
              <a:ext cx="3287" cy="1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Изобразительное</a:t>
              </a:r>
              <a:r>
                <a:rPr lang="ru-RU">
                  <a:latin typeface="+mn-lt"/>
                  <a:cs typeface="+mn-cs"/>
                </a:rPr>
                <a:t> </a:t>
              </a:r>
              <a:r>
                <a:rPr lang="ru-RU" b="1">
                  <a:latin typeface="+mn-lt"/>
                  <a:cs typeface="+mn-cs"/>
                </a:rPr>
                <a:t>искусство, музыка, театр</a:t>
              </a: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74772" name="Text Box 19"/>
            <p:cNvSpPr txBox="1">
              <a:spLocks noChangeArrowheads="1"/>
            </p:cNvSpPr>
            <p:nvPr/>
          </p:nvSpPr>
          <p:spPr bwMode="auto">
            <a:xfrm>
              <a:off x="9729" y="3066"/>
              <a:ext cx="3287" cy="1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Занятия по другим</a:t>
              </a:r>
            </a:p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>
                  <a:latin typeface="+mn-lt"/>
                  <a:cs typeface="+mn-cs"/>
                </a:rPr>
                <a:t>разделам программы</a:t>
              </a: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708400" y="1628775"/>
            <a:ext cx="1727200" cy="43180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71842" dir="2700000" algn="ctr" rotWithShape="0">
              <a:srgbClr val="205867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Принципы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74756" name="AutoShape 5"/>
          <p:cNvSpPr>
            <a:spLocks noChangeArrowheads="1"/>
          </p:cNvSpPr>
          <p:nvPr/>
        </p:nvSpPr>
        <p:spPr bwMode="auto">
          <a:xfrm>
            <a:off x="4435475" y="2997200"/>
            <a:ext cx="280988" cy="360363"/>
          </a:xfrm>
          <a:prstGeom prst="downArrow">
            <a:avLst>
              <a:gd name="adj1" fmla="val 39102"/>
              <a:gd name="adj2" fmla="val 55604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8436" name="Группа 21"/>
          <p:cNvGrpSpPr>
            <a:grpSpLocks/>
          </p:cNvGrpSpPr>
          <p:nvPr/>
        </p:nvGrpSpPr>
        <p:grpSpPr bwMode="auto">
          <a:xfrm>
            <a:off x="3132138" y="944563"/>
            <a:ext cx="2879725" cy="612775"/>
            <a:chOff x="3131840" y="944984"/>
            <a:chExt cx="2880320" cy="611808"/>
          </a:xfrm>
        </p:grpSpPr>
        <p:cxnSp>
          <p:nvCxnSpPr>
            <p:cNvPr id="23" name="Прямая со стрелкой 22"/>
            <p:cNvCxnSpPr>
              <a:stCxn id="25" idx="2"/>
            </p:cNvCxnSpPr>
            <p:nvPr/>
          </p:nvCxnSpPr>
          <p:spPr>
            <a:xfrm>
              <a:off x="3131840" y="944984"/>
              <a:ext cx="1440159" cy="6118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26" idx="2"/>
            </p:cNvCxnSpPr>
            <p:nvPr/>
          </p:nvCxnSpPr>
          <p:spPr>
            <a:xfrm flipH="1">
              <a:off x="4571999" y="981438"/>
              <a:ext cx="1440161" cy="57535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2411413" y="549275"/>
            <a:ext cx="1439862" cy="395288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Цель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292725" y="549275"/>
            <a:ext cx="1439863" cy="431800"/>
          </a:xfrm>
          <a:prstGeom prst="rect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53882" dir="2700000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Задачи</a:t>
            </a:r>
            <a:endParaRPr lang="ru-RU" sz="24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3851275" y="8001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29" idx="0"/>
          </p:cNvCxnSpPr>
          <p:nvPr/>
        </p:nvCxnSpPr>
        <p:spPr>
          <a:xfrm>
            <a:off x="4572000" y="2133600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708400" y="2420938"/>
            <a:ext cx="1727200" cy="431800"/>
          </a:xfrm>
          <a:prstGeom prst="rect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89803" dir="2700000" algn="ctr" rotWithShape="0">
              <a:srgbClr val="4E6128">
                <a:alpha val="5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Методы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97941C-9B56-4910-B035-0DEF6CED11C4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1948E-6592-48A0-BF22-BA403A5AE44A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58769" y="411391"/>
            <a:ext cx="799288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ВОСПИТАНИЕ ЛЮБВИ И ИНТЕРЕСА К ХУДОЖЕСТВЕННОМУ СЛОВУ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ЗНАКОМСТВО ДЕТЕЙ С ХУДОЖЕСТВЕННОЙ ЛИТЕРАТУРОЙ</a:t>
            </a:r>
          </a:p>
        </p:txBody>
      </p:sp>
      <p:grpSp>
        <p:nvGrpSpPr>
          <p:cNvPr id="19459" name="Группа 44"/>
          <p:cNvGrpSpPr>
            <a:grpSpLocks/>
          </p:cNvGrpSpPr>
          <p:nvPr/>
        </p:nvGrpSpPr>
        <p:grpSpPr bwMode="auto">
          <a:xfrm>
            <a:off x="307975" y="1206500"/>
            <a:ext cx="8494713" cy="925513"/>
            <a:chOff x="333731" y="1055049"/>
            <a:chExt cx="8496000" cy="925844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33731" y="1631518"/>
              <a:ext cx="8496000" cy="34937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/>
                <a:t>Формирование интереса и потребности в чтении (восприятии книг)</a:t>
              </a:r>
            </a:p>
          </p:txBody>
        </p:sp>
        <p:grpSp>
          <p:nvGrpSpPr>
            <p:cNvPr id="19485" name="Группа 18"/>
            <p:cNvGrpSpPr>
              <a:grpSpLocks/>
            </p:cNvGrpSpPr>
            <p:nvPr/>
          </p:nvGrpSpPr>
          <p:grpSpPr bwMode="auto">
            <a:xfrm>
              <a:off x="3581599" y="1055049"/>
              <a:ext cx="2000264" cy="512519"/>
              <a:chOff x="3108376" y="1357298"/>
              <a:chExt cx="2000264" cy="512519"/>
            </a:xfrm>
          </p:grpSpPr>
          <p:sp>
            <p:nvSpPr>
              <p:cNvPr id="14" name="Стрелка вниз 13"/>
              <p:cNvSpPr/>
              <p:nvPr/>
            </p:nvSpPr>
            <p:spPr>
              <a:xfrm>
                <a:off x="3429749" y="1357298"/>
                <a:ext cx="1357519" cy="512946"/>
              </a:xfrm>
              <a:prstGeom prst="downArrow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9487" name="Заголовок 8"/>
              <p:cNvSpPr txBox="1">
                <a:spLocks/>
              </p:cNvSpPr>
              <p:nvPr/>
            </p:nvSpPr>
            <p:spPr bwMode="auto">
              <a:xfrm>
                <a:off x="3108376" y="1369751"/>
                <a:ext cx="200026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altLang="ru-RU" sz="1600" b="1">
                    <a:latin typeface="Calibri" pitchFamily="34" charset="0"/>
                  </a:rPr>
                  <a:t>цель</a:t>
                </a:r>
              </a:p>
            </p:txBody>
          </p:sp>
        </p:grpSp>
      </p:grpSp>
      <p:grpSp>
        <p:nvGrpSpPr>
          <p:cNvPr id="19460" name="Группа 40"/>
          <p:cNvGrpSpPr>
            <a:grpSpLocks/>
          </p:cNvGrpSpPr>
          <p:nvPr/>
        </p:nvGrpSpPr>
        <p:grpSpPr bwMode="auto">
          <a:xfrm>
            <a:off x="79375" y="2195513"/>
            <a:ext cx="8951913" cy="1976437"/>
            <a:chOff x="105616" y="2033014"/>
            <a:chExt cx="8952230" cy="1975549"/>
          </a:xfrm>
        </p:grpSpPr>
        <p:grpSp>
          <p:nvGrpSpPr>
            <p:cNvPr id="19476" name="Группа 23"/>
            <p:cNvGrpSpPr>
              <a:grpSpLocks/>
            </p:cNvGrpSpPr>
            <p:nvPr/>
          </p:nvGrpSpPr>
          <p:grpSpPr bwMode="auto">
            <a:xfrm>
              <a:off x="105616" y="2604563"/>
              <a:ext cx="8952230" cy="1404000"/>
              <a:chOff x="142844" y="2238523"/>
              <a:chExt cx="8952230" cy="1404000"/>
            </a:xfrm>
          </p:grpSpPr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142844" y="2238217"/>
                <a:ext cx="2879827" cy="1404306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Вызывать интерес к художественной литературе как средству познания, приобщения к словесному искусству, воспитания культуры чувств и переживаний</a:t>
                </a:r>
              </a:p>
            </p:txBody>
          </p:sp>
          <p:sp>
            <p:nvSpPr>
              <p:cNvPr id="21" name="Скругленный прямоугольник 20"/>
              <p:cNvSpPr/>
              <p:nvPr/>
            </p:nvSpPr>
            <p:spPr>
              <a:xfrm>
                <a:off x="3178251" y="2238217"/>
                <a:ext cx="2881415" cy="9727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Приобщение к словесному искусству, в том числе развитие художественного восприятия и эстетического вкуса</a:t>
                </a:r>
              </a:p>
            </p:txBody>
          </p:sp>
          <p:sp>
            <p:nvSpPr>
              <p:cNvPr id="22" name="Скругленный прямоугольник 21"/>
              <p:cNvSpPr/>
              <p:nvPr/>
            </p:nvSpPr>
            <p:spPr>
              <a:xfrm>
                <a:off x="6215247" y="2238217"/>
                <a:ext cx="2879827" cy="1404306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Формировать и совершенствовать связную речь, поощрять собственное словесное творчество через прототипы, данные в художественном тексте</a:t>
                </a:r>
              </a:p>
            </p:txBody>
          </p:sp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3178251" y="3258521"/>
                <a:ext cx="2881415" cy="360201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Развитие литературной речи</a:t>
                </a:r>
              </a:p>
            </p:txBody>
          </p:sp>
        </p:grpSp>
        <p:grpSp>
          <p:nvGrpSpPr>
            <p:cNvPr id="19477" name="Группа 24"/>
            <p:cNvGrpSpPr>
              <a:grpSpLocks/>
            </p:cNvGrpSpPr>
            <p:nvPr/>
          </p:nvGrpSpPr>
          <p:grpSpPr bwMode="auto">
            <a:xfrm>
              <a:off x="3581599" y="2033014"/>
              <a:ext cx="2000264" cy="512519"/>
              <a:chOff x="3108376" y="1357298"/>
              <a:chExt cx="2000264" cy="512519"/>
            </a:xfrm>
          </p:grpSpPr>
          <p:sp>
            <p:nvSpPr>
              <p:cNvPr id="26" name="Стрелка вниз 25"/>
              <p:cNvSpPr/>
              <p:nvPr/>
            </p:nvSpPr>
            <p:spPr>
              <a:xfrm>
                <a:off x="3429827" y="1357298"/>
                <a:ext cx="1357361" cy="512532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9479" name="Заголовок 8"/>
              <p:cNvSpPr txBox="1">
                <a:spLocks/>
              </p:cNvSpPr>
              <p:nvPr/>
            </p:nvSpPr>
            <p:spPr bwMode="auto">
              <a:xfrm>
                <a:off x="3108376" y="1369751"/>
                <a:ext cx="200026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altLang="ru-RU" sz="1600" b="1">
                    <a:latin typeface="Calibri" pitchFamily="34" charset="0"/>
                  </a:rPr>
                  <a:t>задачи</a:t>
                </a:r>
              </a:p>
            </p:txBody>
          </p:sp>
        </p:grpSp>
      </p:grpSp>
      <p:grpSp>
        <p:nvGrpSpPr>
          <p:cNvPr id="19461" name="Группа 43"/>
          <p:cNvGrpSpPr>
            <a:grpSpLocks/>
          </p:cNvGrpSpPr>
          <p:nvPr/>
        </p:nvGrpSpPr>
        <p:grpSpPr bwMode="auto">
          <a:xfrm>
            <a:off x="136525" y="4221163"/>
            <a:ext cx="8837613" cy="2108200"/>
            <a:chOff x="153138" y="4070345"/>
            <a:chExt cx="8837724" cy="2108574"/>
          </a:xfrm>
        </p:grpSpPr>
        <p:grpSp>
          <p:nvGrpSpPr>
            <p:cNvPr id="19462" name="Группа 41"/>
            <p:cNvGrpSpPr>
              <a:grpSpLocks/>
            </p:cNvGrpSpPr>
            <p:nvPr/>
          </p:nvGrpSpPr>
          <p:grpSpPr bwMode="auto">
            <a:xfrm>
              <a:off x="153138" y="4647311"/>
              <a:ext cx="8837724" cy="720000"/>
              <a:chOff x="121366" y="4647311"/>
              <a:chExt cx="8837724" cy="720000"/>
            </a:xfrm>
          </p:grpSpPr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121366" y="4646709"/>
                <a:ext cx="1403368" cy="72085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Чтение литературного произведения</a:t>
                </a:r>
              </a:p>
            </p:txBody>
          </p:sp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1635860" y="4646709"/>
                <a:ext cx="1403368" cy="72085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Рассказ литературного произведения</a:t>
                </a:r>
              </a:p>
            </p:txBody>
          </p:sp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3142417" y="4646709"/>
                <a:ext cx="1403368" cy="72085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Беседа о прочитанном произведении</a:t>
                </a:r>
              </a:p>
            </p:txBody>
          </p:sp>
          <p:sp>
            <p:nvSpPr>
              <p:cNvPr id="32" name="Скругленный прямоугольник 31"/>
              <p:cNvSpPr/>
              <p:nvPr/>
            </p:nvSpPr>
            <p:spPr>
              <a:xfrm>
                <a:off x="4661673" y="4646709"/>
                <a:ext cx="1403368" cy="72085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Обсуждение литературного произведения</a:t>
                </a:r>
              </a:p>
            </p:txBody>
          </p:sp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6187280" y="4646709"/>
                <a:ext cx="2771810" cy="72085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 err="1"/>
                  <a:t>Инсценирование</a:t>
                </a:r>
                <a:r>
                  <a:rPr lang="ru-RU" sz="1400" b="1" dirty="0"/>
                  <a:t> литературного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произведения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Театрализованная игра </a:t>
                </a:r>
              </a:p>
            </p:txBody>
          </p:sp>
        </p:grpSp>
        <p:grpSp>
          <p:nvGrpSpPr>
            <p:cNvPr id="19463" name="Группа 35"/>
            <p:cNvGrpSpPr>
              <a:grpSpLocks/>
            </p:cNvGrpSpPr>
            <p:nvPr/>
          </p:nvGrpSpPr>
          <p:grpSpPr bwMode="auto">
            <a:xfrm>
              <a:off x="3571868" y="4070345"/>
              <a:ext cx="2000264" cy="512519"/>
              <a:chOff x="3108376" y="1357298"/>
              <a:chExt cx="2000264" cy="512519"/>
            </a:xfrm>
          </p:grpSpPr>
          <p:sp>
            <p:nvSpPr>
              <p:cNvPr id="37" name="Стрелка вниз 36"/>
              <p:cNvSpPr/>
              <p:nvPr/>
            </p:nvSpPr>
            <p:spPr>
              <a:xfrm>
                <a:off x="3429843" y="1357298"/>
                <a:ext cx="1357330" cy="512853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19470" name="Заголовок 8"/>
              <p:cNvSpPr txBox="1">
                <a:spLocks/>
              </p:cNvSpPr>
              <p:nvPr/>
            </p:nvSpPr>
            <p:spPr bwMode="auto">
              <a:xfrm>
                <a:off x="3108376" y="1369751"/>
                <a:ext cx="2000264" cy="500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altLang="ru-RU" sz="1600" b="1">
                    <a:latin typeface="Calibri" pitchFamily="34" charset="0"/>
                  </a:rPr>
                  <a:t>формы</a:t>
                </a:r>
              </a:p>
            </p:txBody>
          </p:sp>
        </p:grpSp>
        <p:grpSp>
          <p:nvGrpSpPr>
            <p:cNvPr id="19464" name="Группа 42"/>
            <p:cNvGrpSpPr>
              <a:grpSpLocks/>
            </p:cNvGrpSpPr>
            <p:nvPr/>
          </p:nvGrpSpPr>
          <p:grpSpPr bwMode="auto">
            <a:xfrm>
              <a:off x="737704" y="5484334"/>
              <a:ext cx="7668593" cy="694585"/>
              <a:chOff x="153138" y="5484334"/>
              <a:chExt cx="7668593" cy="694585"/>
            </a:xfrm>
          </p:grpSpPr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152779" y="5485058"/>
                <a:ext cx="2052664" cy="682746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Игра на основе сюжета литературного произведения</a:t>
                </a:r>
              </a:p>
            </p:txBody>
          </p:sp>
          <p:sp>
            <p:nvSpPr>
              <p:cNvPr id="35" name="Скругленный прямоугольник 34"/>
              <p:cNvSpPr/>
              <p:nvPr/>
            </p:nvSpPr>
            <p:spPr>
              <a:xfrm>
                <a:off x="2335619" y="5486646"/>
                <a:ext cx="2089176" cy="682746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Продуктивная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деятельность по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мотивам прочитанного</a:t>
                </a:r>
              </a:p>
            </p:txBody>
          </p:sp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4553384" y="5485058"/>
                <a:ext cx="1331930" cy="682746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Сочинение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по мотивам прочитанного</a:t>
                </a:r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6021840" y="5496173"/>
                <a:ext cx="1800248" cy="682746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Ситуативная беседа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dirty="0"/>
                  <a:t> по мотивам прочитанного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9246" y="142876"/>
            <a:ext cx="8748000" cy="936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Основные принципы организации работы по воспитанию у детей интереса к художественному слову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6850" y="1196975"/>
            <a:ext cx="8640763" cy="6429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>
                <a:solidFill>
                  <a:srgbClr val="000000"/>
                </a:solidFill>
                <a:cs typeface="Arial" charset="0"/>
              </a:rPr>
              <a:t>Ежедневное чтение детям вслух является обязательным и рассматривается как традиция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0825" y="1989138"/>
            <a:ext cx="8640763" cy="13319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>
                <a:solidFill>
                  <a:srgbClr val="000000"/>
                </a:solidFill>
                <a:cs typeface="Arial" charset="0"/>
              </a:rPr>
              <a:t>В отборе художественных текстов учитываются предпочтения педагогов и особенности детей, а также способность книги конкурировать с видеотехникой не только на уровне содержания, но и на уровне зрительного ряда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6850" y="3429000"/>
            <a:ext cx="8640763" cy="1857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>
                <a:solidFill>
                  <a:srgbClr val="000000"/>
                </a:solidFill>
                <a:cs typeface="Arial" charset="0"/>
              </a:rPr>
              <a:t>Создание по поводу художественной литературы детско-родительских проектов с включением различных видов деятельности: игровой, продуктивной, коммуникативной, познавательно-исследовательской, в ходе чего создаются целостные продукты в виде книг самоделок, выставок изобразительного творчества, макетов, плакатов, карт и схем, сценариев викторин, досугов, детско-родительских праздников и др.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5445125"/>
            <a:ext cx="8640762" cy="714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>
                <a:solidFill>
                  <a:srgbClr val="000000"/>
                </a:solidFill>
                <a:cs typeface="Arial" charset="0"/>
              </a:rPr>
              <a:t>Отказ от обучающих занятий по ознакомлению с художественной литературой в пользу свободного не</a:t>
            </a:r>
            <a:r>
              <a:rPr lang="ru-RU" b="1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b="1">
                <a:solidFill>
                  <a:srgbClr val="000000"/>
                </a:solidFill>
                <a:cs typeface="Arial" charset="0"/>
              </a:rPr>
              <a:t>принудительного чтения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37DD6-ED95-49CE-9140-188080797777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511</Words>
  <Application>Microsoft Office PowerPoint</Application>
  <PresentationFormat>Экран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Елена</cp:lastModifiedBy>
  <cp:revision>2</cp:revision>
  <dcterms:created xsi:type="dcterms:W3CDTF">2014-02-24T07:42:55Z</dcterms:created>
  <dcterms:modified xsi:type="dcterms:W3CDTF">2017-12-12T12:06:25Z</dcterms:modified>
</cp:coreProperties>
</file>