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8" y="12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32F5-D83A-4C8D-8E96-D492AFB18EA7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E3CDF-F26A-49D5-B09B-02655F0E9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52AE4-477A-4118-AF57-5544535934C2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31323-E56B-4F18-AC72-B0B042B2B9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59E2F-2C15-4B09-8308-B1823B7C8BBA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8FE8F-DF04-4E86-A414-69525AC237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90FE8-88CC-4BB5-805E-C2B1EA379D83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B91ED-D1DB-4CBA-8AB1-1CABDF9F8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140D-AC2E-411C-9EBC-349DA92C9D78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44E60-427A-4464-9DC7-12FCC13836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6D1FD-448C-4A33-8C91-B75D7E8A2C8D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E1B0D-56E6-4D19-A7D5-3567E3410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B29A1-CCEB-4C3C-8756-878DFC536202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F0DC0-8D64-4ED8-A318-9BD6D4E803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4D203-710A-41D2-A6EB-1668720CBBF9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C0CB8-4289-4F95-9741-EE84189533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D2795-BA17-4B27-AD8A-183322AE5A10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A76A6-F923-4EE7-BF3E-56867F64EE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C1216-E73A-4A54-9B8D-02615B8B15C2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B172F-C105-4EEC-8F4C-BB68D0AA8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2DF-3E2E-4EA9-94DA-3196A050949D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519CC-2CBD-415C-B2F6-FC612CA0D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178DC7-8A66-40C5-BA8C-4F6B304D743E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81005A-486E-459F-9D6F-C6E13AF2B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 anchor="b">
            <a:normAutofit/>
          </a:bodyPr>
          <a:lstStyle/>
          <a:p>
            <a:r>
              <a:rPr lang="ru-RU" smtClean="0">
                <a:solidFill>
                  <a:srgbClr val="FBA80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Образовательная область </a:t>
            </a:r>
            <a:r>
              <a:rPr lang="ru-RU" sz="4800" smtClean="0">
                <a:solidFill>
                  <a:srgbClr val="FBA80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«Познавательное развитие»</a:t>
            </a:r>
          </a:p>
        </p:txBody>
      </p:sp>
      <p:pic>
        <p:nvPicPr>
          <p:cNvPr id="11270" name="Picture 6" descr="D:\ПРОСВЕЩЕНИЕ\Картинки разные\Доналд_Золан\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5812" y="555030"/>
            <a:ext cx="4500000" cy="360000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 И МИР ПРИРОДЫ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1B173-7615-4795-931B-C377A1779E33}" type="slidenum">
              <a:rPr lang="ru-RU"/>
              <a:pPr>
                <a:defRPr/>
              </a:pPr>
              <a:t>10</a:t>
            </a:fld>
            <a:endParaRPr lang="ru-RU"/>
          </a:p>
        </p:txBody>
      </p:sp>
      <p:grpSp>
        <p:nvGrpSpPr>
          <p:cNvPr id="22531" name="Group 2"/>
          <p:cNvGrpSpPr>
            <a:grpSpLocks/>
          </p:cNvGrpSpPr>
          <p:nvPr/>
        </p:nvGrpSpPr>
        <p:grpSpPr bwMode="auto">
          <a:xfrm>
            <a:off x="900113" y="1052513"/>
            <a:ext cx="7848600" cy="5472112"/>
            <a:chOff x="2741" y="420"/>
            <a:chExt cx="16914" cy="11864"/>
          </a:xfrm>
        </p:grpSpPr>
        <p:sp>
          <p:nvSpPr>
            <p:cNvPr id="22532" name="AutoShape 3"/>
            <p:cNvSpPr>
              <a:spLocks noChangeArrowheads="1"/>
            </p:cNvSpPr>
            <p:nvPr/>
          </p:nvSpPr>
          <p:spPr bwMode="auto">
            <a:xfrm>
              <a:off x="2741" y="570"/>
              <a:ext cx="13740" cy="10200"/>
            </a:xfrm>
            <a:prstGeom prst="sun">
              <a:avLst>
                <a:gd name="adj" fmla="val 12500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22533" name="AutoShape 4"/>
            <p:cNvSpPr>
              <a:spLocks/>
            </p:cNvSpPr>
            <p:nvPr/>
          </p:nvSpPr>
          <p:spPr bwMode="auto">
            <a:xfrm>
              <a:off x="3672" y="420"/>
              <a:ext cx="2730" cy="1200"/>
            </a:xfrm>
            <a:prstGeom prst="accentBorderCallout3">
              <a:avLst>
                <a:gd name="adj1" fmla="val 15000"/>
                <a:gd name="adj2" fmla="val -4394"/>
                <a:gd name="adj3" fmla="val 15000"/>
                <a:gd name="adj4" fmla="val -59963"/>
                <a:gd name="adj5" fmla="val 63083"/>
                <a:gd name="adj6" fmla="val -59963"/>
                <a:gd name="adj7" fmla="val 304315"/>
                <a:gd name="adj8" fmla="val 47968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1400" b="1"/>
                <a:t>Общий дом природы</a:t>
              </a:r>
              <a:endParaRPr lang="ru-RU" altLang="ru-RU" sz="1400"/>
            </a:p>
          </p:txBody>
        </p:sp>
        <p:sp>
          <p:nvSpPr>
            <p:cNvPr id="20486" name="AutoShape 5"/>
            <p:cNvSpPr>
              <a:spLocks noChangeArrowheads="1"/>
            </p:cNvSpPr>
            <p:nvPr/>
          </p:nvSpPr>
          <p:spPr bwMode="auto">
            <a:xfrm>
              <a:off x="8328" y="2451"/>
              <a:ext cx="2942" cy="1263"/>
            </a:xfrm>
            <a:prstGeom prst="wedgeRoundRectCallout">
              <a:avLst>
                <a:gd name="adj1" fmla="val -48215"/>
                <a:gd name="adj2" fmla="val 19900"/>
                <a:gd name="adj3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93939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sz="1200" b="1" u="sng">
                  <a:latin typeface="Calibri" pitchFamily="34" charset="0"/>
                </a:rPr>
                <a:t>Содержание образования</a:t>
              </a:r>
              <a:endParaRPr lang="ru-RU" sz="1200">
                <a:latin typeface="Calibri" pitchFamily="34" charset="0"/>
              </a:endParaRPr>
            </a:p>
          </p:txBody>
        </p:sp>
        <p:sp>
          <p:nvSpPr>
            <p:cNvPr id="22535" name="AutoShape 6" descr="Газетная бумага"/>
            <p:cNvSpPr>
              <a:spLocks noChangeArrowheads="1"/>
            </p:cNvSpPr>
            <p:nvPr/>
          </p:nvSpPr>
          <p:spPr bwMode="auto">
            <a:xfrm>
              <a:off x="10500" y="4011"/>
              <a:ext cx="3710" cy="850"/>
            </a:xfrm>
            <a:prstGeom prst="wedgeRoundRectCallout">
              <a:avLst>
                <a:gd name="adj1" fmla="val -40806"/>
                <a:gd name="adj2" fmla="val -99120"/>
                <a:gd name="adj3" fmla="val 16667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300"/>
                </a:spcBef>
                <a:spcAft>
                  <a:spcPts val="1000"/>
                </a:spcAft>
              </a:pPr>
              <a:r>
                <a:rPr lang="ru-RU" altLang="ru-RU" sz="1200" b="1">
                  <a:latin typeface="Calibri" pitchFamily="34" charset="0"/>
                </a:rPr>
                <a:t>Неживая природа</a:t>
              </a:r>
              <a:endParaRPr lang="ru-RU" altLang="ru-RU" sz="1200"/>
            </a:p>
          </p:txBody>
        </p:sp>
        <p:sp>
          <p:nvSpPr>
            <p:cNvPr id="22536" name="AutoShape 7"/>
            <p:cNvSpPr>
              <a:spLocks noChangeArrowheads="1"/>
            </p:cNvSpPr>
            <p:nvPr/>
          </p:nvSpPr>
          <p:spPr bwMode="auto">
            <a:xfrm>
              <a:off x="5167" y="3941"/>
              <a:ext cx="3472" cy="850"/>
            </a:xfrm>
            <a:prstGeom prst="wedgeRoundRectCallout">
              <a:avLst>
                <a:gd name="adj1" fmla="val 43014"/>
                <a:gd name="adj2" fmla="val -88116"/>
                <a:gd name="adj3" fmla="val 16667"/>
              </a:avLst>
            </a:prstGeom>
            <a:gradFill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200" b="1">
                  <a:latin typeface="Calibri" pitchFamily="34" charset="0"/>
                </a:rPr>
                <a:t>Живая природа</a:t>
              </a:r>
              <a:endParaRPr lang="ru-RU" altLang="ru-RU" sz="1200">
                <a:latin typeface="Calibri" pitchFamily="34" charset="0"/>
              </a:endParaRPr>
            </a:p>
          </p:txBody>
        </p:sp>
        <p:sp>
          <p:nvSpPr>
            <p:cNvPr id="22537" name="AutoShape 8" descr="Коричневый мрамор"/>
            <p:cNvSpPr>
              <a:spLocks noChangeArrowheads="1"/>
            </p:cNvSpPr>
            <p:nvPr/>
          </p:nvSpPr>
          <p:spPr bwMode="auto">
            <a:xfrm>
              <a:off x="10762" y="7133"/>
              <a:ext cx="2531" cy="850"/>
            </a:xfrm>
            <a:prstGeom prst="cloudCallout">
              <a:avLst>
                <a:gd name="adj1" fmla="val -3037"/>
                <a:gd name="adj2" fmla="val -307856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altLang="ru-RU" sz="1200" b="1">
                  <a:solidFill>
                    <a:srgbClr val="FFFFFF"/>
                  </a:solidFill>
                  <a:latin typeface="Calibri" pitchFamily="34" charset="0"/>
                </a:rPr>
                <a:t>Почва</a:t>
              </a:r>
              <a:endParaRPr lang="ru-RU" altLang="ru-RU" sz="1200">
                <a:latin typeface="Calibri" pitchFamily="34" charset="0"/>
              </a:endParaRPr>
            </a:p>
          </p:txBody>
        </p:sp>
        <p:sp>
          <p:nvSpPr>
            <p:cNvPr id="22538" name="AutoShape 9"/>
            <p:cNvSpPr>
              <a:spLocks noChangeArrowheads="1"/>
            </p:cNvSpPr>
            <p:nvPr/>
          </p:nvSpPr>
          <p:spPr bwMode="auto">
            <a:xfrm>
              <a:off x="8793" y="6509"/>
              <a:ext cx="2474" cy="850"/>
            </a:xfrm>
            <a:prstGeom prst="cloudCallout">
              <a:avLst>
                <a:gd name="adj1" fmla="val 48787"/>
                <a:gd name="adj2" fmla="val -226250"/>
              </a:avLst>
            </a:prstGeom>
            <a:gradFill rotWithShape="0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altLang="ru-RU" sz="1200" b="1">
                  <a:latin typeface="Calibri" pitchFamily="34" charset="0"/>
                </a:rPr>
                <a:t>Вода</a:t>
              </a:r>
              <a:endParaRPr lang="ru-RU" altLang="ru-RU" sz="1200">
                <a:latin typeface="Calibri" pitchFamily="34" charset="0"/>
              </a:endParaRPr>
            </a:p>
          </p:txBody>
        </p:sp>
        <p:sp>
          <p:nvSpPr>
            <p:cNvPr id="22539" name="AutoShape 10"/>
            <p:cNvSpPr>
              <a:spLocks noChangeArrowheads="1"/>
            </p:cNvSpPr>
            <p:nvPr/>
          </p:nvSpPr>
          <p:spPr bwMode="auto">
            <a:xfrm>
              <a:off x="12180" y="5570"/>
              <a:ext cx="2820" cy="850"/>
            </a:xfrm>
            <a:prstGeom prst="cloudCallout">
              <a:avLst>
                <a:gd name="adj1" fmla="val -18356"/>
                <a:gd name="adj2" fmla="val -116662"/>
              </a:avLst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altLang="ru-RU" sz="1200" b="1">
                  <a:latin typeface="Calibri" pitchFamily="34" charset="0"/>
                </a:rPr>
                <a:t>Воздух</a:t>
              </a:r>
              <a:endParaRPr lang="ru-RU" altLang="ru-RU" sz="1200">
                <a:latin typeface="Calibri" pitchFamily="34" charset="0"/>
              </a:endParaRPr>
            </a:p>
          </p:txBody>
        </p:sp>
        <p:sp>
          <p:nvSpPr>
            <p:cNvPr id="22540" name="AutoShape 13"/>
            <p:cNvSpPr>
              <a:spLocks noChangeArrowheads="1"/>
            </p:cNvSpPr>
            <p:nvPr/>
          </p:nvSpPr>
          <p:spPr bwMode="auto">
            <a:xfrm>
              <a:off x="6000" y="7601"/>
              <a:ext cx="3283" cy="1073"/>
            </a:xfrm>
            <a:prstGeom prst="wedgeEllipseCallout">
              <a:avLst>
                <a:gd name="adj1" fmla="val -17444"/>
                <a:gd name="adj2" fmla="val -307968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ru-RU" sz="1200" b="1">
                  <a:latin typeface="Calibri" pitchFamily="34" charset="0"/>
                </a:rPr>
                <a:t>Животные</a:t>
              </a:r>
              <a:endParaRPr lang="ru-RU" altLang="ru-RU" sz="1200">
                <a:latin typeface="Calibri" pitchFamily="34" charset="0"/>
              </a:endParaRPr>
            </a:p>
          </p:txBody>
        </p:sp>
        <p:sp>
          <p:nvSpPr>
            <p:cNvPr id="22541" name="AutoShape 14"/>
            <p:cNvSpPr>
              <a:spLocks noChangeArrowheads="1"/>
            </p:cNvSpPr>
            <p:nvPr/>
          </p:nvSpPr>
          <p:spPr bwMode="auto">
            <a:xfrm>
              <a:off x="7397" y="5260"/>
              <a:ext cx="2638" cy="1093"/>
            </a:xfrm>
            <a:prstGeom prst="wedgeEllipseCallout">
              <a:avLst>
                <a:gd name="adj1" fmla="val -47505"/>
                <a:gd name="adj2" fmla="val -85556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99CC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152000"/>
                </a:lnSpc>
                <a:spcBef>
                  <a:spcPts val="600"/>
                </a:spcBef>
              </a:pPr>
              <a:r>
                <a:rPr lang="ru-RU" altLang="ru-RU" sz="1200" b="1">
                  <a:latin typeface="Calibri" pitchFamily="34" charset="0"/>
                </a:rPr>
                <a:t>Человек</a:t>
              </a:r>
              <a:endParaRPr lang="ru-RU" altLang="ru-RU" sz="1200">
                <a:latin typeface="Calibri" pitchFamily="34" charset="0"/>
              </a:endParaRPr>
            </a:p>
          </p:txBody>
        </p:sp>
        <p:sp>
          <p:nvSpPr>
            <p:cNvPr id="87055" name="AutoShape 15"/>
            <p:cNvSpPr>
              <a:spLocks/>
            </p:cNvSpPr>
            <p:nvPr/>
          </p:nvSpPr>
          <p:spPr bwMode="auto">
            <a:xfrm>
              <a:off x="13138" y="9317"/>
              <a:ext cx="6517" cy="29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sz="1200" b="1">
                  <a:latin typeface="Calibri" pitchFamily="34" charset="0"/>
                </a:rPr>
                <a:t>Законы общего дома природы:</a:t>
              </a:r>
            </a:p>
            <a:p>
              <a:pPr marL="179388" lvl="1" indent="1588">
                <a:lnSpc>
                  <a:spcPct val="90000"/>
                </a:lnSpc>
                <a:buSzPts val="1400"/>
                <a:buFont typeface="Webdings" pitchFamily="18" charset="2"/>
                <a:buChar char="Y"/>
              </a:pPr>
              <a:r>
                <a:rPr lang="ru-RU" sz="1200" b="1">
                  <a:latin typeface="Calibri" pitchFamily="34" charset="0"/>
                </a:rPr>
                <a:t>Все живые организмы имеют равное право на жизнь</a:t>
              </a:r>
            </a:p>
            <a:p>
              <a:pPr marL="179388" lvl="1" indent="1588">
                <a:lnSpc>
                  <a:spcPct val="90000"/>
                </a:lnSpc>
                <a:buSzPts val="1400"/>
                <a:buFont typeface="Webdings" pitchFamily="18" charset="2"/>
                <a:buChar char="Y"/>
              </a:pPr>
              <a:r>
                <a:rPr lang="ru-RU" sz="1200" b="1">
                  <a:latin typeface="Calibri" pitchFamily="34" charset="0"/>
                </a:rPr>
                <a:t>В природе всё взаимосвязано</a:t>
              </a:r>
            </a:p>
            <a:p>
              <a:pPr marL="179388" lvl="1" indent="1588">
                <a:lnSpc>
                  <a:spcPct val="90000"/>
                </a:lnSpc>
                <a:buSzPts val="1400"/>
                <a:buFont typeface="Webdings" pitchFamily="18" charset="2"/>
                <a:buChar char="Y"/>
              </a:pPr>
              <a:r>
                <a:rPr lang="ru-RU" sz="1200" b="1">
                  <a:latin typeface="Calibri" pitchFamily="34" charset="0"/>
                </a:rPr>
                <a:t>В природе ничто никуда</a:t>
              </a:r>
              <a:br>
                <a:rPr lang="ru-RU" sz="1200" b="1">
                  <a:latin typeface="Calibri" pitchFamily="34" charset="0"/>
                </a:rPr>
              </a:br>
              <a:r>
                <a:rPr lang="ru-RU" sz="1200" b="1">
                  <a:latin typeface="Calibri" pitchFamily="34" charset="0"/>
                </a:rPr>
                <a:t>не исчезает, а переходит из одного состояния в другое</a:t>
              </a:r>
              <a:endParaRPr lang="ru-RU" sz="1200"/>
            </a:p>
          </p:txBody>
        </p:sp>
        <p:sp>
          <p:nvSpPr>
            <p:cNvPr id="22543" name="AutoShape 12"/>
            <p:cNvSpPr>
              <a:spLocks noChangeArrowheads="1"/>
            </p:cNvSpPr>
            <p:nvPr/>
          </p:nvSpPr>
          <p:spPr bwMode="auto">
            <a:xfrm>
              <a:off x="5069" y="6509"/>
              <a:ext cx="2438" cy="937"/>
            </a:xfrm>
            <a:prstGeom prst="wedgeEllipseCallout">
              <a:avLst>
                <a:gd name="adj1" fmla="val 1074"/>
                <a:gd name="adj2" fmla="val -222074"/>
              </a:avLst>
            </a:prstGeom>
            <a:gradFill rotWithShape="0">
              <a:gsLst>
                <a:gs pos="0">
                  <a:srgbClr val="800000"/>
                </a:gs>
                <a:gs pos="100000">
                  <a:srgbClr val="FFCC99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ru-RU" sz="1200" b="1">
                  <a:latin typeface="Calibri" pitchFamily="34" charset="0"/>
                </a:rPr>
                <a:t>Грибы</a:t>
              </a:r>
              <a:endParaRPr lang="ru-RU" altLang="ru-RU" sz="1200">
                <a:latin typeface="Calibri" pitchFamily="34" charset="0"/>
              </a:endParaRPr>
            </a:p>
          </p:txBody>
        </p:sp>
        <p:sp>
          <p:nvSpPr>
            <p:cNvPr id="22544" name="AutoShape 11"/>
            <p:cNvSpPr>
              <a:spLocks noChangeArrowheads="1"/>
            </p:cNvSpPr>
            <p:nvPr/>
          </p:nvSpPr>
          <p:spPr bwMode="auto">
            <a:xfrm>
              <a:off x="3326" y="5260"/>
              <a:ext cx="3139" cy="1093"/>
            </a:xfrm>
            <a:prstGeom prst="wedgeEllipseCallout">
              <a:avLst>
                <a:gd name="adj1" fmla="val 31662"/>
                <a:gd name="adj2" fmla="val -85819"/>
              </a:avLst>
            </a:prstGeom>
            <a:gradFill rotWithShape="0">
              <a:gsLst>
                <a:gs pos="0">
                  <a:srgbClr val="99CC00"/>
                </a:gs>
                <a:gs pos="100000">
                  <a:srgbClr val="CCFF33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ru-RU" sz="1200" b="1">
                  <a:latin typeface="Calibri" pitchFamily="34" charset="0"/>
                </a:rPr>
                <a:t>Растения</a:t>
              </a:r>
              <a:endParaRPr lang="ru-RU" altLang="ru-RU" sz="120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 И МИР ПРИРОДЫ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611188" y="1341438"/>
            <a:ext cx="8237537" cy="4968875"/>
            <a:chOff x="430" y="1846"/>
            <a:chExt cx="15810" cy="8978"/>
          </a:xfrm>
        </p:grpSpPr>
        <p:sp>
          <p:nvSpPr>
            <p:cNvPr id="23557" name="Line 23"/>
            <p:cNvSpPr>
              <a:spLocks noChangeShapeType="1"/>
            </p:cNvSpPr>
            <p:nvPr/>
          </p:nvSpPr>
          <p:spPr bwMode="auto">
            <a:xfrm>
              <a:off x="8584" y="5619"/>
              <a:ext cx="1521" cy="5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8" name="Line 21"/>
            <p:cNvSpPr>
              <a:spLocks noChangeShapeType="1"/>
            </p:cNvSpPr>
            <p:nvPr/>
          </p:nvSpPr>
          <p:spPr bwMode="auto">
            <a:xfrm>
              <a:off x="1535" y="5422"/>
              <a:ext cx="0" cy="11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9" name="Line 22"/>
            <p:cNvSpPr>
              <a:spLocks noChangeShapeType="1"/>
            </p:cNvSpPr>
            <p:nvPr/>
          </p:nvSpPr>
          <p:spPr bwMode="auto">
            <a:xfrm>
              <a:off x="7912" y="6022"/>
              <a:ext cx="0" cy="8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0" name="Line 23"/>
            <p:cNvSpPr>
              <a:spLocks noChangeShapeType="1"/>
            </p:cNvSpPr>
            <p:nvPr/>
          </p:nvSpPr>
          <p:spPr bwMode="auto">
            <a:xfrm>
              <a:off x="6649" y="5619"/>
              <a:ext cx="0" cy="2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1" name="Line 18"/>
            <p:cNvSpPr>
              <a:spLocks noChangeShapeType="1"/>
            </p:cNvSpPr>
            <p:nvPr/>
          </p:nvSpPr>
          <p:spPr bwMode="auto">
            <a:xfrm flipH="1">
              <a:off x="2088" y="3798"/>
              <a:ext cx="23" cy="5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2" name="Line 19"/>
            <p:cNvSpPr>
              <a:spLocks noChangeShapeType="1"/>
            </p:cNvSpPr>
            <p:nvPr/>
          </p:nvSpPr>
          <p:spPr bwMode="auto">
            <a:xfrm>
              <a:off x="3747" y="3798"/>
              <a:ext cx="0" cy="5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3" name="Line 24"/>
            <p:cNvSpPr>
              <a:spLocks noChangeShapeType="1"/>
            </p:cNvSpPr>
            <p:nvPr/>
          </p:nvSpPr>
          <p:spPr bwMode="auto">
            <a:xfrm flipH="1">
              <a:off x="6235" y="3798"/>
              <a:ext cx="582" cy="5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4" name="Line 25"/>
            <p:cNvSpPr>
              <a:spLocks noChangeShapeType="1"/>
            </p:cNvSpPr>
            <p:nvPr/>
          </p:nvSpPr>
          <p:spPr bwMode="auto">
            <a:xfrm>
              <a:off x="8446" y="3798"/>
              <a:ext cx="0" cy="5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5" name="Line 26"/>
            <p:cNvSpPr>
              <a:spLocks noChangeShapeType="1"/>
            </p:cNvSpPr>
            <p:nvPr/>
          </p:nvSpPr>
          <p:spPr bwMode="auto">
            <a:xfrm>
              <a:off x="9966" y="3798"/>
              <a:ext cx="691" cy="5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6" name="Line 27"/>
            <p:cNvSpPr>
              <a:spLocks noChangeShapeType="1"/>
            </p:cNvSpPr>
            <p:nvPr/>
          </p:nvSpPr>
          <p:spPr bwMode="auto">
            <a:xfrm>
              <a:off x="13560" y="3798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430" y="1846"/>
              <a:ext cx="15810" cy="7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anchor="ctr">
              <a:flatTx/>
            </a:bodyPr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400" b="1">
                  <a:solidFill>
                    <a:schemeClr val="bg1"/>
                  </a:solidFill>
                  <a:latin typeface="+mn-lt"/>
                </a:rPr>
                <a:t>Методы ознакомления дошкольников с природой</a:t>
              </a:r>
              <a:endParaRPr lang="ru-RU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88081" name="Text Box 5"/>
            <p:cNvSpPr txBox="1">
              <a:spLocks noChangeArrowheads="1"/>
            </p:cNvSpPr>
            <p:nvPr/>
          </p:nvSpPr>
          <p:spPr bwMode="auto">
            <a:xfrm>
              <a:off x="1396" y="3148"/>
              <a:ext cx="3266" cy="6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Наглядные</a:t>
              </a:r>
            </a:p>
          </p:txBody>
        </p:sp>
        <p:sp>
          <p:nvSpPr>
            <p:cNvPr id="88082" name="Text Box 6"/>
            <p:cNvSpPr txBox="1">
              <a:spLocks noChangeArrowheads="1"/>
            </p:cNvSpPr>
            <p:nvPr/>
          </p:nvSpPr>
          <p:spPr bwMode="auto">
            <a:xfrm>
              <a:off x="6725" y="3148"/>
              <a:ext cx="3266" cy="6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Практические</a:t>
              </a:r>
            </a:p>
          </p:txBody>
        </p:sp>
        <p:sp>
          <p:nvSpPr>
            <p:cNvPr id="88083" name="Text Box 7"/>
            <p:cNvSpPr txBox="1">
              <a:spLocks noChangeArrowheads="1"/>
            </p:cNvSpPr>
            <p:nvPr/>
          </p:nvSpPr>
          <p:spPr bwMode="auto">
            <a:xfrm>
              <a:off x="11877" y="3165"/>
              <a:ext cx="3266" cy="6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Словесные </a:t>
              </a:r>
            </a:p>
          </p:txBody>
        </p:sp>
        <p:sp>
          <p:nvSpPr>
            <p:cNvPr id="23571" name="Text Box 8"/>
            <p:cNvSpPr txBox="1">
              <a:spLocks noChangeArrowheads="1"/>
            </p:cNvSpPr>
            <p:nvPr/>
          </p:nvSpPr>
          <p:spPr bwMode="auto">
            <a:xfrm>
              <a:off x="568" y="4318"/>
              <a:ext cx="1797" cy="11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altLang="ru-RU" sz="1400" b="1">
                  <a:latin typeface="Calibri" pitchFamily="34" charset="0"/>
                </a:rPr>
                <a:t>Наблю</a:t>
              </a:r>
              <a:r>
                <a:rPr lang="ru-RU" altLang="ru-RU" sz="1400" b="1">
                  <a:latin typeface="Calibri" pitchFamily="34" charset="0"/>
                </a:rPr>
                <a:t>-</a:t>
              </a:r>
              <a:r>
                <a:rPr lang="en-US" altLang="ru-RU" sz="1400" b="1">
                  <a:latin typeface="Calibri" pitchFamily="34" charset="0"/>
                </a:rPr>
                <a:t>дения</a:t>
              </a:r>
              <a:endParaRPr lang="ru-RU" altLang="ru-RU" sz="1400">
                <a:latin typeface="Calibri" pitchFamily="34" charset="0"/>
              </a:endParaRPr>
            </a:p>
          </p:txBody>
        </p:sp>
        <p:sp>
          <p:nvSpPr>
            <p:cNvPr id="23572" name="Text Box 9"/>
            <p:cNvSpPr txBox="1">
              <a:spLocks noChangeArrowheads="1"/>
            </p:cNvSpPr>
            <p:nvPr/>
          </p:nvSpPr>
          <p:spPr bwMode="auto">
            <a:xfrm>
              <a:off x="2503" y="4318"/>
              <a:ext cx="2935" cy="18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Рассматри-вание картин,</a:t>
              </a:r>
            </a:p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демонстрация</a:t>
              </a:r>
            </a:p>
            <a:p>
              <a:pPr algn="ctr">
                <a:lnSpc>
                  <a:spcPct val="90000"/>
                </a:lnSpc>
              </a:pPr>
              <a:r>
                <a:rPr lang="ru-RU" altLang="ru-RU" sz="1600" b="1">
                  <a:latin typeface="Calibri" pitchFamily="34" charset="0"/>
                </a:rPr>
                <a:t>фильмов</a:t>
              </a:r>
              <a:endParaRPr lang="ru-RU" altLang="ru-RU" sz="1600">
                <a:latin typeface="Calibri" pitchFamily="34" charset="0"/>
              </a:endParaRPr>
            </a:p>
          </p:txBody>
        </p:sp>
        <p:sp>
          <p:nvSpPr>
            <p:cNvPr id="23573" name="Text Box 10"/>
            <p:cNvSpPr txBox="1">
              <a:spLocks noChangeArrowheads="1"/>
            </p:cNvSpPr>
            <p:nvPr/>
          </p:nvSpPr>
          <p:spPr bwMode="auto">
            <a:xfrm>
              <a:off x="568" y="6455"/>
              <a:ext cx="4837" cy="43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Arial" charset="0"/>
                <a:buChar char="•"/>
              </a:pPr>
              <a:r>
                <a:rPr lang="ru-RU" altLang="ru-RU" sz="1400" b="1">
                  <a:latin typeface="Calibri" pitchFamily="34" charset="0"/>
                </a:rPr>
                <a:t>Кратковременные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Arial" charset="0"/>
                <a:buChar char="•"/>
              </a:pPr>
              <a:r>
                <a:rPr lang="ru-RU" altLang="ru-RU" sz="1400" b="1">
                  <a:latin typeface="Calibri" pitchFamily="34" charset="0"/>
                </a:rPr>
                <a:t>Длительные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Arial" charset="0"/>
                <a:buChar char="•"/>
              </a:pPr>
              <a:r>
                <a:rPr lang="ru-RU" altLang="ru-RU" sz="1400" b="1">
                  <a:latin typeface="Calibri" pitchFamily="34" charset="0"/>
                </a:rPr>
                <a:t>Определение состояния </a:t>
              </a:r>
              <a:br>
                <a:rPr lang="ru-RU" altLang="ru-RU" sz="1400" b="1">
                  <a:latin typeface="Calibri" pitchFamily="34" charset="0"/>
                </a:rPr>
              </a:br>
              <a:r>
                <a:rPr lang="ru-RU" altLang="ru-RU" sz="1400" b="1">
                  <a:latin typeface="Calibri" pitchFamily="34" charset="0"/>
                </a:rPr>
                <a:t>  предмета по отдельным </a:t>
              </a:r>
              <a:br>
                <a:rPr lang="ru-RU" altLang="ru-RU" sz="1400" b="1">
                  <a:latin typeface="Calibri" pitchFamily="34" charset="0"/>
                </a:rPr>
              </a:br>
              <a:r>
                <a:rPr lang="ru-RU" altLang="ru-RU" sz="1400" b="1">
                  <a:latin typeface="Calibri" pitchFamily="34" charset="0"/>
                </a:rPr>
                <a:t>  признакам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Arial" charset="0"/>
                <a:buChar char="•"/>
              </a:pPr>
              <a:r>
                <a:rPr lang="ru-RU" altLang="ru-RU" sz="1400" b="1">
                  <a:latin typeface="Calibri" pitchFamily="34" charset="0"/>
                </a:rPr>
                <a:t>Восстановление картины</a:t>
              </a:r>
              <a:br>
                <a:rPr lang="ru-RU" altLang="ru-RU" sz="1400" b="1">
                  <a:latin typeface="Calibri" pitchFamily="34" charset="0"/>
                </a:rPr>
              </a:br>
              <a:r>
                <a:rPr lang="ru-RU" altLang="ru-RU" sz="1400" b="1">
                  <a:latin typeface="Calibri" pitchFamily="34" charset="0"/>
                </a:rPr>
                <a:t>  целого по отдельным </a:t>
              </a:r>
              <a:br>
                <a:rPr lang="ru-RU" altLang="ru-RU" sz="1400" b="1">
                  <a:latin typeface="Calibri" pitchFamily="34" charset="0"/>
                </a:rPr>
              </a:br>
              <a:r>
                <a:rPr lang="ru-RU" altLang="ru-RU" sz="1400" b="1">
                  <a:latin typeface="Calibri" pitchFamily="34" charset="0"/>
                </a:rPr>
                <a:t>  признакам</a:t>
              </a:r>
              <a:endParaRPr lang="ru-RU" altLang="ru-RU" sz="1400">
                <a:latin typeface="Calibri" pitchFamily="34" charset="0"/>
              </a:endParaRPr>
            </a:p>
          </p:txBody>
        </p:sp>
        <p:sp>
          <p:nvSpPr>
            <p:cNvPr id="23574" name="Text Box 11"/>
            <p:cNvSpPr txBox="1">
              <a:spLocks noChangeArrowheads="1"/>
            </p:cNvSpPr>
            <p:nvPr/>
          </p:nvSpPr>
          <p:spPr bwMode="auto">
            <a:xfrm>
              <a:off x="5820" y="4318"/>
              <a:ext cx="1659" cy="13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endParaRPr lang="ru-RU" altLang="ru-RU" sz="1600">
                <a:latin typeface="Calibri" pitchFamily="34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Игра</a:t>
              </a:r>
              <a:endParaRPr lang="ru-RU" altLang="ru-RU" sz="1400">
                <a:latin typeface="Calibri" pitchFamily="34" charset="0"/>
              </a:endParaRPr>
            </a:p>
          </p:txBody>
        </p:sp>
        <p:sp>
          <p:nvSpPr>
            <p:cNvPr id="23575" name="Text Box 12"/>
            <p:cNvSpPr txBox="1">
              <a:spLocks noChangeArrowheads="1"/>
            </p:cNvSpPr>
            <p:nvPr/>
          </p:nvSpPr>
          <p:spPr bwMode="auto">
            <a:xfrm>
              <a:off x="7617" y="4318"/>
              <a:ext cx="1872" cy="13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Труд </a:t>
              </a:r>
            </a:p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в</a:t>
              </a:r>
            </a:p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природе</a:t>
              </a:r>
              <a:endParaRPr lang="ru-RU" altLang="ru-RU" sz="1400">
                <a:latin typeface="Calibri" pitchFamily="34" charset="0"/>
              </a:endParaRPr>
            </a:p>
          </p:txBody>
        </p:sp>
        <p:sp>
          <p:nvSpPr>
            <p:cNvPr id="23576" name="Text Box 13"/>
            <p:cNvSpPr txBox="1">
              <a:spLocks noChangeArrowheads="1"/>
            </p:cNvSpPr>
            <p:nvPr/>
          </p:nvSpPr>
          <p:spPr bwMode="auto">
            <a:xfrm>
              <a:off x="5820" y="5879"/>
              <a:ext cx="3732" cy="49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Дидактические игры:</a:t>
              </a:r>
            </a:p>
            <a:p>
              <a:pPr marL="0" lvl="2">
                <a:lnSpc>
                  <a:spcPct val="90000"/>
                </a:lnSpc>
                <a:buFont typeface="Symbol" pitchFamily="18" charset="2"/>
                <a:buChar char="·"/>
              </a:pPr>
              <a:r>
                <a:rPr lang="ru-RU" altLang="ru-RU" sz="1400">
                  <a:latin typeface="Calibri" pitchFamily="34" charset="0"/>
                </a:rPr>
                <a:t>предметные,</a:t>
              </a:r>
            </a:p>
            <a:p>
              <a:pPr marL="0" lvl="2">
                <a:lnSpc>
                  <a:spcPct val="90000"/>
                </a:lnSpc>
                <a:buFont typeface="Symbol" pitchFamily="18" charset="2"/>
                <a:buChar char="·"/>
              </a:pPr>
              <a:r>
                <a:rPr lang="ru-RU" altLang="ru-RU" sz="1400">
                  <a:latin typeface="Calibri" pitchFamily="34" charset="0"/>
                </a:rPr>
                <a:t>настольно-печатные,</a:t>
              </a:r>
            </a:p>
            <a:p>
              <a:pPr marL="0" lvl="2">
                <a:lnSpc>
                  <a:spcPct val="90000"/>
                </a:lnSpc>
                <a:buFont typeface="Symbol" pitchFamily="18" charset="2"/>
                <a:buChar char="·"/>
              </a:pPr>
              <a:r>
                <a:rPr lang="ru-RU" altLang="ru-RU" sz="1400">
                  <a:latin typeface="Calibri" pitchFamily="34" charset="0"/>
                </a:rPr>
                <a:t>словесные</a:t>
              </a:r>
            </a:p>
            <a:p>
              <a:pPr marL="0" lvl="2">
                <a:lnSpc>
                  <a:spcPct val="90000"/>
                </a:lnSpc>
                <a:buFont typeface="Symbol" pitchFamily="18" charset="2"/>
                <a:buChar char="·"/>
              </a:pPr>
              <a:r>
                <a:rPr lang="ru-RU" altLang="ru-RU" sz="1400">
                  <a:latin typeface="Calibri" pitchFamily="34" charset="0"/>
                </a:rPr>
                <a:t>игровые упражнения и игры-занятия</a:t>
              </a:r>
            </a:p>
            <a:p>
              <a:pPr marL="0" lvl="1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Подвижные игры</a:t>
              </a:r>
            </a:p>
            <a:p>
              <a:pPr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Творческие игры </a:t>
              </a:r>
              <a:r>
                <a:rPr lang="ru-RU" altLang="ru-RU" sz="1400">
                  <a:latin typeface="Calibri" pitchFamily="34" charset="0"/>
                </a:rPr>
                <a:t>(в т.ч. строительные)</a:t>
              </a:r>
            </a:p>
          </p:txBody>
        </p:sp>
        <p:sp>
          <p:nvSpPr>
            <p:cNvPr id="23577" name="Text Box 14"/>
            <p:cNvSpPr txBox="1">
              <a:spLocks noChangeArrowheads="1"/>
            </p:cNvSpPr>
            <p:nvPr/>
          </p:nvSpPr>
          <p:spPr bwMode="auto">
            <a:xfrm>
              <a:off x="9967" y="6140"/>
              <a:ext cx="2902" cy="24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Arial" charset="0"/>
                <a:buChar char="•"/>
              </a:pPr>
              <a:r>
                <a:rPr lang="ru-RU" altLang="ru-RU" sz="1200" b="1">
                  <a:latin typeface="Calibri" pitchFamily="34" charset="0"/>
                </a:rPr>
                <a:t>Индивидуаль</a:t>
              </a:r>
              <a:br>
                <a:rPr lang="ru-RU" altLang="ru-RU" sz="1200" b="1">
                  <a:latin typeface="Calibri" pitchFamily="34" charset="0"/>
                </a:rPr>
              </a:br>
              <a:r>
                <a:rPr lang="ru-RU" altLang="ru-RU" sz="1200" b="1">
                  <a:latin typeface="Calibri" pitchFamily="34" charset="0"/>
                </a:rPr>
                <a:t>  ные поруче-</a:t>
              </a:r>
              <a:br>
                <a:rPr lang="ru-RU" altLang="ru-RU" sz="1200" b="1">
                  <a:latin typeface="Calibri" pitchFamily="34" charset="0"/>
                </a:rPr>
              </a:br>
              <a:r>
                <a:rPr lang="ru-RU" altLang="ru-RU" sz="1200" b="1">
                  <a:latin typeface="Calibri" pitchFamily="34" charset="0"/>
                </a:rPr>
                <a:t>  ния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200" b="1">
                  <a:latin typeface="Calibri" pitchFamily="34" charset="0"/>
                </a:rPr>
                <a:t>Коллектив-</a:t>
              </a:r>
              <a:br>
                <a:rPr lang="ru-RU" altLang="ru-RU" sz="1200" b="1">
                  <a:latin typeface="Calibri" pitchFamily="34" charset="0"/>
                </a:rPr>
              </a:br>
              <a:r>
                <a:rPr lang="ru-RU" altLang="ru-RU" sz="1200" b="1">
                  <a:latin typeface="Calibri" pitchFamily="34" charset="0"/>
                </a:rPr>
                <a:t>  ный труд</a:t>
              </a:r>
              <a:endParaRPr lang="ru-RU" altLang="ru-RU" sz="1200">
                <a:latin typeface="Calibri" pitchFamily="34" charset="0"/>
              </a:endParaRPr>
            </a:p>
          </p:txBody>
        </p:sp>
        <p:sp>
          <p:nvSpPr>
            <p:cNvPr id="23578" name="Text Box 15"/>
            <p:cNvSpPr txBox="1">
              <a:spLocks noChangeArrowheads="1"/>
            </p:cNvSpPr>
            <p:nvPr/>
          </p:nvSpPr>
          <p:spPr bwMode="auto">
            <a:xfrm>
              <a:off x="11901" y="4318"/>
              <a:ext cx="3317" cy="13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lvl="1">
                <a:lnSpc>
                  <a:spcPct val="90000"/>
                </a:lnSpc>
                <a:buFont typeface="Times New Roman" pitchFamily="18" charset="0"/>
                <a:buChar char="•"/>
              </a:pPr>
              <a:r>
                <a:rPr lang="ru-RU" altLang="ru-RU" sz="1400" b="1" u="sng">
                  <a:latin typeface="Calibri" pitchFamily="34" charset="0"/>
                </a:rPr>
                <a:t>Рассказ</a:t>
              </a:r>
            </a:p>
            <a:p>
              <a:pPr marL="0" lvl="1">
                <a:lnSpc>
                  <a:spcPct val="90000"/>
                </a:lnSpc>
                <a:buFont typeface="Times New Roman" pitchFamily="18" charset="0"/>
                <a:buChar char="•"/>
              </a:pPr>
              <a:r>
                <a:rPr lang="ru-RU" altLang="ru-RU" sz="1400" b="1">
                  <a:latin typeface="Calibri" pitchFamily="34" charset="0"/>
                </a:rPr>
                <a:t>Беседа</a:t>
              </a:r>
            </a:p>
            <a:p>
              <a:pPr>
                <a:lnSpc>
                  <a:spcPct val="90000"/>
                </a:lnSpc>
                <a:buFont typeface="Times New Roman" pitchFamily="18" charset="0"/>
                <a:buChar char="•"/>
              </a:pPr>
              <a:r>
                <a:rPr lang="ru-RU" altLang="ru-RU" sz="1400" b="1">
                  <a:latin typeface="Calibri" pitchFamily="34" charset="0"/>
                </a:rPr>
                <a:t>Чтение</a:t>
              </a:r>
              <a:endParaRPr lang="ru-RU" altLang="ru-RU" sz="1400">
                <a:latin typeface="Calibri" pitchFamily="34" charset="0"/>
              </a:endParaRPr>
            </a:p>
          </p:txBody>
        </p:sp>
        <p:sp>
          <p:nvSpPr>
            <p:cNvPr id="23579" name="Line 16"/>
            <p:cNvSpPr>
              <a:spLocks noChangeShapeType="1"/>
            </p:cNvSpPr>
            <p:nvPr/>
          </p:nvSpPr>
          <p:spPr bwMode="auto">
            <a:xfrm>
              <a:off x="3056" y="2627"/>
              <a:ext cx="0" cy="5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0" name="Line 17"/>
            <p:cNvSpPr>
              <a:spLocks noChangeShapeType="1"/>
            </p:cNvSpPr>
            <p:nvPr/>
          </p:nvSpPr>
          <p:spPr bwMode="auto">
            <a:xfrm>
              <a:off x="13528" y="2566"/>
              <a:ext cx="32" cy="58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1" name="Text Box 20"/>
            <p:cNvSpPr txBox="1">
              <a:spLocks noChangeArrowheads="1"/>
            </p:cNvSpPr>
            <p:nvPr/>
          </p:nvSpPr>
          <p:spPr bwMode="auto">
            <a:xfrm>
              <a:off x="9616" y="4318"/>
              <a:ext cx="1871" cy="13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Элемен-тарные опыты</a:t>
              </a:r>
              <a:endParaRPr lang="ru-RU" altLang="ru-RU" sz="1400">
                <a:latin typeface="Calibri" pitchFamily="34" charset="0"/>
              </a:endParaRPr>
            </a:p>
          </p:txBody>
        </p:sp>
        <p:sp>
          <p:nvSpPr>
            <p:cNvPr id="23582" name="Line 3"/>
            <p:cNvSpPr>
              <a:spLocks noChangeShapeType="1"/>
            </p:cNvSpPr>
            <p:nvPr/>
          </p:nvSpPr>
          <p:spPr bwMode="auto">
            <a:xfrm>
              <a:off x="8446" y="2523"/>
              <a:ext cx="0" cy="6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5388" name="Picture 28" descr="D:\ПРОСВЕЩЕНИЕ\Картинки разные\Доналд_Золан\119.jpg"/>
          <p:cNvPicPr>
            <a:picLocks noChangeAspect="1" noChangeArrowheads="1"/>
          </p:cNvPicPr>
          <p:nvPr/>
        </p:nvPicPr>
        <p:blipFill>
          <a:blip r:embed="rId2" cstate="print"/>
          <a:srcRect l="8108"/>
          <a:stretch>
            <a:fillRect/>
          </a:stretch>
        </p:blipFill>
        <p:spPr bwMode="auto">
          <a:xfrm flipH="1">
            <a:off x="6300192" y="4581128"/>
            <a:ext cx="2593782" cy="2016224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395E2-7FC2-4372-89EC-BA8C3EE0D0B4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формирования отношения ребёнка к природе родного края</a:t>
            </a:r>
            <a:endParaRPr lang="ru-RU" sz="3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4578" name="Группа 19"/>
          <p:cNvGrpSpPr>
            <a:grpSpLocks/>
          </p:cNvGrpSpPr>
          <p:nvPr/>
        </p:nvGrpSpPr>
        <p:grpSpPr bwMode="auto">
          <a:xfrm>
            <a:off x="2590800" y="1484313"/>
            <a:ext cx="3962400" cy="5200650"/>
            <a:chOff x="2591253" y="1484784"/>
            <a:chExt cx="3961494" cy="5200220"/>
          </a:xfrm>
        </p:grpSpPr>
        <p:sp>
          <p:nvSpPr>
            <p:cNvPr id="24581" name="Oval 13"/>
            <p:cNvSpPr>
              <a:spLocks noChangeArrowheads="1"/>
            </p:cNvSpPr>
            <p:nvPr/>
          </p:nvSpPr>
          <p:spPr bwMode="auto">
            <a:xfrm rot="-2754773">
              <a:off x="4168550" y="5809306"/>
              <a:ext cx="892656" cy="858739"/>
            </a:xfrm>
            <a:prstGeom prst="ellipse">
              <a:avLst/>
            </a:prstGeom>
            <a:gradFill rotWithShape="0">
              <a:gsLst>
                <a:gs pos="0">
                  <a:srgbClr val="4D0808"/>
                </a:gs>
                <a:gs pos="30000">
                  <a:srgbClr val="FF0300"/>
                </a:gs>
                <a:gs pos="550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24582" name="AutoShape 14"/>
            <p:cNvSpPr>
              <a:spLocks noChangeArrowheads="1"/>
            </p:cNvSpPr>
            <p:nvPr/>
          </p:nvSpPr>
          <p:spPr bwMode="auto">
            <a:xfrm>
              <a:off x="4438768" y="5373216"/>
              <a:ext cx="335607" cy="407120"/>
            </a:xfrm>
            <a:prstGeom prst="upArrow">
              <a:avLst>
                <a:gd name="adj1" fmla="val 35917"/>
                <a:gd name="adj2" fmla="val 58166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  <p:grpSp>
          <p:nvGrpSpPr>
            <p:cNvPr id="24583" name="Группа 17"/>
            <p:cNvGrpSpPr>
              <a:grpSpLocks/>
            </p:cNvGrpSpPr>
            <p:nvPr/>
          </p:nvGrpSpPr>
          <p:grpSpPr bwMode="auto">
            <a:xfrm>
              <a:off x="2591253" y="1484784"/>
              <a:ext cx="3961494" cy="3888432"/>
              <a:chOff x="2123728" y="1628800"/>
              <a:chExt cx="4391434" cy="4437112"/>
            </a:xfrm>
          </p:grpSpPr>
          <p:sp>
            <p:nvSpPr>
              <p:cNvPr id="24584" name="Oval 3"/>
              <p:cNvSpPr>
                <a:spLocks noChangeArrowheads="1"/>
              </p:cNvSpPr>
              <p:nvPr/>
            </p:nvSpPr>
            <p:spPr bwMode="auto">
              <a:xfrm>
                <a:off x="2123728" y="1628800"/>
                <a:ext cx="4391434" cy="4437112"/>
              </a:xfrm>
              <a:prstGeom prst="ellipse">
                <a:avLst/>
              </a:prstGeom>
              <a:gradFill rotWithShape="0"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altLang="ru-RU">
                  <a:latin typeface="Calibri" pitchFamily="34" charset="0"/>
                </a:endParaRPr>
              </a:p>
            </p:txBody>
          </p:sp>
          <p:sp>
            <p:nvSpPr>
              <p:cNvPr id="24585" name="Oval 4"/>
              <p:cNvSpPr>
                <a:spLocks noChangeArrowheads="1"/>
              </p:cNvSpPr>
              <p:nvPr/>
            </p:nvSpPr>
            <p:spPr bwMode="auto">
              <a:xfrm>
                <a:off x="2536484" y="2378304"/>
                <a:ext cx="3568343" cy="3604466"/>
              </a:xfrm>
              <a:prstGeom prst="ellipse">
                <a:avLst/>
              </a:prstGeom>
              <a:gradFill rotWithShape="0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altLang="ru-RU">
                  <a:latin typeface="Calibri" pitchFamily="34" charset="0"/>
                </a:endParaRPr>
              </a:p>
            </p:txBody>
          </p:sp>
          <p:sp>
            <p:nvSpPr>
              <p:cNvPr id="24586" name="Oval 5"/>
              <p:cNvSpPr>
                <a:spLocks noChangeArrowheads="1"/>
              </p:cNvSpPr>
              <p:nvPr/>
            </p:nvSpPr>
            <p:spPr bwMode="auto">
              <a:xfrm>
                <a:off x="2949240" y="3137589"/>
                <a:ext cx="2744041" cy="2773042"/>
              </a:xfrm>
              <a:prstGeom prst="ellipse">
                <a:avLst/>
              </a:prstGeom>
              <a:gradFill rotWithShape="0">
                <a:gsLst>
                  <a:gs pos="0">
                    <a:srgbClr val="FF0066"/>
                  </a:gs>
                  <a:gs pos="100000">
                    <a:srgbClr val="FF99C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altLang="ru-RU">
                  <a:latin typeface="Calibri" pitchFamily="34" charset="0"/>
                </a:endParaRPr>
              </a:p>
            </p:txBody>
          </p:sp>
          <p:sp>
            <p:nvSpPr>
              <p:cNvPr id="24587" name="Oval 6"/>
              <p:cNvSpPr>
                <a:spLocks noChangeArrowheads="1"/>
              </p:cNvSpPr>
              <p:nvPr/>
            </p:nvSpPr>
            <p:spPr bwMode="auto">
              <a:xfrm>
                <a:off x="3360786" y="3913992"/>
                <a:ext cx="1922160" cy="1941619"/>
              </a:xfrm>
              <a:prstGeom prst="ellipse">
                <a:avLst/>
              </a:prstGeom>
              <a:gradFill rotWithShape="0"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altLang="ru-RU">
                  <a:latin typeface="Calibri" pitchFamily="34" charset="0"/>
                </a:endParaRPr>
              </a:p>
            </p:txBody>
          </p:sp>
          <p:sp>
            <p:nvSpPr>
              <p:cNvPr id="24588" name="Oval 7"/>
              <p:cNvSpPr>
                <a:spLocks noChangeArrowheads="1"/>
              </p:cNvSpPr>
              <p:nvPr/>
            </p:nvSpPr>
            <p:spPr bwMode="auto">
              <a:xfrm>
                <a:off x="3773542" y="4690395"/>
                <a:ext cx="1097858" cy="1108972"/>
              </a:xfrm>
              <a:prstGeom prst="ellipse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FF7C8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altLang="ru-RU">
                  <a:latin typeface="Calibri" pitchFamily="34" charset="0"/>
                </a:endParaRPr>
              </a:p>
            </p:txBody>
          </p:sp>
          <p:sp>
            <p:nvSpPr>
              <p:cNvPr id="24589" name="WordArt 8"/>
              <p:cNvSpPr>
                <a:spLocks noChangeArrowheads="1" noChangeShapeType="1" noTextEdit="1"/>
              </p:cNvSpPr>
              <p:nvPr/>
            </p:nvSpPr>
            <p:spPr bwMode="auto">
              <a:xfrm>
                <a:off x="2864510" y="1962592"/>
                <a:ext cx="2955866" cy="1319274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Up">
                  <a:avLst>
                    <a:gd name="adj" fmla="val 10800004"/>
                  </a:avLst>
                </a:prstTxWarp>
              </a:bodyPr>
              <a:lstStyle/>
              <a:p>
                <a:pPr algn="ctr"/>
                <a:r>
                  <a:rPr lang="ru-RU" sz="20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Природа родного края</a:t>
                </a:r>
              </a:p>
            </p:txBody>
          </p:sp>
          <p:sp>
            <p:nvSpPr>
              <p:cNvPr id="24590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55013" y="2587383"/>
                <a:ext cx="2268343" cy="972032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Up">
                  <a:avLst>
                    <a:gd name="adj" fmla="val 10800004"/>
                  </a:avLst>
                </a:prstTxWarp>
              </a:bodyPr>
              <a:lstStyle/>
              <a:p>
                <a:pPr algn="ctr"/>
                <a:r>
                  <a:rPr lang="ru-RU" sz="20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Истоки отношения к природе</a:t>
                </a:r>
              </a:p>
            </p:txBody>
          </p:sp>
          <p:sp>
            <p:nvSpPr>
              <p:cNvPr id="24591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2997657" y="2955409"/>
                <a:ext cx="2643575" cy="1576037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Up">
                  <a:avLst>
                    <a:gd name="adj" fmla="val 10800004"/>
                  </a:avLst>
                </a:prstTxWarp>
              </a:bodyPr>
              <a:lstStyle/>
              <a:p>
                <a:pPr algn="ctr"/>
                <a:r>
                  <a:rPr lang="ru-RU" sz="20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Традиции и культура народа</a:t>
                </a:r>
              </a:p>
            </p:txBody>
          </p:sp>
          <p:sp>
            <p:nvSpPr>
              <p:cNvPr id="24592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636763" y="3464045"/>
                <a:ext cx="1343575" cy="449947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Up">
                  <a:avLst>
                    <a:gd name="adj" fmla="val 10800004"/>
                  </a:avLst>
                </a:prstTxWarp>
              </a:bodyPr>
              <a:lstStyle/>
              <a:p>
                <a:pPr algn="ctr"/>
                <a:r>
                  <a:rPr lang="ru-RU" sz="20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Малая Родина</a:t>
                </a:r>
              </a:p>
            </p:txBody>
          </p:sp>
          <p:sp>
            <p:nvSpPr>
              <p:cNvPr id="24593" name="WordArt 12"/>
              <p:cNvSpPr>
                <a:spLocks noChangeArrowheads="1" noChangeShapeType="1" noTextEdit="1"/>
              </p:cNvSpPr>
              <p:nvPr/>
            </p:nvSpPr>
            <p:spPr bwMode="auto">
              <a:xfrm>
                <a:off x="3911531" y="4273460"/>
                <a:ext cx="823091" cy="416935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Up">
                  <a:avLst>
                    <a:gd name="adj" fmla="val 10800004"/>
                  </a:avLst>
                </a:prstTxWarp>
              </a:bodyPr>
              <a:lstStyle/>
              <a:p>
                <a:pPr algn="ctr"/>
                <a:r>
                  <a:rPr lang="ru-RU" sz="20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Семья</a:t>
                </a:r>
              </a:p>
            </p:txBody>
          </p:sp>
          <p:sp>
            <p:nvSpPr>
              <p:cNvPr id="24594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3923928" y="5301208"/>
                <a:ext cx="864096" cy="288032"/>
              </a:xfrm>
              <a:prstGeom prst="rect">
                <a:avLst/>
              </a:prstGeom>
            </p:spPr>
            <p:txBody>
              <a:bodyPr wrap="none" fromWordArt="1">
                <a:prstTxWarp prst="textCanDown">
                  <a:avLst>
                    <a:gd name="adj" fmla="val 33333"/>
                  </a:avLst>
                </a:prstTxWarp>
              </a:bodyPr>
              <a:lstStyle/>
              <a:p>
                <a:pPr algn="ctr"/>
                <a:r>
                  <a:rPr lang="ru-RU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Ребенок</a:t>
                </a:r>
              </a:p>
            </p:txBody>
          </p:sp>
        </p:grpSp>
      </p:grpSp>
      <p:sp>
        <p:nvSpPr>
          <p:cNvPr id="24579" name="WordArt 16"/>
          <p:cNvSpPr>
            <a:spLocks noChangeArrowheads="1" noChangeShapeType="1" noTextEdit="1"/>
          </p:cNvSpPr>
          <p:nvPr/>
        </p:nvSpPr>
        <p:spPr bwMode="auto">
          <a:xfrm>
            <a:off x="4211638" y="6165850"/>
            <a:ext cx="828675" cy="2682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Педагог</a:t>
            </a: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48C977-6B24-40AB-A9D7-17A32BB3A71B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Группа 14"/>
          <p:cNvGrpSpPr>
            <a:grpSpLocks/>
          </p:cNvGrpSpPr>
          <p:nvPr/>
        </p:nvGrpSpPr>
        <p:grpSpPr bwMode="auto">
          <a:xfrm>
            <a:off x="244475" y="249238"/>
            <a:ext cx="8674100" cy="6170612"/>
            <a:chOff x="244075" y="249203"/>
            <a:chExt cx="8675042" cy="6169650"/>
          </a:xfrm>
        </p:grpSpPr>
        <p:grpSp>
          <p:nvGrpSpPr>
            <p:cNvPr id="25603" name="Группа 1"/>
            <p:cNvGrpSpPr>
              <a:grpSpLocks/>
            </p:cNvGrpSpPr>
            <p:nvPr/>
          </p:nvGrpSpPr>
          <p:grpSpPr bwMode="auto">
            <a:xfrm>
              <a:off x="244075" y="249203"/>
              <a:ext cx="8644560" cy="2432501"/>
              <a:chOff x="244075" y="249203"/>
              <a:chExt cx="8644560" cy="2432501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311388" y="980728"/>
                <a:ext cx="2268000" cy="1620000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Сформировать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у ребенка представление о себе как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о представителе человеческого рода</a:t>
                </a: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6070959" y="970328"/>
                <a:ext cx="2736304" cy="1620000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На основе познания развивать творческую, свободную личность, обладающую чувством собственного достоинства и уважением к людям</a:t>
                </a: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2758591" y="980728"/>
                <a:ext cx="3132000" cy="1620000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Сформировать у ребенка представление о представление о людях, живущих на Земле, об их чувствах, поступках, правах и обязанностях; о разнообразной деятельности людей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83396" y="332649"/>
                <a:ext cx="8316000" cy="46166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sz="2000" b="1">
                    <a:solidFill>
                      <a:srgbClr val="000000"/>
                    </a:solidFill>
                    <a:cs typeface="Arial" charset="0"/>
                  </a:rPr>
                  <a:t>Задачи ознакомления дошкольников с социальным миром</a:t>
                </a:r>
              </a:p>
            </p:txBody>
          </p:sp>
        </p:grpSp>
        <p:grpSp>
          <p:nvGrpSpPr>
            <p:cNvPr id="25604" name="Группа 5"/>
            <p:cNvGrpSpPr>
              <a:grpSpLocks/>
            </p:cNvGrpSpPr>
            <p:nvPr/>
          </p:nvGrpSpPr>
          <p:grpSpPr bwMode="auto">
            <a:xfrm>
              <a:off x="268460" y="2693897"/>
              <a:ext cx="8614080" cy="1719210"/>
              <a:chOff x="268460" y="2693897"/>
              <a:chExt cx="8614080" cy="171921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334469" y="3434052"/>
                <a:ext cx="2736000" cy="900000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Знания должны нести информацию (информативность знаний)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081900" y="3423651"/>
                <a:ext cx="2736304" cy="900000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Знания должны побуждать к деятельности, поступкам (побудительность)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196477" y="3440674"/>
                <a:ext cx="2736000" cy="83099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Знания должны вызывать эмоции, чувства, отношения (</a:t>
                </a:r>
                <a:r>
                  <a:rPr lang="ru-RU" sz="1600" b="1" dirty="0" err="1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эмоциогенность</a:t>
                </a:r>
                <a:r>
                  <a:rPr lang="ru-RU" sz="16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 знаний)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150337" y="2780928"/>
                <a:ext cx="6804000" cy="46166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sz="2000" b="1">
                    <a:solidFill>
                      <a:srgbClr val="000000"/>
                    </a:solidFill>
                    <a:cs typeface="Arial" charset="0"/>
                  </a:rPr>
                  <a:t>Триединая функция знаний о социальном мире</a:t>
                </a:r>
              </a:p>
            </p:txBody>
          </p:sp>
        </p:grpSp>
        <p:grpSp>
          <p:nvGrpSpPr>
            <p:cNvPr id="25605" name="Группа 7"/>
            <p:cNvGrpSpPr>
              <a:grpSpLocks/>
            </p:cNvGrpSpPr>
            <p:nvPr/>
          </p:nvGrpSpPr>
          <p:grpSpPr bwMode="auto">
            <a:xfrm>
              <a:off x="244075" y="4413107"/>
              <a:ext cx="8675042" cy="2005746"/>
              <a:chOff x="286807" y="4413107"/>
              <a:chExt cx="8675042" cy="2005746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54120" y="5117822"/>
                <a:ext cx="4068000" cy="1224000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Познавательные эвристические беседы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Чтение художественной литературы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Изобразительная и конструктивная деятельность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Экспериментирование и опыты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Музыка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545648" y="5108488"/>
                <a:ext cx="4356000" cy="1224000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Игры </a:t>
                </a:r>
                <a:r>
                  <a:rPr lang="ru-RU" sz="13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(сюжетно-ролевые, драматизации, подвижные)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Наблюдения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Трудовая деятельность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Праздники и развлечения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>
                    <a:ln>
                      <a:solidFill>
                        <a:schemeClr val="accent5">
                          <a:lumMod val="75000"/>
                        </a:schemeClr>
                      </a:solidFill>
                    </a:ln>
                  </a:rPr>
                  <a:t>Индивидуальные беседы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827584" y="4499341"/>
                <a:ext cx="7632008" cy="46166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sz="2000" b="1">
                    <a:solidFill>
                      <a:srgbClr val="000000"/>
                    </a:solidFill>
                    <a:cs typeface="Arial" charset="0"/>
                  </a:rPr>
                  <a:t>Формы организации образовательной деятельности</a:t>
                </a:r>
              </a:p>
            </p:txBody>
          </p:sp>
        </p:grpSp>
      </p:grp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61F1B9-10B1-4F16-9C82-42160102DC4F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2"/>
          <p:cNvGrpSpPr>
            <a:grpSpLocks/>
          </p:cNvGrpSpPr>
          <p:nvPr/>
        </p:nvGrpSpPr>
        <p:grpSpPr bwMode="auto">
          <a:xfrm>
            <a:off x="395288" y="692150"/>
            <a:ext cx="8280400" cy="5400675"/>
            <a:chOff x="432" y="1827"/>
            <a:chExt cx="15953" cy="11169"/>
          </a:xfrm>
        </p:grpSpPr>
        <p:grpSp>
          <p:nvGrpSpPr>
            <p:cNvPr id="26627" name="Group 3"/>
            <p:cNvGrpSpPr>
              <a:grpSpLocks/>
            </p:cNvGrpSpPr>
            <p:nvPr/>
          </p:nvGrpSpPr>
          <p:grpSpPr bwMode="auto">
            <a:xfrm>
              <a:off x="432" y="3763"/>
              <a:ext cx="15953" cy="2532"/>
              <a:chOff x="432" y="4255"/>
              <a:chExt cx="15953" cy="2532"/>
            </a:xfrm>
          </p:grpSpPr>
          <p:sp>
            <p:nvSpPr>
              <p:cNvPr id="26634" name="AutoShape 4"/>
              <p:cNvSpPr>
                <a:spLocks noChangeArrowheads="1"/>
              </p:cNvSpPr>
              <p:nvPr/>
            </p:nvSpPr>
            <p:spPr bwMode="auto">
              <a:xfrm>
                <a:off x="432" y="4258"/>
                <a:ext cx="3798" cy="2529"/>
              </a:xfrm>
              <a:prstGeom prst="wedgeRoundRectCallout">
                <a:avLst>
                  <a:gd name="adj1" fmla="val 49606"/>
                  <a:gd name="adj2" fmla="val -73046"/>
                  <a:gd name="adj3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969696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Методы,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повышающие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познавательную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активность</a:t>
                </a:r>
                <a:endParaRPr lang="ru-RU" altLang="ru-RU" sz="1400">
                  <a:latin typeface="Calibri" pitchFamily="34" charset="0"/>
                </a:endParaRPr>
              </a:p>
            </p:txBody>
          </p:sp>
          <p:sp>
            <p:nvSpPr>
              <p:cNvPr id="26635" name="AutoShape 5"/>
              <p:cNvSpPr>
                <a:spLocks noChangeArrowheads="1"/>
              </p:cNvSpPr>
              <p:nvPr/>
            </p:nvSpPr>
            <p:spPr bwMode="auto">
              <a:xfrm>
                <a:off x="4464" y="4258"/>
                <a:ext cx="3798" cy="2529"/>
              </a:xfrm>
              <a:prstGeom prst="wedgeRoundRectCallout">
                <a:avLst>
                  <a:gd name="adj1" fmla="val -8759"/>
                  <a:gd name="adj2" fmla="val -72060"/>
                  <a:gd name="adj3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969696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Методы,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вызывающие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эмоциональную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активность</a:t>
                </a:r>
                <a:endParaRPr lang="ru-RU" altLang="ru-RU" sz="1400">
                  <a:latin typeface="Calibri" pitchFamily="34" charset="0"/>
                </a:endParaRPr>
              </a:p>
            </p:txBody>
          </p:sp>
          <p:sp>
            <p:nvSpPr>
              <p:cNvPr id="26636" name="AutoShape 6"/>
              <p:cNvSpPr>
                <a:spLocks noChangeArrowheads="1"/>
              </p:cNvSpPr>
              <p:nvPr/>
            </p:nvSpPr>
            <p:spPr bwMode="auto">
              <a:xfrm>
                <a:off x="8505" y="4255"/>
                <a:ext cx="3798" cy="2529"/>
              </a:xfrm>
              <a:prstGeom prst="wedgeRoundRectCallout">
                <a:avLst>
                  <a:gd name="adj1" fmla="val -33250"/>
                  <a:gd name="adj2" fmla="val -71856"/>
                  <a:gd name="adj3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969696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Методы,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способствующие взаимосвязи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различных видов деятельности</a:t>
                </a:r>
                <a:endParaRPr lang="ru-RU" altLang="ru-RU" sz="1400">
                  <a:latin typeface="Calibri" pitchFamily="34" charset="0"/>
                </a:endParaRPr>
              </a:p>
            </p:txBody>
          </p:sp>
          <p:sp>
            <p:nvSpPr>
              <p:cNvPr id="26637" name="AutoShape 7"/>
              <p:cNvSpPr>
                <a:spLocks noChangeArrowheads="1"/>
              </p:cNvSpPr>
              <p:nvPr/>
            </p:nvSpPr>
            <p:spPr bwMode="auto">
              <a:xfrm>
                <a:off x="12587" y="4255"/>
                <a:ext cx="3798" cy="2529"/>
              </a:xfrm>
              <a:prstGeom prst="wedgeRoundRectCallout">
                <a:avLst>
                  <a:gd name="adj1" fmla="val -40866"/>
                  <a:gd name="adj2" fmla="val -72741"/>
                  <a:gd name="adj3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969696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Методы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Коррекции</a:t>
                </a:r>
                <a:br>
                  <a:rPr lang="ru-RU" altLang="ru-RU" sz="1400" b="1">
                    <a:latin typeface="Calibri" pitchFamily="34" charset="0"/>
                  </a:rPr>
                </a:br>
                <a:r>
                  <a:rPr lang="ru-RU" altLang="ru-RU" sz="1400" b="1">
                    <a:latin typeface="Calibri" pitchFamily="34" charset="0"/>
                  </a:rPr>
                  <a:t>и  уточнения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детских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представлений</a:t>
                </a:r>
                <a:endParaRPr lang="ru-RU" altLang="ru-RU" sz="1400">
                  <a:latin typeface="Calibri" pitchFamily="34" charset="0"/>
                </a:endParaRPr>
              </a:p>
            </p:txBody>
          </p:sp>
        </p:grpSp>
        <p:grpSp>
          <p:nvGrpSpPr>
            <p:cNvPr id="26628" name="Group 8"/>
            <p:cNvGrpSpPr>
              <a:grpSpLocks/>
            </p:cNvGrpSpPr>
            <p:nvPr/>
          </p:nvGrpSpPr>
          <p:grpSpPr bwMode="auto">
            <a:xfrm>
              <a:off x="432" y="6444"/>
              <a:ext cx="15953" cy="6552"/>
              <a:chOff x="432" y="7083"/>
              <a:chExt cx="15953" cy="6552"/>
            </a:xfrm>
          </p:grpSpPr>
          <p:sp>
            <p:nvSpPr>
              <p:cNvPr id="26630" name="Text Box 9"/>
              <p:cNvSpPr txBox="1">
                <a:spLocks noChangeArrowheads="1"/>
              </p:cNvSpPr>
              <p:nvPr/>
            </p:nvSpPr>
            <p:spPr bwMode="auto">
              <a:xfrm>
                <a:off x="432" y="7083"/>
                <a:ext cx="3745" cy="655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969696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solidFill>
                      <a:srgbClr val="000000"/>
                    </a:solidFill>
                    <a:latin typeface="Calibri" pitchFamily="34" charset="0"/>
                  </a:rPr>
                  <a:t>Элементарный </a:t>
                </a:r>
                <a:br>
                  <a:rPr lang="ru-RU" altLang="ru-RU" sz="1400">
                    <a:solidFill>
                      <a:srgbClr val="000000"/>
                    </a:solidFill>
                    <a:latin typeface="Calibri" pitchFamily="34" charset="0"/>
                  </a:rPr>
                </a:br>
                <a:r>
                  <a:rPr lang="ru-RU" altLang="ru-RU" sz="1400">
                    <a:solidFill>
                      <a:srgbClr val="000000"/>
                    </a:solidFill>
                    <a:latin typeface="Calibri" pitchFamily="34" charset="0"/>
                  </a:rPr>
                  <a:t>    анализ </a:t>
                </a:r>
              </a:p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Сравнение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 по контрасту и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 подобию, сходству</a:t>
                </a:r>
              </a:p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Группировка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и классификация</a:t>
                </a:r>
              </a:p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Моделирование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и конструирование</a:t>
                </a:r>
              </a:p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Ответы на вопросы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 детей</a:t>
                </a:r>
              </a:p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Приучение к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самостоятельному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поиску ответов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на вопросы</a:t>
                </a:r>
              </a:p>
            </p:txBody>
          </p:sp>
          <p:sp>
            <p:nvSpPr>
              <p:cNvPr id="26631" name="Text Box 10"/>
              <p:cNvSpPr txBox="1">
                <a:spLocks noChangeArrowheads="1"/>
              </p:cNvSpPr>
              <p:nvPr/>
            </p:nvSpPr>
            <p:spPr bwMode="auto">
              <a:xfrm>
                <a:off x="4464" y="7083"/>
                <a:ext cx="3875" cy="655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969696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Воображаемая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ситуация</a:t>
                </a:r>
              </a:p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Придумывание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сказок</a:t>
                </a:r>
              </a:p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Игры-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драматизации</a:t>
                </a:r>
              </a:p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Сюрпризные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моменты и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элементы новизны</a:t>
                </a:r>
              </a:p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Юмор и шутка</a:t>
                </a:r>
              </a:p>
              <a:p>
                <a:pPr marL="0" lvl="1">
                  <a:lnSpc>
                    <a:spcPct val="90000"/>
                  </a:lnSpc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Сочетание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разнообразных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средств на одном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занятии</a:t>
                </a:r>
              </a:p>
            </p:txBody>
          </p:sp>
          <p:sp>
            <p:nvSpPr>
              <p:cNvPr id="26632" name="Text Box 11"/>
              <p:cNvSpPr txBox="1">
                <a:spLocks noChangeArrowheads="1"/>
              </p:cNvSpPr>
              <p:nvPr/>
            </p:nvSpPr>
            <p:spPr bwMode="auto">
              <a:xfrm>
                <a:off x="8617" y="7083"/>
                <a:ext cx="3884" cy="655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969696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lvl="1">
                  <a:lnSpc>
                    <a:spcPct val="90000"/>
                  </a:lnSpc>
                  <a:spcAft>
                    <a:spcPts val="600"/>
                  </a:spcAft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Прием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предложения и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обучения способу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 связи разных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видов деятельности</a:t>
                </a:r>
              </a:p>
              <a:p>
                <a:pPr marL="0" lvl="1">
                  <a:lnSpc>
                    <a:spcPct val="90000"/>
                  </a:lnSpc>
                  <a:spcAft>
                    <a:spcPts val="600"/>
                  </a:spcAft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Перспективное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планирование</a:t>
                </a:r>
              </a:p>
              <a:p>
                <a:pPr marL="0" lvl="1">
                  <a:lnSpc>
                    <a:spcPct val="90000"/>
                  </a:lnSpc>
                  <a:spcAft>
                    <a:spcPts val="600"/>
                  </a:spcAft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Перспектива,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 направленная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 на последующую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 деятельность</a:t>
                </a:r>
              </a:p>
              <a:p>
                <a:pPr marL="0" lvl="1">
                  <a:lnSpc>
                    <a:spcPct val="90000"/>
                  </a:lnSpc>
                  <a:spcAft>
                    <a:spcPts val="600"/>
                  </a:spcAft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Беседа</a:t>
                </a:r>
              </a:p>
            </p:txBody>
          </p:sp>
          <p:sp>
            <p:nvSpPr>
              <p:cNvPr id="26633" name="Text Box 12"/>
              <p:cNvSpPr txBox="1">
                <a:spLocks noChangeArrowheads="1"/>
              </p:cNvSpPr>
              <p:nvPr/>
            </p:nvSpPr>
            <p:spPr bwMode="auto">
              <a:xfrm>
                <a:off x="12816" y="7083"/>
                <a:ext cx="3569" cy="655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969696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lvl="1">
                  <a:lnSpc>
                    <a:spcPct val="90000"/>
                  </a:lnSpc>
                  <a:spcAft>
                    <a:spcPts val="600"/>
                  </a:spcAft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Повторение</a:t>
                </a:r>
              </a:p>
              <a:p>
                <a:pPr marL="0" lvl="1">
                  <a:lnSpc>
                    <a:spcPct val="90000"/>
                  </a:lnSpc>
                  <a:spcAft>
                    <a:spcPts val="600"/>
                  </a:spcAft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Наблюдение </a:t>
                </a:r>
              </a:p>
              <a:p>
                <a:pPr marL="0" lvl="1">
                  <a:lnSpc>
                    <a:spcPct val="90000"/>
                  </a:lnSpc>
                  <a:spcAft>
                    <a:spcPts val="600"/>
                  </a:spcAft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Экспериментиро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вание</a:t>
                </a:r>
              </a:p>
              <a:p>
                <a:pPr marL="0" lvl="1">
                  <a:lnSpc>
                    <a:spcPct val="90000"/>
                  </a:lnSpc>
                  <a:spcAft>
                    <a:spcPts val="600"/>
                  </a:spcAft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Создание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проблемных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 ситуаций</a:t>
                </a:r>
              </a:p>
              <a:p>
                <a:pPr marL="0" lvl="1">
                  <a:lnSpc>
                    <a:spcPct val="90000"/>
                  </a:lnSpc>
                  <a:spcAft>
                    <a:spcPts val="600"/>
                  </a:spcAft>
                  <a:buSzPts val="1400"/>
                  <a:buFont typeface="Webdings" pitchFamily="18" charset="2"/>
                  <a:buChar char="Y"/>
                </a:pPr>
                <a:r>
                  <a:rPr lang="ru-RU" altLang="ru-RU" sz="1400">
                    <a:latin typeface="Calibri" pitchFamily="34" charset="0"/>
                  </a:rPr>
                  <a:t>Беседа</a:t>
                </a:r>
              </a:p>
            </p:txBody>
          </p:sp>
        </p:grpSp>
        <p:sp>
          <p:nvSpPr>
            <p:cNvPr id="91142" name="Text Box 13" descr="Газетная бумага"/>
            <p:cNvSpPr txBox="1">
              <a:spLocks noChangeArrowheads="1"/>
            </p:cNvSpPr>
            <p:nvPr/>
          </p:nvSpPr>
          <p:spPr bwMode="auto">
            <a:xfrm>
              <a:off x="1007" y="1827"/>
              <a:ext cx="14690" cy="1297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sz="1400" b="1">
                  <a:latin typeface="Calibri" pitchFamily="34" charset="0"/>
                </a:rPr>
                <a:t>МЕТОДЫ, ПОЗВОЛЯЮЩИЕ ПЕДАГОГУ НАИБОЛЕЕ ЭФФЕКТИВНО</a:t>
              </a:r>
            </a:p>
            <a:p>
              <a:pPr algn="ctr">
                <a:lnSpc>
                  <a:spcPct val="90000"/>
                </a:lnSpc>
              </a:pPr>
              <a:r>
                <a:rPr lang="ru-RU" sz="1400" b="1">
                  <a:latin typeface="Calibri" pitchFamily="34" charset="0"/>
                </a:rPr>
                <a:t> ПРОВОДИТЬ РАБОТУ ПО ОЗНАКОМЛЕНИЮ ДЕТЕЙ С СОЦИАЛЬНЫМ МИРОМ</a:t>
              </a:r>
              <a:endParaRPr lang="ru-RU" sz="1400">
                <a:latin typeface="Calibri" pitchFamily="34" charset="0"/>
              </a:endParaRPr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FCC2D-6D05-4EFB-AEA0-F60864B41612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398463" y="333375"/>
            <a:ext cx="8353425" cy="1187450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>
                <a:latin typeface="+mn-lt"/>
                <a:cs typeface="+mn-cs"/>
              </a:rPr>
              <a:t>Основная цель</a:t>
            </a:r>
            <a:endParaRPr lang="en-US" sz="2800" b="1">
              <a:latin typeface="+mn-lt"/>
              <a:cs typeface="+mn-cs"/>
            </a:endParaRP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+mn-lt"/>
                <a:cs typeface="+mn-cs"/>
              </a:rPr>
              <a:t>развитие познавательных интересов и познавательных способностей детей, которые можно подразделить на сенсорные, интеллектуально-познавательные и интеллектуально-творческие</a:t>
            </a:r>
            <a:endParaRPr lang="ru-RU">
              <a:latin typeface="+mn-lt"/>
              <a:cs typeface="+mn-cs"/>
            </a:endParaRPr>
          </a:p>
        </p:txBody>
      </p:sp>
      <p:grpSp>
        <p:nvGrpSpPr>
          <p:cNvPr id="14338" name="Group 3"/>
          <p:cNvGrpSpPr>
            <a:grpSpLocks/>
          </p:cNvGrpSpPr>
          <p:nvPr/>
        </p:nvGrpSpPr>
        <p:grpSpPr bwMode="auto">
          <a:xfrm>
            <a:off x="395288" y="1916113"/>
            <a:ext cx="8353425" cy="4319587"/>
            <a:chOff x="984" y="2470"/>
            <a:chExt cx="13153" cy="6805"/>
          </a:xfrm>
        </p:grpSpPr>
        <p:sp>
          <p:nvSpPr>
            <p:cNvPr id="78854" name="Text Box 4"/>
            <p:cNvSpPr txBox="1">
              <a:spLocks noChangeArrowheads="1"/>
            </p:cNvSpPr>
            <p:nvPr/>
          </p:nvSpPr>
          <p:spPr bwMode="auto">
            <a:xfrm>
              <a:off x="984" y="2470"/>
              <a:ext cx="13153" cy="6805"/>
            </a:xfrm>
            <a:prstGeom prst="rect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>
                  <a:latin typeface="+mn-lt"/>
                  <a:cs typeface="+mn-cs"/>
                </a:rPr>
                <a:t>Задачи познавательного развития</a:t>
              </a:r>
              <a:br>
                <a:rPr lang="ru-RU" sz="2800" b="1">
                  <a:latin typeface="+mn-lt"/>
                  <a:cs typeface="+mn-cs"/>
                </a:rPr>
              </a:br>
              <a:r>
                <a:rPr lang="ru-RU" sz="1600" b="1">
                  <a:latin typeface="+mn-lt"/>
                  <a:cs typeface="+mn-cs"/>
                </a:rPr>
                <a:t>в федеральном государственном образовательном стандарте дошкольного образования</a:t>
              </a:r>
              <a:endParaRPr lang="ru-RU" sz="1600">
                <a:latin typeface="+mn-lt"/>
                <a:cs typeface="+mn-cs"/>
              </a:endParaRPr>
            </a:p>
          </p:txBody>
        </p:sp>
        <p:grpSp>
          <p:nvGrpSpPr>
            <p:cNvPr id="14342" name="Group 5"/>
            <p:cNvGrpSpPr>
              <a:grpSpLocks/>
            </p:cNvGrpSpPr>
            <p:nvPr/>
          </p:nvGrpSpPr>
          <p:grpSpPr bwMode="auto">
            <a:xfrm>
              <a:off x="1210" y="3600"/>
              <a:ext cx="12699" cy="1817"/>
              <a:chOff x="1752" y="3574"/>
              <a:chExt cx="12699" cy="1842"/>
            </a:xfrm>
          </p:grpSpPr>
          <p:sp>
            <p:nvSpPr>
              <p:cNvPr id="78860" name="Text Box 6"/>
              <p:cNvSpPr txBox="1">
                <a:spLocks noChangeArrowheads="1"/>
              </p:cNvSpPr>
              <p:nvPr/>
            </p:nvSpPr>
            <p:spPr bwMode="auto">
              <a:xfrm>
                <a:off x="1751" y="3574"/>
                <a:ext cx="12701" cy="45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Развитие интересов детей, любознательности и познавательной мотивации</a:t>
                </a:r>
                <a:endParaRPr lang="ru-RU" sz="1600">
                  <a:latin typeface="+mn-lt"/>
                  <a:cs typeface="+mn-cs"/>
                </a:endParaRPr>
              </a:p>
            </p:txBody>
          </p:sp>
          <p:sp>
            <p:nvSpPr>
              <p:cNvPr id="78861" name="Text Box 7"/>
              <p:cNvSpPr txBox="1">
                <a:spLocks noChangeArrowheads="1"/>
              </p:cNvSpPr>
              <p:nvPr/>
            </p:nvSpPr>
            <p:spPr bwMode="auto">
              <a:xfrm>
                <a:off x="1751" y="4269"/>
                <a:ext cx="12701" cy="45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Формирование познавательных действий, становление сознания</a:t>
                </a:r>
                <a:endParaRPr lang="ru-RU" sz="1600">
                  <a:latin typeface="+mn-lt"/>
                  <a:cs typeface="+mn-cs"/>
                </a:endParaRPr>
              </a:p>
            </p:txBody>
          </p:sp>
          <p:sp>
            <p:nvSpPr>
              <p:cNvPr id="78862" name="Text Box 8"/>
              <p:cNvSpPr txBox="1">
                <a:spLocks noChangeArrowheads="1"/>
              </p:cNvSpPr>
              <p:nvPr/>
            </p:nvSpPr>
            <p:spPr bwMode="auto">
              <a:xfrm>
                <a:off x="1751" y="4956"/>
                <a:ext cx="12701" cy="45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Р</a:t>
                </a:r>
                <a:r>
                  <a:rPr lang="en-US" sz="1600" b="1">
                    <a:latin typeface="+mn-lt"/>
                    <a:cs typeface="+mn-cs"/>
                  </a:rPr>
                  <a:t>азвитие воображения и творческой</a:t>
                </a:r>
                <a:r>
                  <a:rPr lang="ru-RU" sz="1600" b="1">
                    <a:latin typeface="+mn-lt"/>
                    <a:cs typeface="+mn-cs"/>
                  </a:rPr>
                  <a:t> </a:t>
                </a:r>
                <a:r>
                  <a:rPr lang="en-US" sz="1600" b="1">
                    <a:latin typeface="+mn-lt"/>
                    <a:cs typeface="+mn-cs"/>
                  </a:rPr>
                  <a:t>активности</a:t>
                </a:r>
                <a:endParaRPr lang="ru-RU" sz="1600">
                  <a:latin typeface="+mn-lt"/>
                  <a:cs typeface="+mn-cs"/>
                </a:endParaRPr>
              </a:p>
            </p:txBody>
          </p:sp>
        </p:grpSp>
        <p:grpSp>
          <p:nvGrpSpPr>
            <p:cNvPr id="14343" name="Group 9"/>
            <p:cNvGrpSpPr>
              <a:grpSpLocks/>
            </p:cNvGrpSpPr>
            <p:nvPr/>
          </p:nvGrpSpPr>
          <p:grpSpPr bwMode="auto">
            <a:xfrm>
              <a:off x="1210" y="5646"/>
              <a:ext cx="12699" cy="3516"/>
              <a:chOff x="1510" y="6566"/>
              <a:chExt cx="12699" cy="3516"/>
            </a:xfrm>
          </p:grpSpPr>
          <p:sp>
            <p:nvSpPr>
              <p:cNvPr id="78857" name="Text Box 10"/>
              <p:cNvSpPr txBox="1">
                <a:spLocks noChangeArrowheads="1"/>
              </p:cNvSpPr>
              <p:nvPr/>
            </p:nvSpPr>
            <p:spPr bwMode="auto">
              <a:xfrm>
                <a:off x="1509" y="8267"/>
                <a:ext cx="12701" cy="7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Формирование первичных представлений о малой родине и Отечестве, представлений о социокультурных ценностях народа, об отечественных традициях и праздниках</a:t>
                </a:r>
                <a:endParaRPr lang="ru-RU" sz="1600">
                  <a:latin typeface="+mn-lt"/>
                  <a:cs typeface="+mn-cs"/>
                </a:endParaRPr>
              </a:p>
            </p:txBody>
          </p:sp>
          <p:sp>
            <p:nvSpPr>
              <p:cNvPr id="78858" name="Text Box 11"/>
              <p:cNvSpPr txBox="1">
                <a:spLocks noChangeArrowheads="1"/>
              </p:cNvSpPr>
              <p:nvPr/>
            </p:nvSpPr>
            <p:spPr bwMode="auto">
              <a:xfrm>
                <a:off x="1509" y="6566"/>
                <a:ext cx="12701" cy="14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Формирование первичных представлений о себе, других людях, объектах окружающего мира, о свойствах и отношениях объектов окружающего мира </a:t>
                </a:r>
                <a:r>
                  <a:rPr lang="ru-RU" sz="1400">
                    <a:latin typeface="+mn-lt"/>
                    <a:cs typeface="+mn-cs"/>
                  </a:rPr>
                  <a:t>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    </a:r>
              </a:p>
            </p:txBody>
          </p:sp>
          <p:sp>
            <p:nvSpPr>
              <p:cNvPr id="78859" name="Text Box 12"/>
              <p:cNvSpPr txBox="1">
                <a:spLocks noChangeArrowheads="1"/>
              </p:cNvSpPr>
              <p:nvPr/>
            </p:nvSpPr>
            <p:spPr bwMode="auto">
              <a:xfrm>
                <a:off x="1509" y="9287"/>
                <a:ext cx="12701" cy="7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Формирование первичных представлений о планете Земля как общем доме людей, </a:t>
                </a:r>
              </a:p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об особенностях её природы, многообразии стран и народов</a:t>
                </a:r>
                <a:endParaRPr lang="ru-RU" sz="1600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78852" name="AutoShape 5"/>
          <p:cNvSpPr>
            <a:spLocks noChangeArrowheads="1"/>
          </p:cNvSpPr>
          <p:nvPr/>
        </p:nvSpPr>
        <p:spPr bwMode="auto">
          <a:xfrm>
            <a:off x="4435475" y="1557338"/>
            <a:ext cx="280988" cy="358775"/>
          </a:xfrm>
          <a:prstGeom prst="downArrow">
            <a:avLst>
              <a:gd name="adj1" fmla="val 39102"/>
              <a:gd name="adj2" fmla="val 55666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F1D5-A065-4F27-84AC-0C6D70BEDDBD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Группа 17"/>
          <p:cNvGrpSpPr>
            <a:grpSpLocks/>
          </p:cNvGrpSpPr>
          <p:nvPr/>
        </p:nvGrpSpPr>
        <p:grpSpPr bwMode="auto">
          <a:xfrm>
            <a:off x="395288" y="549275"/>
            <a:ext cx="8280400" cy="5473700"/>
            <a:chOff x="365125" y="731838"/>
            <a:chExt cx="9922902" cy="5735637"/>
          </a:xfrm>
        </p:grpSpPr>
        <p:sp>
          <p:nvSpPr>
            <p:cNvPr id="15363" name="Line 2"/>
            <p:cNvSpPr>
              <a:spLocks noChangeShapeType="1"/>
            </p:cNvSpPr>
            <p:nvPr/>
          </p:nvSpPr>
          <p:spPr bwMode="auto">
            <a:xfrm>
              <a:off x="8661401" y="1410861"/>
              <a:ext cx="0" cy="42370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5364" name="Line 3"/>
            <p:cNvSpPr>
              <a:spLocks noChangeShapeType="1"/>
            </p:cNvSpPr>
            <p:nvPr/>
          </p:nvSpPr>
          <p:spPr bwMode="auto">
            <a:xfrm>
              <a:off x="5235575" y="1410861"/>
              <a:ext cx="0" cy="38766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5365" name="Line 4"/>
            <p:cNvSpPr>
              <a:spLocks noChangeShapeType="1"/>
            </p:cNvSpPr>
            <p:nvPr/>
          </p:nvSpPr>
          <p:spPr bwMode="auto">
            <a:xfrm>
              <a:off x="1898651" y="1410861"/>
              <a:ext cx="0" cy="47879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79879" name="Rectangle 5"/>
            <p:cNvSpPr>
              <a:spLocks noChangeArrowheads="1"/>
            </p:cNvSpPr>
            <p:nvPr/>
          </p:nvSpPr>
          <p:spPr bwMode="auto">
            <a:xfrm>
              <a:off x="365125" y="1877968"/>
              <a:ext cx="3133247" cy="966474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РАЗВИТИЕ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МЫШЛЕНИЯ,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ПАМЯТИ И ВНИМАНИЯ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79880" name="Rectangle 6"/>
            <p:cNvSpPr>
              <a:spLocks noChangeArrowheads="1"/>
            </p:cNvSpPr>
            <p:nvPr/>
          </p:nvSpPr>
          <p:spPr bwMode="auto">
            <a:xfrm>
              <a:off x="3717148" y="1877968"/>
              <a:ext cx="3131345" cy="111785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РАЗВИТИЕ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ЛЮБОЗНАТЕЛЬНОСТИ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79881" name="Rectangle 7"/>
            <p:cNvSpPr>
              <a:spLocks noChangeArrowheads="1"/>
            </p:cNvSpPr>
            <p:nvPr/>
          </p:nvSpPr>
          <p:spPr bwMode="auto">
            <a:xfrm>
              <a:off x="7099610" y="1862996"/>
              <a:ext cx="3133247" cy="113282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ФОРМИРОВАНИЕ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СПЕЦИАЛЬНЫХ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СПОСОБОВ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ОРИЕНТАЦИИ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79882" name="Rectangle 8"/>
            <p:cNvSpPr>
              <a:spLocks noChangeArrowheads="1"/>
            </p:cNvSpPr>
            <p:nvPr/>
          </p:nvSpPr>
          <p:spPr bwMode="auto">
            <a:xfrm>
              <a:off x="365125" y="3145530"/>
              <a:ext cx="3133247" cy="61381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РАЗЛИЧНЫЕ ВИДЫ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ДЕЯТЕЛЬНОСТИ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79883" name="Rectangle 9"/>
            <p:cNvSpPr>
              <a:spLocks noChangeArrowheads="1"/>
            </p:cNvSpPr>
            <p:nvPr/>
          </p:nvSpPr>
          <p:spPr bwMode="auto">
            <a:xfrm>
              <a:off x="365125" y="4126976"/>
              <a:ext cx="3133247" cy="63211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ВОПРОСЫ ДЕТЕЙ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79884" name="Rectangle 10"/>
            <p:cNvSpPr>
              <a:spLocks noChangeArrowheads="1"/>
            </p:cNvSpPr>
            <p:nvPr/>
          </p:nvSpPr>
          <p:spPr bwMode="auto">
            <a:xfrm>
              <a:off x="365125" y="5108422"/>
              <a:ext cx="3133247" cy="6104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ЗАНЯТИЯ ПО РАЗВИТИЮ ЛОГИКИ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79885" name="Rectangle 11"/>
            <p:cNvSpPr>
              <a:spLocks noChangeArrowheads="1"/>
            </p:cNvSpPr>
            <p:nvPr/>
          </p:nvSpPr>
          <p:spPr bwMode="auto">
            <a:xfrm>
              <a:off x="365125" y="6068243"/>
              <a:ext cx="3133247" cy="39756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РАЗВИВАЮЩИЕ ИГРЫ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79886" name="Rectangle 12"/>
            <p:cNvSpPr>
              <a:spLocks noChangeArrowheads="1"/>
            </p:cNvSpPr>
            <p:nvPr/>
          </p:nvSpPr>
          <p:spPr bwMode="auto">
            <a:xfrm>
              <a:off x="3717148" y="3597994"/>
              <a:ext cx="3131345" cy="104465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РАЗВИТИЕ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ПОЗНАВАТЕЛЬНОЙ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МОТИВАЦИИ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79887" name="Rectangle 13"/>
            <p:cNvSpPr>
              <a:spLocks noChangeArrowheads="1"/>
            </p:cNvSpPr>
            <p:nvPr/>
          </p:nvSpPr>
          <p:spPr bwMode="auto">
            <a:xfrm>
              <a:off x="3717148" y="5331327"/>
              <a:ext cx="3131345" cy="113614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РАЗВИТИЕ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ВООБРАЖЕНИЯ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И ТВОРЧЕСКОЙ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АКТИВНОСТИ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79888" name="Rectangle 14"/>
            <p:cNvSpPr>
              <a:spLocks noChangeArrowheads="1"/>
            </p:cNvSpPr>
            <p:nvPr/>
          </p:nvSpPr>
          <p:spPr bwMode="auto">
            <a:xfrm>
              <a:off x="7095805" y="3597994"/>
              <a:ext cx="3192222" cy="105630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ЭКСПЕРИМЕНТИРОВАНИЕ С ПРИРОДНЫМ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МАТЕРИАЛОМ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79889" name="Rectangle 15"/>
            <p:cNvSpPr>
              <a:spLocks noChangeArrowheads="1"/>
            </p:cNvSpPr>
            <p:nvPr/>
          </p:nvSpPr>
          <p:spPr bwMode="auto">
            <a:xfrm>
              <a:off x="7099610" y="5339644"/>
              <a:ext cx="3133247" cy="112616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ИСПОЛЬЗОВАНИЕ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СХЕМ, СИМВОЛОВ, </a:t>
              </a:r>
            </a:p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ЗНАКОВ</a:t>
              </a:r>
              <a:endParaRPr lang="ru-RU" sz="1600">
                <a:latin typeface="Calibri" pitchFamily="34" charset="0"/>
              </a:endParaRPr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365125" y="731838"/>
              <a:ext cx="9920999" cy="67869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57238" dir="2021404" algn="ctr" rotWithShape="0">
                <a:srgbClr val="000000"/>
              </a:outerShdw>
            </a:effectLst>
          </p:spPr>
          <p:txBody>
            <a:bodyPr lIns="12700" tIns="12700" rIns="12700" bIns="12700" anchor="ctr"/>
            <a:lstStyle/>
            <a:p>
              <a:pPr algn="ctr">
                <a:spcBef>
                  <a:spcPts val="1200"/>
                </a:spcBef>
                <a:spcAft>
                  <a:spcPts val="1000"/>
                </a:spcAft>
              </a:pPr>
              <a:r>
                <a:rPr lang="ru-RU" sz="2400" b="1">
                  <a:solidFill>
                    <a:srgbClr val="00B05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ПОЗНАВАТЕЛЬНОЕ РАЗВИТИЕ ДОШКОЛЬНИКОВ</a:t>
              </a:r>
              <a:endParaRPr lang="ru-RU" sz="240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endParaRPr>
            </a:p>
          </p:txBody>
        </p:sp>
      </p:grp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A177A-6507-4EFD-B496-FE8DB79159CD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E9D572-36F2-4AB6-8FCD-6CB7B34E5DEC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827088" y="404813"/>
            <a:ext cx="76327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solidFill>
                  <a:schemeClr val="accent2"/>
                </a:solidFill>
                <a:latin typeface="Calibri" pitchFamily="34" charset="0"/>
              </a:rPr>
              <a:t>Построение образовательной деятельности </a:t>
            </a:r>
          </a:p>
          <a:p>
            <a:pPr algn="ctr"/>
            <a:r>
              <a:rPr lang="ru-RU" altLang="ru-RU" sz="2400" b="1">
                <a:solidFill>
                  <a:schemeClr val="accent2"/>
                </a:solidFill>
                <a:latin typeface="Calibri" pitchFamily="34" charset="0"/>
              </a:rPr>
              <a:t>в зоне ближайшего развития ребенка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11863" y="1693863"/>
            <a:ext cx="2663825" cy="1836737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6388" name="Группа 47"/>
          <p:cNvGrpSpPr>
            <a:grpSpLocks/>
          </p:cNvGrpSpPr>
          <p:nvPr/>
        </p:nvGrpSpPr>
        <p:grpSpPr bwMode="auto">
          <a:xfrm>
            <a:off x="395288" y="1484313"/>
            <a:ext cx="8351837" cy="4897437"/>
            <a:chOff x="447855" y="1694313"/>
            <a:chExt cx="8202016" cy="4326735"/>
          </a:xfrm>
        </p:grpSpPr>
        <p:grpSp>
          <p:nvGrpSpPr>
            <p:cNvPr id="16389" name="Группа 9"/>
            <p:cNvGrpSpPr>
              <a:grpSpLocks/>
            </p:cNvGrpSpPr>
            <p:nvPr/>
          </p:nvGrpSpPr>
          <p:grpSpPr bwMode="auto">
            <a:xfrm>
              <a:off x="3564008" y="3861048"/>
              <a:ext cx="2160000" cy="2160000"/>
              <a:chOff x="3564008" y="3717032"/>
              <a:chExt cx="2160000" cy="2160000"/>
            </a:xfrm>
          </p:grpSpPr>
          <p:grpSp>
            <p:nvGrpSpPr>
              <p:cNvPr id="16414" name="Группа 6"/>
              <p:cNvGrpSpPr>
                <a:grpSpLocks/>
              </p:cNvGrpSpPr>
              <p:nvPr/>
            </p:nvGrpSpPr>
            <p:grpSpPr bwMode="auto">
              <a:xfrm>
                <a:off x="3564008" y="3717032"/>
                <a:ext cx="2160000" cy="2160000"/>
                <a:chOff x="3492000" y="2349000"/>
                <a:chExt cx="2160000" cy="2160000"/>
              </a:xfrm>
            </p:grpSpPr>
            <p:sp>
              <p:nvSpPr>
                <p:cNvPr id="4" name="Овальная выноска 3"/>
                <p:cNvSpPr/>
                <p:nvPr/>
              </p:nvSpPr>
              <p:spPr>
                <a:xfrm>
                  <a:off x="3492000" y="2349000"/>
                  <a:ext cx="2160000" cy="2160000"/>
                </a:xfrm>
                <a:prstGeom prst="wedgeEllipseCallout">
                  <a:avLst>
                    <a:gd name="adj1" fmla="val -10024"/>
                    <a:gd name="adj2" fmla="val 40345"/>
                  </a:avLst>
                </a:prstGeom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2400" b="1" dirty="0"/>
                </a:p>
              </p:txBody>
            </p:sp>
            <p:sp>
              <p:nvSpPr>
                <p:cNvPr id="5" name="Овальная выноска 4"/>
                <p:cNvSpPr/>
                <p:nvPr/>
              </p:nvSpPr>
              <p:spPr>
                <a:xfrm>
                  <a:off x="4032000" y="2889000"/>
                  <a:ext cx="1080000" cy="1080000"/>
                </a:xfrm>
                <a:prstGeom prst="wedgeEllipseCallout">
                  <a:avLst>
                    <a:gd name="adj1" fmla="val -10024"/>
                    <a:gd name="adj2" fmla="val 40345"/>
                  </a:avLst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r>
                    <a:rPr lang="ru-RU" b="1">
                      <a:solidFill>
                        <a:srgbClr val="FFFFFF"/>
                      </a:solidFill>
                      <a:cs typeface="Arial" charset="0"/>
                    </a:rPr>
                    <a:t>УАР</a:t>
                  </a:r>
                </a:p>
              </p:txBody>
            </p:sp>
          </p:grpSp>
          <p:sp>
            <p:nvSpPr>
              <p:cNvPr id="16415" name="TextBox 5"/>
              <p:cNvSpPr txBox="1">
                <a:spLocks noChangeArrowheads="1"/>
              </p:cNvSpPr>
              <p:nvPr/>
            </p:nvSpPr>
            <p:spPr bwMode="auto">
              <a:xfrm>
                <a:off x="4284528" y="3805396"/>
                <a:ext cx="718960" cy="32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altLang="ru-RU" b="1">
                    <a:solidFill>
                      <a:schemeClr val="bg1"/>
                    </a:solidFill>
                    <a:latin typeface="Calibri" pitchFamily="34" charset="0"/>
                  </a:rPr>
                  <a:t>ЗБР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057217" y="1694313"/>
              <a:ext cx="2592654" cy="1697034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Aft>
                  <a:spcPts val="1000"/>
                </a:spcAft>
              </a:pPr>
              <a:endParaRPr lang="ru-RU" sz="1400" b="1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>
                <a:spcAft>
                  <a:spcPts val="1000"/>
                </a:spcAft>
              </a:pPr>
              <a:r>
                <a:rPr lang="ru-RU" sz="1400" b="1">
                  <a:solidFill>
                    <a:srgbClr val="000000"/>
                  </a:solidFill>
                  <a:cs typeface="Arial" charset="0"/>
                </a:rPr>
                <a:t>«Зона ближайшего развития» (ЗБР)</a:t>
              </a:r>
              <a:r>
                <a:rPr lang="ru-RU" sz="1400" b="1">
                  <a:solidFill>
                    <a:srgbClr val="000000"/>
                  </a:solidFill>
                  <a:latin typeface="Arial" charset="0"/>
                  <a:cs typeface="Arial" charset="0"/>
                </a:rPr>
                <a:t> </a:t>
              </a:r>
              <a:r>
                <a:rPr lang="ru-RU" sz="1400" b="1">
                  <a:solidFill>
                    <a:srgbClr val="000000"/>
                  </a:solidFill>
                  <a:cs typeface="Arial" charset="0"/>
                </a:rPr>
                <a:t>обозначает  то, что ребенок не может выполнить самостоятельно, но с чем он справляется с небольшой помощью</a:t>
              </a:r>
              <a:endParaRPr lang="ru-RU" sz="140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16391" name="Группа 21"/>
            <p:cNvGrpSpPr>
              <a:grpSpLocks/>
            </p:cNvGrpSpPr>
            <p:nvPr/>
          </p:nvGrpSpPr>
          <p:grpSpPr bwMode="auto">
            <a:xfrm>
              <a:off x="466904" y="1694313"/>
              <a:ext cx="2665219" cy="1836402"/>
              <a:chOff x="466904" y="1665860"/>
              <a:chExt cx="2665219" cy="1836402"/>
            </a:xfrm>
          </p:grpSpPr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466563" y="1665860"/>
                <a:ext cx="2665928" cy="1835882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13334" y="1735985"/>
                <a:ext cx="2592654" cy="13211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ru-RU" sz="1400" b="1">
                    <a:solidFill>
                      <a:schemeClr val="tx1"/>
                    </a:solidFill>
                    <a:cs typeface="Arial" charset="0"/>
                  </a:rPr>
                  <a:t>Уровень « актуального развития» (УАР)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1400" b="1">
                    <a:solidFill>
                      <a:schemeClr val="tx1"/>
                    </a:solidFill>
                    <a:cs typeface="Arial" charset="0"/>
                  </a:rPr>
                  <a:t>характеризуется тем, какие задания ребенок может выполнить вполне самостоятельно</a:t>
                </a:r>
              </a:p>
            </p:txBody>
          </p:sp>
        </p:grpSp>
        <p:grpSp>
          <p:nvGrpSpPr>
            <p:cNvPr id="16392" name="Группа 28"/>
            <p:cNvGrpSpPr>
              <a:grpSpLocks/>
            </p:cNvGrpSpPr>
            <p:nvPr/>
          </p:nvGrpSpPr>
          <p:grpSpPr bwMode="auto">
            <a:xfrm>
              <a:off x="447855" y="4705250"/>
              <a:ext cx="1872208" cy="1197162"/>
              <a:chOff x="365420" y="4267433"/>
              <a:chExt cx="1872208" cy="1197162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365420" y="4267679"/>
                <a:ext cx="1872386" cy="31977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 err="1"/>
                  <a:t>обученность</a:t>
                </a:r>
                <a:endParaRPr lang="ru-RU" sz="1600" b="1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65420" y="4705261"/>
                <a:ext cx="1872386" cy="31977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/>
                  <a:t>воспитанность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65420" y="5144246"/>
                <a:ext cx="1872386" cy="31977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/>
                  <a:t>развитость</a:t>
                </a:r>
              </a:p>
            </p:txBody>
          </p:sp>
        </p:grpSp>
        <p:grpSp>
          <p:nvGrpSpPr>
            <p:cNvPr id="16393" name="Группа 27"/>
            <p:cNvGrpSpPr>
              <a:grpSpLocks/>
            </p:cNvGrpSpPr>
            <p:nvPr/>
          </p:nvGrpSpPr>
          <p:grpSpPr bwMode="auto">
            <a:xfrm>
              <a:off x="6777663" y="4762390"/>
              <a:ext cx="1872208" cy="1184389"/>
              <a:chOff x="6783477" y="4254803"/>
              <a:chExt cx="1872208" cy="1184389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6783299" y="4255413"/>
                <a:ext cx="1872386" cy="319772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rgbClr val="000000"/>
                    </a:solidFill>
                    <a:cs typeface="Arial" charset="0"/>
                  </a:rPr>
                  <a:t>обучаемость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783299" y="4692995"/>
                <a:ext cx="1872386" cy="319772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rgbClr val="000000"/>
                    </a:solidFill>
                    <a:cs typeface="Arial" charset="0"/>
                  </a:rPr>
                  <a:t>воспитуемость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783299" y="5119357"/>
                <a:ext cx="1872386" cy="319772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ru-RU" sz="1600" b="1">
                    <a:solidFill>
                      <a:srgbClr val="000000"/>
                    </a:solidFill>
                    <a:cs typeface="Arial" charset="0"/>
                  </a:rPr>
                  <a:t>развиваемость</a:t>
                </a:r>
              </a:p>
            </p:txBody>
          </p:sp>
        </p:grpSp>
        <p:grpSp>
          <p:nvGrpSpPr>
            <p:cNvPr id="16394" name="Группа 36"/>
            <p:cNvGrpSpPr>
              <a:grpSpLocks/>
            </p:cNvGrpSpPr>
            <p:nvPr/>
          </p:nvGrpSpPr>
          <p:grpSpPr bwMode="auto">
            <a:xfrm>
              <a:off x="2308729" y="3502261"/>
              <a:ext cx="535079" cy="2286000"/>
              <a:chOff x="2308729" y="3502261"/>
              <a:chExt cx="535079" cy="2286000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2844072" y="3502144"/>
                <a:ext cx="0" cy="228608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>
                <a:endCxn id="21" idx="3"/>
              </p:cNvCxnSpPr>
              <p:nvPr/>
            </p:nvCxnSpPr>
            <p:spPr>
              <a:xfrm flipH="1">
                <a:off x="2320241" y="4873797"/>
                <a:ext cx="523831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 стрелкой 34"/>
              <p:cNvCxnSpPr/>
              <p:nvPr/>
            </p:nvCxnSpPr>
            <p:spPr>
              <a:xfrm flipH="1">
                <a:off x="2320241" y="5311379"/>
                <a:ext cx="523831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 стрелкой 35"/>
              <p:cNvCxnSpPr/>
              <p:nvPr/>
            </p:nvCxnSpPr>
            <p:spPr>
              <a:xfrm flipH="1">
                <a:off x="2309328" y="5764390"/>
                <a:ext cx="522272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395" name="Группа 37"/>
            <p:cNvGrpSpPr>
              <a:grpSpLocks/>
            </p:cNvGrpSpPr>
            <p:nvPr/>
          </p:nvGrpSpPr>
          <p:grpSpPr bwMode="auto">
            <a:xfrm flipH="1">
              <a:off x="6242584" y="3562128"/>
              <a:ext cx="535079" cy="2286000"/>
              <a:chOff x="2308729" y="3502261"/>
              <a:chExt cx="535079" cy="2286000"/>
            </a:xfrm>
          </p:grpSpPr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2843652" y="3502586"/>
                <a:ext cx="0" cy="228608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 стрелкой 39"/>
              <p:cNvCxnSpPr/>
              <p:nvPr/>
            </p:nvCxnSpPr>
            <p:spPr>
              <a:xfrm flipH="1">
                <a:off x="2319820" y="4874239"/>
                <a:ext cx="523831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 стрелкой 40"/>
              <p:cNvCxnSpPr/>
              <p:nvPr/>
            </p:nvCxnSpPr>
            <p:spPr>
              <a:xfrm flipH="1">
                <a:off x="2319820" y="5311821"/>
                <a:ext cx="523831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 стрелкой 41"/>
              <p:cNvCxnSpPr/>
              <p:nvPr/>
            </p:nvCxnSpPr>
            <p:spPr>
              <a:xfrm flipH="1">
                <a:off x="2308907" y="5764831"/>
                <a:ext cx="523831" cy="0"/>
              </a:xfrm>
              <a:prstGeom prst="straightConnector1">
                <a:avLst/>
              </a:prstGeom>
              <a:ln w="38100"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Прямая соединительная линия 43"/>
            <p:cNvCxnSpPr>
              <a:stCxn id="19" idx="3"/>
            </p:cNvCxnSpPr>
            <p:nvPr/>
          </p:nvCxnSpPr>
          <p:spPr>
            <a:xfrm>
              <a:off x="3132491" y="2611553"/>
              <a:ext cx="1367262" cy="212199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>
              <a:stCxn id="16" idx="1"/>
            </p:cNvCxnSpPr>
            <p:nvPr/>
          </p:nvCxnSpPr>
          <p:spPr>
            <a:xfrm flipH="1">
              <a:off x="5003318" y="2611553"/>
              <a:ext cx="1008687" cy="161007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Педагогические условия успешного</a:t>
            </a:r>
            <a:b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полноценного интеллектуального развития детей дошкольного возраста</a:t>
            </a:r>
            <a:endParaRPr lang="ru-RU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410" name="Group 8"/>
          <p:cNvGrpSpPr>
            <a:grpSpLocks/>
          </p:cNvGrpSpPr>
          <p:nvPr/>
        </p:nvGrpSpPr>
        <p:grpSpPr bwMode="auto">
          <a:xfrm>
            <a:off x="395288" y="3573463"/>
            <a:ext cx="8353425" cy="2665412"/>
            <a:chOff x="567" y="4237"/>
            <a:chExt cx="13156" cy="3856"/>
          </a:xfrm>
        </p:grpSpPr>
        <p:sp>
          <p:nvSpPr>
            <p:cNvPr id="9225" name="Text Box 9" descr="Букет"/>
            <p:cNvSpPr txBox="1">
              <a:spLocks noChangeArrowheads="1"/>
            </p:cNvSpPr>
            <p:nvPr/>
          </p:nvSpPr>
          <p:spPr bwMode="auto">
            <a:xfrm>
              <a:off x="567" y="4237"/>
              <a:ext cx="13156" cy="385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Arial" pitchFamily="34" charset="0"/>
              </a:endParaRPr>
            </a:p>
          </p:txBody>
        </p:sp>
        <p:grpSp>
          <p:nvGrpSpPr>
            <p:cNvPr id="17420" name="Group 10"/>
            <p:cNvGrpSpPr>
              <a:grpSpLocks/>
            </p:cNvGrpSpPr>
            <p:nvPr/>
          </p:nvGrpSpPr>
          <p:grpSpPr bwMode="auto">
            <a:xfrm>
              <a:off x="680" y="4351"/>
              <a:ext cx="12929" cy="3604"/>
              <a:chOff x="680" y="4351"/>
              <a:chExt cx="12929" cy="3604"/>
            </a:xfrm>
          </p:grpSpPr>
          <p:sp>
            <p:nvSpPr>
              <p:cNvPr id="9232" name="Text Box 16"/>
              <p:cNvSpPr txBox="1">
                <a:spLocks noChangeArrowheads="1"/>
              </p:cNvSpPr>
              <p:nvPr/>
            </p:nvSpPr>
            <p:spPr bwMode="auto">
              <a:xfrm>
                <a:off x="720" y="4352"/>
                <a:ext cx="5103" cy="260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accent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</a:pPr>
                <a:r>
                  <a:rPr lang="ru-RU" sz="1600" b="1" u="sng"/>
                  <a:t>Организация</a:t>
                </a:r>
                <a:r>
                  <a:rPr lang="ru-RU" sz="1600"/>
                  <a:t> </a:t>
                </a:r>
                <a:r>
                  <a:rPr lang="ru-RU" sz="1600" b="1" u="sng"/>
                  <a:t>речевого</a:t>
                </a:r>
                <a:r>
                  <a:rPr lang="ru-RU" sz="1600"/>
                  <a:t> </a:t>
                </a:r>
                <a:r>
                  <a:rPr lang="ru-RU" sz="1600" b="1" u="sng"/>
                  <a:t>общения</a:t>
                </a:r>
                <a:r>
                  <a:rPr lang="ru-RU" sz="1600"/>
                  <a:t> </a:t>
                </a:r>
                <a:r>
                  <a:rPr lang="ru-RU" sz="1600" b="1" u="sng"/>
                  <a:t>детей</a:t>
                </a:r>
                <a:r>
                  <a:rPr lang="ru-RU" sz="1600"/>
                  <a:t>, обеспечивающая самостоя-тельное использование слов, обозначающих математические понятия, явления окружающей действительности</a:t>
                </a:r>
              </a:p>
            </p:txBody>
          </p:sp>
          <p:sp>
            <p:nvSpPr>
              <p:cNvPr id="9230" name="Text Box 14"/>
              <p:cNvSpPr txBox="1">
                <a:spLocks noChangeArrowheads="1"/>
              </p:cNvSpPr>
              <p:nvPr/>
            </p:nvSpPr>
            <p:spPr bwMode="auto">
              <a:xfrm>
                <a:off x="6577" y="4352"/>
                <a:ext cx="7031" cy="260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accent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</a:pPr>
                <a:r>
                  <a:rPr lang="ru-RU" sz="1600" b="1" u="sng"/>
                  <a:t>Организация</a:t>
                </a:r>
                <a:r>
                  <a:rPr lang="ru-RU" sz="1600"/>
                  <a:t> </a:t>
                </a:r>
                <a:r>
                  <a:rPr lang="ru-RU" sz="1600" b="1" u="sng"/>
                  <a:t>обучения</a:t>
                </a:r>
                <a:r>
                  <a:rPr lang="ru-RU" sz="1600"/>
                  <a:t> </a:t>
                </a:r>
                <a:r>
                  <a:rPr lang="ru-RU" sz="1600" b="1" u="sng"/>
                  <a:t>детей</a:t>
                </a:r>
                <a:r>
                  <a:rPr lang="ru-RU" sz="1600"/>
                  <a:t>, предполагающая использование детьми</a:t>
                </a:r>
              </a:p>
              <a:p>
                <a:pPr>
                  <a:lnSpc>
                    <a:spcPct val="80000"/>
                  </a:lnSpc>
                </a:pPr>
                <a:r>
                  <a:rPr lang="ru-RU" sz="1600" b="1" i="1"/>
                  <a:t>совместных</a:t>
                </a:r>
                <a:r>
                  <a:rPr lang="ru-RU" sz="1600"/>
                  <a:t> </a:t>
                </a:r>
                <a:r>
                  <a:rPr lang="ru-RU" sz="1600" b="1" i="1"/>
                  <a:t>действий</a:t>
                </a:r>
                <a:r>
                  <a:rPr lang="ru-RU" sz="1600"/>
                  <a:t> в освоении различных понятий. Для этого на занятиях дети организуются в микрогруппы по 3-4 человека. Такая организация </a:t>
                </a:r>
              </a:p>
              <a:p>
                <a:pPr>
                  <a:lnSpc>
                    <a:spcPct val="80000"/>
                  </a:lnSpc>
                </a:pPr>
                <a:r>
                  <a:rPr lang="ru-RU" sz="1600"/>
                  <a:t>провоцирует</a:t>
                </a:r>
                <a:r>
                  <a:rPr lang="ru-RU" sz="1600" b="1" i="1"/>
                  <a:t> активное речевое общение детей со сверстниками</a:t>
                </a:r>
                <a:endParaRPr lang="ru-RU" sz="1600"/>
              </a:p>
            </p:txBody>
          </p:sp>
          <p:sp>
            <p:nvSpPr>
              <p:cNvPr id="9231" name="Text Box 15"/>
              <p:cNvSpPr txBox="1">
                <a:spLocks noChangeArrowheads="1"/>
              </p:cNvSpPr>
              <p:nvPr/>
            </p:nvSpPr>
            <p:spPr bwMode="auto">
              <a:xfrm>
                <a:off x="680" y="7073"/>
                <a:ext cx="12928" cy="88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accent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u="sng" dirty="0">
                    <a:latin typeface="Arial" pitchFamily="34" charset="0"/>
                  </a:rPr>
                  <a:t>Организация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разнообразных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форм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взаимодействия</a:t>
                </a:r>
                <a:r>
                  <a:rPr lang="ru-RU" sz="1600" dirty="0">
                    <a:latin typeface="Arial" pitchFamily="34" charset="0"/>
                  </a:rPr>
                  <a:t>:</a:t>
                </a:r>
                <a:br>
                  <a:rPr lang="ru-RU" sz="1600" dirty="0">
                    <a:latin typeface="Arial" pitchFamily="34" charset="0"/>
                  </a:rPr>
                </a:br>
                <a:r>
                  <a:rPr lang="ru-RU" sz="1600" dirty="0">
                    <a:latin typeface="Arial" pitchFamily="34" charset="0"/>
                  </a:rPr>
                  <a:t>“педагог - дети”, “</a:t>
                </a:r>
                <a:r>
                  <a:rPr lang="ru-RU" sz="1600" dirty="0" err="1">
                    <a:latin typeface="Arial" pitchFamily="34" charset="0"/>
                  </a:rPr>
                  <a:t>дети</a:t>
                </a:r>
                <a:r>
                  <a:rPr lang="ru-RU" sz="1600" dirty="0">
                    <a:latin typeface="Arial" pitchFamily="34" charset="0"/>
                  </a:rPr>
                  <a:t> - </a:t>
                </a:r>
                <a:r>
                  <a:rPr lang="ru-RU" sz="1600" dirty="0" err="1">
                    <a:latin typeface="Arial" pitchFamily="34" charset="0"/>
                  </a:rPr>
                  <a:t>дети</a:t>
                </a:r>
                <a:r>
                  <a:rPr lang="ru-RU" sz="1600" dirty="0">
                    <a:latin typeface="Arial" pitchFamily="34" charset="0"/>
                  </a:rPr>
                  <a:t>”</a:t>
                </a:r>
              </a:p>
            </p:txBody>
          </p:sp>
          <p:sp>
            <p:nvSpPr>
              <p:cNvPr id="17424" name="Line 13"/>
              <p:cNvSpPr>
                <a:spLocks noChangeShapeType="1"/>
              </p:cNvSpPr>
              <p:nvPr/>
            </p:nvSpPr>
            <p:spPr bwMode="auto">
              <a:xfrm>
                <a:off x="1474" y="6619"/>
                <a:ext cx="0" cy="7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stealth" w="lg" len="lg"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5" name="Line 13"/>
              <p:cNvSpPr>
                <a:spLocks noChangeShapeType="1"/>
              </p:cNvSpPr>
              <p:nvPr/>
            </p:nvSpPr>
            <p:spPr bwMode="auto">
              <a:xfrm>
                <a:off x="12815" y="6619"/>
                <a:ext cx="0" cy="7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stealth" w="lg" len="lg"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6" name="Line 13"/>
              <p:cNvSpPr>
                <a:spLocks noChangeShapeType="1"/>
              </p:cNvSpPr>
              <p:nvPr/>
            </p:nvSpPr>
            <p:spPr bwMode="auto">
              <a:xfrm>
                <a:off x="5812" y="5699"/>
                <a:ext cx="766" cy="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stealth" w="lg" len="lg"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7411" name="AutoShape 17"/>
          <p:cNvSpPr>
            <a:spLocks noChangeArrowheads="1"/>
          </p:cNvSpPr>
          <p:nvPr/>
        </p:nvSpPr>
        <p:spPr bwMode="auto">
          <a:xfrm>
            <a:off x="8435975" y="2852738"/>
            <a:ext cx="457200" cy="1463675"/>
          </a:xfrm>
          <a:prstGeom prst="curvedLeftArrow">
            <a:avLst>
              <a:gd name="adj1" fmla="val 33629"/>
              <a:gd name="adj2" fmla="val 108655"/>
              <a:gd name="adj3" fmla="val 40278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>
              <a:latin typeface="Calibri" pitchFamily="34" charset="0"/>
            </a:endParaRPr>
          </a:p>
        </p:txBody>
      </p:sp>
      <p:grpSp>
        <p:nvGrpSpPr>
          <p:cNvPr id="17412" name="Group 2"/>
          <p:cNvGrpSpPr>
            <a:grpSpLocks/>
          </p:cNvGrpSpPr>
          <p:nvPr/>
        </p:nvGrpSpPr>
        <p:grpSpPr bwMode="auto">
          <a:xfrm>
            <a:off x="417513" y="1524000"/>
            <a:ext cx="8258175" cy="1833563"/>
            <a:chOff x="432" y="2160"/>
            <a:chExt cx="13005" cy="2888"/>
          </a:xfrm>
        </p:grpSpPr>
        <p:grpSp>
          <p:nvGrpSpPr>
            <p:cNvPr id="17414" name="Group 3"/>
            <p:cNvGrpSpPr>
              <a:grpSpLocks/>
            </p:cNvGrpSpPr>
            <p:nvPr/>
          </p:nvGrpSpPr>
          <p:grpSpPr bwMode="auto">
            <a:xfrm>
              <a:off x="432" y="2160"/>
              <a:ext cx="13005" cy="2888"/>
              <a:chOff x="432" y="2160"/>
              <a:chExt cx="13005" cy="2888"/>
            </a:xfrm>
          </p:grpSpPr>
          <p:sp>
            <p:nvSpPr>
              <p:cNvPr id="9220" name="Text Box 4" descr="Белый мрамор"/>
              <p:cNvSpPr txBox="1">
                <a:spLocks noChangeArrowheads="1"/>
              </p:cNvSpPr>
              <p:nvPr/>
            </p:nvSpPr>
            <p:spPr bwMode="auto">
              <a:xfrm>
                <a:off x="432" y="2160"/>
                <a:ext cx="13005" cy="288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7417" name="Text Box 5"/>
              <p:cNvSpPr txBox="1">
                <a:spLocks noChangeArrowheads="1"/>
              </p:cNvSpPr>
              <p:nvPr/>
            </p:nvSpPr>
            <p:spPr bwMode="auto">
              <a:xfrm>
                <a:off x="510" y="2325"/>
                <a:ext cx="6124" cy="260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altLang="ru-RU" sz="1600" b="1" u="sng"/>
                  <a:t>Обеспечение</a:t>
                </a:r>
                <a:r>
                  <a:rPr lang="ru-RU" altLang="ru-RU" sz="1600"/>
                  <a:t> </a:t>
                </a:r>
                <a:r>
                  <a:rPr lang="ru-RU" altLang="ru-RU" sz="1600" b="1" u="sng"/>
                  <a:t>использования</a:t>
                </a:r>
                <a:r>
                  <a:rPr lang="ru-RU" altLang="ru-RU" sz="1600"/>
                  <a:t> собственных, в том числе “ручных”, </a:t>
                </a:r>
                <a:r>
                  <a:rPr lang="ru-RU" altLang="ru-RU" sz="1600" b="1" u="sng"/>
                  <a:t>действий</a:t>
                </a:r>
                <a:r>
                  <a:rPr lang="ru-RU" altLang="ru-RU" sz="1600"/>
                  <a:t> в познании различных количественных групп, дающих возможность накопления чувственного опыта предметно-количественного содержания</a:t>
                </a:r>
              </a:p>
            </p:txBody>
          </p:sp>
          <p:sp>
            <p:nvSpPr>
              <p:cNvPr id="17418" name="Text Box 6"/>
              <p:cNvSpPr txBox="1">
                <a:spLocks noChangeArrowheads="1"/>
              </p:cNvSpPr>
              <p:nvPr/>
            </p:nvSpPr>
            <p:spPr bwMode="auto">
              <a:xfrm>
                <a:off x="7540" y="2325"/>
                <a:ext cx="5783" cy="260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altLang="ru-RU" sz="1600" b="1" u="sng"/>
                  <a:t>Использование</a:t>
                </a:r>
                <a:r>
                  <a:rPr lang="ru-RU" altLang="ru-RU" sz="1600"/>
                  <a:t> </a:t>
                </a:r>
                <a:r>
                  <a:rPr lang="ru-RU" altLang="ru-RU" sz="1600" b="1" u="sng"/>
                  <a:t>разнообразного</a:t>
                </a:r>
                <a:r>
                  <a:rPr lang="ru-RU" altLang="ru-RU" sz="1600"/>
                  <a:t> </a:t>
                </a:r>
                <a:r>
                  <a:rPr lang="ru-RU" altLang="ru-RU" sz="1600" b="1" u="sng"/>
                  <a:t>дидактического</a:t>
                </a:r>
                <a:endParaRPr lang="ru-RU" altLang="ru-RU" sz="1600"/>
              </a:p>
              <a:p>
                <a:pPr>
                  <a:lnSpc>
                    <a:spcPct val="90000"/>
                  </a:lnSpc>
                </a:pPr>
                <a:r>
                  <a:rPr lang="ru-RU" altLang="ru-RU" sz="1600" b="1" u="sng"/>
                  <a:t>наглядного</a:t>
                </a:r>
                <a:r>
                  <a:rPr lang="ru-RU" altLang="ru-RU" sz="1600"/>
                  <a:t> </a:t>
                </a:r>
                <a:r>
                  <a:rPr lang="ru-RU" altLang="ru-RU" sz="1600" b="1" u="sng"/>
                  <a:t>материала</a:t>
                </a:r>
                <a:r>
                  <a:rPr lang="ru-RU" altLang="ru-RU" sz="1600"/>
                  <a:t>, 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600"/>
                  <a:t>способствующего выполнению каждым ребенком действий 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600"/>
                  <a:t>с различными предметами, величинами</a:t>
                </a:r>
              </a:p>
            </p:txBody>
          </p:sp>
        </p:grpSp>
        <p:sp>
          <p:nvSpPr>
            <p:cNvPr id="17415" name="Line 7"/>
            <p:cNvSpPr>
              <a:spLocks noChangeShapeType="1"/>
            </p:cNvSpPr>
            <p:nvPr/>
          </p:nvSpPr>
          <p:spPr bwMode="auto">
            <a:xfrm>
              <a:off x="6633" y="3687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lg" len="lg"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E82F2-3EFD-463C-BD57-567707BF4736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Педагогические условия успешного</a:t>
            </a:r>
            <a:b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 полноценного интеллектуального развития детей дошкольного возраста</a:t>
            </a: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395288" y="3068638"/>
            <a:ext cx="8348662" cy="3095625"/>
            <a:chOff x="432" y="7920"/>
            <a:chExt cx="13149" cy="4875"/>
          </a:xfrm>
        </p:grpSpPr>
        <p:sp>
          <p:nvSpPr>
            <p:cNvPr id="10243" name="Text Box 3" descr="Почтовая бумага"/>
            <p:cNvSpPr txBox="1">
              <a:spLocks noChangeArrowheads="1"/>
            </p:cNvSpPr>
            <p:nvPr/>
          </p:nvSpPr>
          <p:spPr bwMode="auto">
            <a:xfrm>
              <a:off x="432" y="7920"/>
              <a:ext cx="13149" cy="4875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0244" name="Text Box 4"/>
            <p:cNvSpPr txBox="1">
              <a:spLocks noChangeArrowheads="1"/>
            </p:cNvSpPr>
            <p:nvPr/>
          </p:nvSpPr>
          <p:spPr bwMode="auto">
            <a:xfrm>
              <a:off x="5983" y="8032"/>
              <a:ext cx="4536" cy="46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sz="1400" b="1">
                  <a:latin typeface="Calibri" pitchFamily="34" charset="0"/>
                </a:rPr>
                <a:t>Психологическая перестройка </a:t>
              </a:r>
            </a:p>
            <a:p>
              <a:pPr>
                <a:lnSpc>
                  <a:spcPct val="90000"/>
                </a:lnSpc>
              </a:pPr>
              <a:r>
                <a:rPr lang="ru-RU" sz="1400">
                  <a:latin typeface="Calibri" pitchFamily="34" charset="0"/>
                </a:rPr>
                <a:t>позиции педагога на </a:t>
              </a:r>
              <a:r>
                <a:rPr lang="ru-RU" sz="1400" b="1" u="sng">
                  <a:latin typeface="Calibri" pitchFamily="34" charset="0"/>
                </a:rPr>
                <a:t>личностно</a:t>
              </a:r>
              <a:r>
                <a:rPr lang="ru-RU" sz="1400">
                  <a:latin typeface="Calibri" pitchFamily="34" charset="0"/>
                </a:rPr>
                <a:t>-</a:t>
              </a:r>
              <a:r>
                <a:rPr lang="ru-RU" sz="1400" b="1" u="sng">
                  <a:latin typeface="Calibri" pitchFamily="34" charset="0"/>
                </a:rPr>
                <a:t>ориентированное</a:t>
              </a:r>
              <a:r>
                <a:rPr lang="ru-RU" sz="1400">
                  <a:latin typeface="Calibri" pitchFamily="34" charset="0"/>
                </a:rPr>
                <a:t> </a:t>
              </a:r>
              <a:r>
                <a:rPr lang="ru-RU" sz="1400" b="1" u="sng">
                  <a:latin typeface="Calibri" pitchFamily="34" charset="0"/>
                </a:rPr>
                <a:t>взаимодействие</a:t>
              </a:r>
              <a:r>
                <a:rPr lang="ru-RU" sz="1400">
                  <a:latin typeface="Calibri" pitchFamily="34" charset="0"/>
                </a:rPr>
                <a:t> с ребенком</a:t>
              </a:r>
              <a:br>
                <a:rPr lang="ru-RU" sz="1400">
                  <a:latin typeface="Calibri" pitchFamily="34" charset="0"/>
                </a:rPr>
              </a:br>
              <a:r>
                <a:rPr lang="ru-RU" sz="1400">
                  <a:latin typeface="Calibri" pitchFamily="34" charset="0"/>
                </a:rPr>
                <a:t>в процессе обучения, </a:t>
              </a:r>
            </a:p>
            <a:p>
              <a:pPr>
                <a:lnSpc>
                  <a:spcPct val="90000"/>
                </a:lnSpc>
              </a:pPr>
              <a:r>
                <a:rPr lang="ru-RU" sz="1400">
                  <a:latin typeface="Calibri" pitchFamily="34" charset="0"/>
                </a:rPr>
                <a:t>содержанием которого является </a:t>
              </a:r>
              <a:r>
                <a:rPr lang="ru-RU" sz="1400" b="1" i="1">
                  <a:latin typeface="Calibri" pitchFamily="34" charset="0"/>
                </a:rPr>
                <a:t>формирование у детей средств и способов приобретения знаний</a:t>
              </a:r>
              <a:br>
                <a:rPr lang="ru-RU" sz="1400" b="1" i="1">
                  <a:latin typeface="Calibri" pitchFamily="34" charset="0"/>
                </a:rPr>
              </a:br>
              <a:r>
                <a:rPr lang="ru-RU" sz="1400">
                  <a:latin typeface="Calibri" pitchFamily="34" charset="0"/>
                </a:rPr>
                <a:t>в ходе специально организованной самостоятельной деятельности</a:t>
              </a:r>
            </a:p>
          </p:txBody>
        </p:sp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577" y="8032"/>
              <a:ext cx="5293" cy="46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sz="1400" b="1" u="sng">
                  <a:latin typeface="Calibri" pitchFamily="34" charset="0"/>
                </a:rPr>
                <a:t>Позиция</a:t>
              </a:r>
              <a:r>
                <a:rPr lang="ru-RU" sz="1400">
                  <a:latin typeface="Calibri" pitchFamily="34" charset="0"/>
                </a:rPr>
                <a:t> </a:t>
              </a:r>
              <a:r>
                <a:rPr lang="ru-RU" sz="1400" b="1" u="sng">
                  <a:latin typeface="Calibri" pitchFamily="34" charset="0"/>
                </a:rPr>
                <a:t>педагога</a:t>
              </a:r>
              <a:r>
                <a:rPr lang="ru-RU" sz="1400">
                  <a:latin typeface="Calibri" pitchFamily="34" charset="0"/>
                </a:rPr>
                <a:t> </a:t>
              </a:r>
              <a:br>
                <a:rPr lang="ru-RU" sz="1400">
                  <a:latin typeface="Calibri" pitchFamily="34" charset="0"/>
                </a:rPr>
              </a:br>
              <a:r>
                <a:rPr lang="ru-RU" sz="1400">
                  <a:latin typeface="Calibri" pitchFamily="34" charset="0"/>
                </a:rPr>
                <a:t>при организации жизни детей в детском саду, дающая возможность </a:t>
              </a:r>
            </a:p>
            <a:p>
              <a:pPr>
                <a:lnSpc>
                  <a:spcPct val="90000"/>
                </a:lnSpc>
              </a:pPr>
              <a:r>
                <a:rPr lang="ru-RU" sz="1400">
                  <a:latin typeface="Calibri" pitchFamily="34" charset="0"/>
                </a:rPr>
                <a:t>самостоятельного накопления чув-ственного опыта и его осмысления. Основная роль воспитателя -</a:t>
              </a:r>
              <a:r>
                <a:rPr lang="ru-RU" sz="1400" b="1" i="1">
                  <a:latin typeface="Calibri" pitchFamily="34" charset="0"/>
                </a:rPr>
                <a:t>организация ситуаций для позна-ния детьми отношений между предметами</a:t>
              </a:r>
              <a:r>
                <a:rPr lang="ru-RU" sz="1400">
                  <a:latin typeface="Calibri" pitchFamily="34" charset="0"/>
                </a:rPr>
                <a:t>, когда ребенок сохраняет в процессе обучения </a:t>
              </a:r>
            </a:p>
            <a:p>
              <a:pPr>
                <a:lnSpc>
                  <a:spcPct val="90000"/>
                </a:lnSpc>
              </a:pPr>
              <a:r>
                <a:rPr lang="ru-RU" sz="1400" b="1" i="1">
                  <a:latin typeface="Calibri" pitchFamily="34" charset="0"/>
                </a:rPr>
                <a:t>чувство комфортности </a:t>
              </a:r>
            </a:p>
            <a:p>
              <a:pPr>
                <a:lnSpc>
                  <a:spcPct val="90000"/>
                </a:lnSpc>
              </a:pPr>
              <a:r>
                <a:rPr lang="ru-RU" sz="1400" b="1" i="1">
                  <a:latin typeface="Calibri" pitchFamily="34" charset="0"/>
                </a:rPr>
                <a:t>и уверенности в собственных силах</a:t>
              </a:r>
              <a:endParaRPr lang="ru-RU" sz="1400">
                <a:latin typeface="Calibri" pitchFamily="34" charset="0"/>
              </a:endParaRPr>
            </a:p>
          </p:txBody>
        </p: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10633" y="8032"/>
              <a:ext cx="2833" cy="46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sz="1400" b="1" u="sng">
                  <a:latin typeface="Calibri" pitchFamily="34" charset="0"/>
                </a:rPr>
                <a:t>Фиксация</a:t>
              </a:r>
              <a:r>
                <a:rPr lang="ru-RU" sz="1400">
                  <a:latin typeface="Calibri" pitchFamily="34" charset="0"/>
                </a:rPr>
                <a:t> </a:t>
              </a:r>
              <a:r>
                <a:rPr lang="ru-RU" sz="1400" b="1" u="sng">
                  <a:latin typeface="Calibri" pitchFamily="34" charset="0"/>
                </a:rPr>
                <a:t>успеха</a:t>
              </a:r>
              <a:r>
                <a:rPr lang="ru-RU" sz="1400">
                  <a:latin typeface="Calibri" pitchFamily="34" charset="0"/>
                </a:rPr>
                <a:t>, </a:t>
              </a:r>
            </a:p>
            <a:p>
              <a:pPr>
                <a:lnSpc>
                  <a:spcPct val="90000"/>
                </a:lnSpc>
              </a:pPr>
              <a:r>
                <a:rPr lang="ru-RU" sz="1400">
                  <a:latin typeface="Calibri" pitchFamily="34" charset="0"/>
                </a:rPr>
                <a:t>достигнутого ребенком, </a:t>
              </a:r>
            </a:p>
            <a:p>
              <a:pPr>
                <a:lnSpc>
                  <a:spcPct val="90000"/>
                </a:lnSpc>
              </a:pPr>
              <a:r>
                <a:rPr lang="ru-RU" sz="1400">
                  <a:latin typeface="Calibri" pitchFamily="34" charset="0"/>
                </a:rPr>
                <a:t>его аргументация создает положи-тельный эмоцио-нальный фон для проведения обучения, способствует возникновению </a:t>
              </a:r>
            </a:p>
            <a:p>
              <a:pPr>
                <a:lnSpc>
                  <a:spcPct val="90000"/>
                </a:lnSpc>
              </a:pPr>
              <a:r>
                <a:rPr lang="ru-RU" sz="1400">
                  <a:latin typeface="Calibri" pitchFamily="34" charset="0"/>
                </a:rPr>
                <a:t>познавательного интереса</a:t>
              </a:r>
            </a:p>
          </p:txBody>
        </p:sp>
      </p:grpSp>
      <p:grpSp>
        <p:nvGrpSpPr>
          <p:cNvPr id="18435" name="Группа 18"/>
          <p:cNvGrpSpPr>
            <a:grpSpLocks/>
          </p:cNvGrpSpPr>
          <p:nvPr/>
        </p:nvGrpSpPr>
        <p:grpSpPr bwMode="auto">
          <a:xfrm>
            <a:off x="200025" y="1412875"/>
            <a:ext cx="4443413" cy="2182813"/>
            <a:chOff x="200025" y="1412776"/>
            <a:chExt cx="4443983" cy="2182168"/>
          </a:xfrm>
        </p:grpSpPr>
        <p:sp>
          <p:nvSpPr>
            <p:cNvPr id="18446" name="AutoShape 8"/>
            <p:cNvSpPr>
              <a:spLocks noChangeArrowheads="1"/>
            </p:cNvSpPr>
            <p:nvPr/>
          </p:nvSpPr>
          <p:spPr bwMode="auto">
            <a:xfrm>
              <a:off x="4355976" y="1412776"/>
              <a:ext cx="288032" cy="1728192"/>
            </a:xfrm>
            <a:prstGeom prst="downArrow">
              <a:avLst>
                <a:gd name="adj1" fmla="val 50000"/>
                <a:gd name="adj2" fmla="val 71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18447" name="AutoShape 7"/>
            <p:cNvSpPr>
              <a:spLocks noChangeArrowheads="1"/>
            </p:cNvSpPr>
            <p:nvPr/>
          </p:nvSpPr>
          <p:spPr bwMode="auto">
            <a:xfrm flipH="1">
              <a:off x="200025" y="2132856"/>
              <a:ext cx="457200" cy="1462088"/>
            </a:xfrm>
            <a:prstGeom prst="curvedLeftArrow">
              <a:avLst>
                <a:gd name="adj1" fmla="val 33593"/>
                <a:gd name="adj2" fmla="val 108537"/>
                <a:gd name="adj3" fmla="val 40278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</p:grpSp>
      <p:grpSp>
        <p:nvGrpSpPr>
          <p:cNvPr id="18436" name="Group 8"/>
          <p:cNvGrpSpPr>
            <a:grpSpLocks/>
          </p:cNvGrpSpPr>
          <p:nvPr/>
        </p:nvGrpSpPr>
        <p:grpSpPr bwMode="auto">
          <a:xfrm>
            <a:off x="395288" y="1557338"/>
            <a:ext cx="8353425" cy="1295400"/>
            <a:chOff x="567" y="4237"/>
            <a:chExt cx="13156" cy="2041"/>
          </a:xfrm>
        </p:grpSpPr>
        <p:sp>
          <p:nvSpPr>
            <p:cNvPr id="4" name="Text Box 9" descr="Букет"/>
            <p:cNvSpPr txBox="1">
              <a:spLocks noChangeArrowheads="1"/>
            </p:cNvSpPr>
            <p:nvPr/>
          </p:nvSpPr>
          <p:spPr bwMode="auto">
            <a:xfrm>
              <a:off x="567" y="4237"/>
              <a:ext cx="13156" cy="2041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Arial" pitchFamily="34" charset="0"/>
              </a:endParaRPr>
            </a:p>
          </p:txBody>
        </p:sp>
        <p:grpSp>
          <p:nvGrpSpPr>
            <p:cNvPr id="18439" name="Group 10"/>
            <p:cNvGrpSpPr>
              <a:grpSpLocks/>
            </p:cNvGrpSpPr>
            <p:nvPr/>
          </p:nvGrpSpPr>
          <p:grpSpPr bwMode="auto">
            <a:xfrm>
              <a:off x="680" y="4351"/>
              <a:ext cx="12929" cy="1701"/>
              <a:chOff x="680" y="4351"/>
              <a:chExt cx="12929" cy="1701"/>
            </a:xfrm>
          </p:grpSpPr>
          <p:sp>
            <p:nvSpPr>
              <p:cNvPr id="6" name="Text Box 16"/>
              <p:cNvSpPr txBox="1">
                <a:spLocks noChangeArrowheads="1"/>
              </p:cNvSpPr>
              <p:nvPr/>
            </p:nvSpPr>
            <p:spPr bwMode="auto">
              <a:xfrm>
                <a:off x="720" y="4352"/>
                <a:ext cx="5103" cy="10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accent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u="sng" dirty="0">
                    <a:latin typeface="Arial" pitchFamily="34" charset="0"/>
                  </a:rPr>
                  <a:t>Организация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речевого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общения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детей</a:t>
                </a:r>
                <a:endParaRPr lang="ru-RU" sz="1600" dirty="0">
                  <a:latin typeface="Arial" pitchFamily="34" charset="0"/>
                </a:endParaRPr>
              </a:p>
            </p:txBody>
          </p:sp>
          <p:sp>
            <p:nvSpPr>
              <p:cNvPr id="7" name="Text Box 14"/>
              <p:cNvSpPr txBox="1">
                <a:spLocks noChangeArrowheads="1"/>
              </p:cNvSpPr>
              <p:nvPr/>
            </p:nvSpPr>
            <p:spPr bwMode="auto">
              <a:xfrm>
                <a:off x="6577" y="4352"/>
                <a:ext cx="7031" cy="10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accent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u="sng" dirty="0">
                    <a:latin typeface="Arial" pitchFamily="34" charset="0"/>
                  </a:rPr>
                  <a:t>Организация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обучения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детей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</a:p>
            </p:txBody>
          </p:sp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680" y="5485"/>
                <a:ext cx="12928" cy="5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accent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u="sng" dirty="0">
                    <a:latin typeface="Arial" pitchFamily="34" charset="0"/>
                  </a:rPr>
                  <a:t>Организация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разнообразных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форм</a:t>
                </a:r>
                <a:r>
                  <a:rPr lang="ru-RU" sz="1600" dirty="0">
                    <a:latin typeface="Arial" pitchFamily="34" charset="0"/>
                  </a:rPr>
                  <a:t> </a:t>
                </a:r>
                <a:r>
                  <a:rPr lang="ru-RU" sz="1600" b="1" u="sng" dirty="0">
                    <a:latin typeface="Arial" pitchFamily="34" charset="0"/>
                  </a:rPr>
                  <a:t>взаимодействия</a:t>
                </a:r>
                <a:endParaRPr lang="ru-RU" sz="1600" dirty="0">
                  <a:latin typeface="Arial" pitchFamily="34" charset="0"/>
                </a:endParaRPr>
              </a:p>
            </p:txBody>
          </p:sp>
          <p:sp>
            <p:nvSpPr>
              <p:cNvPr id="18443" name="Line 13"/>
              <p:cNvSpPr>
                <a:spLocks noChangeShapeType="1"/>
              </p:cNvSpPr>
              <p:nvPr/>
            </p:nvSpPr>
            <p:spPr bwMode="auto">
              <a:xfrm>
                <a:off x="1474" y="5031"/>
                <a:ext cx="0" cy="7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stealth" w="lg" len="lg"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4" name="Line 13"/>
              <p:cNvSpPr>
                <a:spLocks noChangeShapeType="1"/>
              </p:cNvSpPr>
              <p:nvPr/>
            </p:nvSpPr>
            <p:spPr bwMode="auto">
              <a:xfrm>
                <a:off x="12815" y="5031"/>
                <a:ext cx="0" cy="7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stealth" w="lg" len="lg"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5" name="Line 13"/>
              <p:cNvSpPr>
                <a:spLocks noChangeShapeType="1"/>
              </p:cNvSpPr>
              <p:nvPr/>
            </p:nvSpPr>
            <p:spPr bwMode="auto">
              <a:xfrm>
                <a:off x="5784" y="4917"/>
                <a:ext cx="766" cy="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stealth" w="lg" len="lg"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0AA16-7631-4AFF-971D-FCFFBEE19DE8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03A6F-344F-4FC3-837D-E7BF267F3C49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8313" y="387350"/>
            <a:ext cx="8207375" cy="449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РАЗВИТИЕ ЭЛЕМЕНТАРНЫХ МАТЕМАТИЧЕСКИХ ПРЕДСТАВЛЕНИЙ</a:t>
            </a:r>
            <a:endParaRPr lang="ru-RU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83972" name="Text Box 3"/>
          <p:cNvSpPr txBox="1">
            <a:spLocks noChangeArrowheads="1"/>
          </p:cNvSpPr>
          <p:nvPr/>
        </p:nvSpPr>
        <p:spPr bwMode="auto">
          <a:xfrm>
            <a:off x="395288" y="981075"/>
            <a:ext cx="8345487" cy="10080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81320" dir="3080412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400" b="1" i="1">
                <a:latin typeface="Calibri" pitchFamily="34" charset="0"/>
              </a:rPr>
              <a:t>Цель:</a:t>
            </a:r>
            <a:r>
              <a:rPr lang="ru-RU" sz="1400" b="1"/>
              <a:t> </a:t>
            </a:r>
            <a:r>
              <a:rPr lang="ru-RU" sz="1400" b="1">
                <a:latin typeface="Calibri" pitchFamily="34" charset="0"/>
              </a:rPr>
              <a:t>интеллектуальное развитие детей, формирование приемов умственной деятельности, творческого и вариативного мышления на основе овладения детьми количественными отношениями предметов и явлений окружающего мира</a:t>
            </a:r>
            <a:endParaRPr lang="ru-RU" sz="1400">
              <a:latin typeface="Calibri" pitchFamily="34" charset="0"/>
            </a:endParaRPr>
          </a:p>
        </p:txBody>
      </p:sp>
      <p:sp>
        <p:nvSpPr>
          <p:cNvPr id="83973" name="Text Box 4"/>
          <p:cNvSpPr txBox="1">
            <a:spLocks noChangeArrowheads="1"/>
          </p:cNvSpPr>
          <p:nvPr/>
        </p:nvSpPr>
        <p:spPr bwMode="auto">
          <a:xfrm>
            <a:off x="755650" y="2139950"/>
            <a:ext cx="7877175" cy="857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71842" dir="2700000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ru-RU" sz="1400" b="1">
                <a:latin typeface="+mn-lt"/>
                <a:cs typeface="+mn-cs"/>
              </a:rPr>
              <a:t>Традиционные направления РЭМП в ДОУ</a:t>
            </a:r>
            <a:endParaRPr lang="ru-RU" sz="1400">
              <a:latin typeface="+mn-lt"/>
              <a:cs typeface="+mn-cs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882650" y="2455863"/>
            <a:ext cx="1008063" cy="468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altLang="ru-RU" sz="1000" b="1">
                <a:latin typeface="Calibri" pitchFamily="34" charset="0"/>
              </a:rPr>
              <a:t>Количество и счет</a:t>
            </a:r>
            <a:endParaRPr lang="ru-RU" altLang="ru-RU" sz="1000">
              <a:latin typeface="Calibri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124075" y="2420938"/>
            <a:ext cx="900113" cy="468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800"/>
              </a:spcBef>
            </a:pPr>
            <a:r>
              <a:rPr lang="ru-RU" altLang="ru-RU" sz="1000" b="1">
                <a:latin typeface="Calibri" pitchFamily="34" charset="0"/>
              </a:rPr>
              <a:t>Величина</a:t>
            </a:r>
            <a:endParaRPr lang="ru-RU" altLang="ru-RU" sz="1000">
              <a:latin typeface="Calibri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276600" y="2420938"/>
            <a:ext cx="684213" cy="468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spcAft>
                <a:spcPts val="1000"/>
              </a:spcAft>
            </a:pPr>
            <a:r>
              <a:rPr lang="ru-RU" altLang="ru-RU" sz="1000" b="1">
                <a:latin typeface="Calibri" pitchFamily="34" charset="0"/>
              </a:rPr>
              <a:t>Форма</a:t>
            </a:r>
            <a:endParaRPr lang="ru-RU" altLang="ru-RU" sz="1000">
              <a:latin typeface="Calibri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284663" y="2420938"/>
            <a:ext cx="1042987" cy="468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altLang="ru-RU" sz="1000" b="1">
                <a:latin typeface="Calibri" pitchFamily="34" charset="0"/>
              </a:rPr>
              <a:t>Число и цифра </a:t>
            </a:r>
            <a:endParaRPr lang="ru-RU" altLang="ru-RU" sz="1000">
              <a:latin typeface="Calibri" pitchFamily="34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724525" y="2420938"/>
            <a:ext cx="1223963" cy="468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altLang="ru-RU" sz="1000" b="1">
                <a:latin typeface="Calibri" pitchFamily="34" charset="0"/>
              </a:rPr>
              <a:t>Ориентировка во времени </a:t>
            </a:r>
            <a:endParaRPr lang="ru-RU" altLang="ru-RU" sz="1000">
              <a:latin typeface="Calibri" pitchFamily="34" charset="0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156450" y="2432050"/>
            <a:ext cx="1295400" cy="468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altLang="ru-RU" sz="1000" b="1">
                <a:latin typeface="Calibri" pitchFamily="34" charset="0"/>
              </a:rPr>
              <a:t>Ориентировка </a:t>
            </a:r>
            <a:r>
              <a:rPr lang="ru-RU" altLang="ru-RU" sz="1200" b="1">
                <a:latin typeface="Calibri" pitchFamily="34" charset="0"/>
              </a:rPr>
              <a:t>в пространстве</a:t>
            </a:r>
            <a:endParaRPr lang="ru-RU" altLang="ru-RU">
              <a:latin typeface="Calibri" pitchFamily="34" charset="0"/>
            </a:endParaRPr>
          </a:p>
        </p:txBody>
      </p:sp>
      <p:grpSp>
        <p:nvGrpSpPr>
          <p:cNvPr id="19467" name="Группа 22"/>
          <p:cNvGrpSpPr>
            <a:grpSpLocks/>
          </p:cNvGrpSpPr>
          <p:nvPr/>
        </p:nvGrpSpPr>
        <p:grpSpPr bwMode="auto">
          <a:xfrm>
            <a:off x="179388" y="3213100"/>
            <a:ext cx="8605837" cy="2773363"/>
            <a:chOff x="179512" y="2708920"/>
            <a:chExt cx="8784976" cy="2772000"/>
          </a:xfrm>
        </p:grpSpPr>
        <p:sp>
          <p:nvSpPr>
            <p:cNvPr id="83981" name="Text Box 11"/>
            <p:cNvSpPr txBox="1">
              <a:spLocks noChangeArrowheads="1"/>
            </p:cNvSpPr>
            <p:nvPr/>
          </p:nvSpPr>
          <p:spPr bwMode="auto">
            <a:xfrm>
              <a:off x="179512" y="2708920"/>
              <a:ext cx="8784976" cy="2772000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81320" dir="3080412" algn="ctr" rotWithShape="0">
                <a:srgbClr val="205867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1400" b="1">
                  <a:latin typeface="+mn-lt"/>
                  <a:cs typeface="+mn-cs"/>
                </a:rPr>
                <a:t>Развивающие задачи РЭМП</a:t>
              </a:r>
              <a:endParaRPr lang="ru-RU" sz="1400">
                <a:latin typeface="+mn-lt"/>
                <a:cs typeface="+mn-cs"/>
              </a:endParaRPr>
            </a:p>
          </p:txBody>
        </p:sp>
        <p:grpSp>
          <p:nvGrpSpPr>
            <p:cNvPr id="19469" name="Группа 21"/>
            <p:cNvGrpSpPr>
              <a:grpSpLocks/>
            </p:cNvGrpSpPr>
            <p:nvPr/>
          </p:nvGrpSpPr>
          <p:grpSpPr bwMode="auto">
            <a:xfrm>
              <a:off x="315262" y="2966448"/>
              <a:ext cx="8568000" cy="2356894"/>
              <a:chOff x="315262" y="2966448"/>
              <a:chExt cx="8568000" cy="2356894"/>
            </a:xfrm>
          </p:grpSpPr>
          <p:grpSp>
            <p:nvGrpSpPr>
              <p:cNvPr id="19470" name="Группа 20"/>
              <p:cNvGrpSpPr>
                <a:grpSpLocks/>
              </p:cNvGrpSpPr>
              <p:nvPr/>
            </p:nvGrpSpPr>
            <p:grpSpPr bwMode="auto">
              <a:xfrm>
                <a:off x="328671" y="2966448"/>
                <a:ext cx="8419619" cy="662614"/>
                <a:chOff x="328671" y="2966448"/>
                <a:chExt cx="8419619" cy="662614"/>
              </a:xfrm>
            </p:grpSpPr>
            <p:sp>
              <p:nvSpPr>
                <p:cNvPr id="8398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28602" y="2965968"/>
                  <a:ext cx="1260784" cy="6489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BD4B4"/>
                    </a:gs>
                  </a:gsLst>
                  <a:lin ang="5400000" scaled="1"/>
                </a:gradFill>
                <a:ln w="12700">
                  <a:solidFill>
                    <a:srgbClr val="FABF8F"/>
                  </a:solidFill>
                  <a:miter lim="800000"/>
                  <a:headEnd/>
                  <a:tailEnd/>
                </a:ln>
                <a:effectLst>
                  <a:outerShdw dist="81320" dir="3080412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 algn="ctr"/>
                  <a:r>
                    <a:rPr lang="ru-RU" sz="1000" b="1">
                      <a:latin typeface="Calibri" pitchFamily="34" charset="0"/>
                    </a:rPr>
                    <a:t>Формировать </a:t>
                  </a:r>
                </a:p>
                <a:p>
                  <a:pPr algn="ctr"/>
                  <a:r>
                    <a:rPr lang="ru-RU" sz="1000" b="1">
                      <a:latin typeface="Calibri" pitchFamily="34" charset="0"/>
                    </a:rPr>
                    <a:t>представление</a:t>
                  </a:r>
                  <a:r>
                    <a:rPr lang="ru-RU" sz="1200" b="1">
                      <a:latin typeface="Calibri" pitchFamily="34" charset="0"/>
                    </a:rPr>
                    <a:t> </a:t>
                  </a:r>
                </a:p>
                <a:p>
                  <a:pPr algn="ctr"/>
                  <a:r>
                    <a:rPr lang="ru-RU" sz="1200" b="1">
                      <a:latin typeface="Calibri" pitchFamily="34" charset="0"/>
                    </a:rPr>
                    <a:t>о числе</a:t>
                  </a:r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8398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793575" y="2965968"/>
                  <a:ext cx="1332088" cy="648969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BD4B4"/>
                    </a:gs>
                  </a:gsLst>
                  <a:lin ang="5400000" scaled="1"/>
                </a:gradFill>
                <a:ln w="12700">
                  <a:solidFill>
                    <a:srgbClr val="FABF8F"/>
                  </a:solidFill>
                  <a:miter lim="800000"/>
                  <a:headEnd/>
                  <a:tailEnd/>
                </a:ln>
                <a:effectLst>
                  <a:outerShdw dist="81320" dir="3080412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 algn="ctr"/>
                  <a:r>
                    <a:rPr lang="ru-RU" sz="1000" b="1">
                      <a:latin typeface="Calibri" pitchFamily="34" charset="0"/>
                    </a:rPr>
                    <a:t>Формировать </a:t>
                  </a:r>
                </a:p>
                <a:p>
                  <a:pPr algn="ctr"/>
                  <a:r>
                    <a:rPr lang="ru-RU" sz="1000" b="1">
                      <a:latin typeface="Calibri" pitchFamily="34" charset="0"/>
                    </a:rPr>
                    <a:t>геометрические </a:t>
                  </a:r>
                </a:p>
                <a:p>
                  <a:pPr algn="ctr"/>
                  <a:r>
                    <a:rPr lang="ru-RU" sz="1000" b="1">
                      <a:latin typeface="Calibri" pitchFamily="34" charset="0"/>
                    </a:rPr>
                    <a:t>представления</a:t>
                  </a:r>
                  <a:endParaRPr lang="ru-RU" sz="1000">
                    <a:latin typeface="Calibri" pitchFamily="34" charset="0"/>
                  </a:endParaRPr>
                </a:p>
              </p:txBody>
            </p:sp>
            <p:sp>
              <p:nvSpPr>
                <p:cNvPr id="8398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360642" y="2977076"/>
                  <a:ext cx="3996265" cy="64738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BD4B4"/>
                    </a:gs>
                  </a:gsLst>
                  <a:lin ang="5400000" scaled="1"/>
                </a:gradFill>
                <a:ln w="12700">
                  <a:solidFill>
                    <a:srgbClr val="FABF8F"/>
                  </a:solidFill>
                  <a:miter lim="800000"/>
                  <a:headEnd/>
                  <a:tailEnd/>
                </a:ln>
                <a:effectLst>
                  <a:outerShdw dist="81320" dir="3080412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 algn="ctr"/>
                  <a:r>
                    <a:rPr lang="ru-RU" sz="1000" b="1">
                      <a:latin typeface="Calibri" pitchFamily="34" charset="0"/>
                    </a:rPr>
                    <a:t>Формировать представление о преобразованиях </a:t>
                  </a:r>
                </a:p>
                <a:p>
                  <a:pPr algn="ctr"/>
                  <a:r>
                    <a:rPr lang="ru-RU" sz="1000" b="1">
                      <a:latin typeface="Calibri" pitchFamily="34" charset="0"/>
                    </a:rPr>
                    <a:t>(временные представления, представления об </a:t>
                  </a:r>
                </a:p>
                <a:p>
                  <a:pPr algn="ctr"/>
                  <a:r>
                    <a:rPr lang="ru-RU" sz="1000" b="1">
                      <a:latin typeface="Calibri" pitchFamily="34" charset="0"/>
                    </a:rPr>
                    <a:t>изменении количества, об арифметических действиях)</a:t>
                  </a:r>
                  <a:endParaRPr lang="ru-RU" sz="1000">
                    <a:latin typeface="Calibri" pitchFamily="34" charset="0"/>
                  </a:endParaRPr>
                </a:p>
              </p:txBody>
            </p:sp>
            <p:sp>
              <p:nvSpPr>
                <p:cNvPr id="8399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7525443" y="2980249"/>
                  <a:ext cx="1223512" cy="648968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BD4B4"/>
                    </a:gs>
                  </a:gsLst>
                  <a:lin ang="5400000" scaled="1"/>
                </a:gradFill>
                <a:ln w="12700">
                  <a:solidFill>
                    <a:srgbClr val="FABF8F"/>
                  </a:solidFill>
                  <a:miter lim="800000"/>
                  <a:headEnd/>
                  <a:tailEnd/>
                </a:ln>
                <a:effectLst>
                  <a:outerShdw dist="81320" dir="3080412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 algn="ctr"/>
                  <a:r>
                    <a:rPr lang="ru-RU" sz="1000" b="1">
                      <a:latin typeface="Calibri" pitchFamily="34" charset="0"/>
                    </a:rPr>
                    <a:t>Развивать </a:t>
                  </a:r>
                </a:p>
                <a:p>
                  <a:pPr algn="ctr"/>
                  <a:r>
                    <a:rPr lang="ru-RU" sz="1000" b="1">
                      <a:latin typeface="Calibri" pitchFamily="34" charset="0"/>
                    </a:rPr>
                    <a:t>сенсорные </a:t>
                  </a:r>
                </a:p>
                <a:p>
                  <a:pPr algn="ctr"/>
                  <a:r>
                    <a:rPr lang="ru-RU" sz="1000" b="1">
                      <a:latin typeface="Calibri" pitchFamily="34" charset="0"/>
                    </a:rPr>
                    <a:t>возможности</a:t>
                  </a:r>
                  <a:endParaRPr lang="ru-RU" sz="1000">
                    <a:latin typeface="Calibri" pitchFamily="34" charset="0"/>
                  </a:endParaRPr>
                </a:p>
              </p:txBody>
            </p:sp>
          </p:grpSp>
          <p:sp>
            <p:nvSpPr>
              <p:cNvPr id="83984" name="Text Box 16"/>
              <p:cNvSpPr txBox="1">
                <a:spLocks noChangeArrowheads="1"/>
              </p:cNvSpPr>
              <p:nvPr/>
            </p:nvSpPr>
            <p:spPr bwMode="auto">
              <a:xfrm>
                <a:off x="315638" y="4221064"/>
                <a:ext cx="8567823" cy="46808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/>
                <a:r>
                  <a:rPr lang="ru-RU" sz="1000" b="1">
                    <a:latin typeface="Calibri" pitchFamily="34" charset="0"/>
                  </a:rPr>
                  <a:t>Развивать логическое мышление (формирование представлений о порядке и закономерности, об операциях классификации и сериации, знакомство с элементами логики высказываний) навыков счета и измерения различных величин</a:t>
                </a:r>
                <a:endParaRPr lang="ru-RU" sz="1000">
                  <a:latin typeface="Calibri" pitchFamily="34" charset="0"/>
                </a:endParaRPr>
              </a:p>
            </p:txBody>
          </p:sp>
          <p:sp>
            <p:nvSpPr>
              <p:cNvPr id="83985" name="Text Box 17"/>
              <p:cNvSpPr txBox="1">
                <a:spLocks noChangeArrowheads="1"/>
              </p:cNvSpPr>
              <p:nvPr/>
            </p:nvSpPr>
            <p:spPr bwMode="auto">
              <a:xfrm>
                <a:off x="328602" y="3754568"/>
                <a:ext cx="8496519" cy="323691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ru-RU" sz="1000" b="1">
                    <a:latin typeface="Calibri" pitchFamily="34" charset="0"/>
                  </a:rPr>
                  <a:t>Формировать навыки выражения количества через число (формирование навыков счета и измерения различных величин)</a:t>
                </a:r>
                <a:endParaRPr lang="ru-RU" sz="1000">
                  <a:latin typeface="Calibri" pitchFamily="34" charset="0"/>
                </a:endParaRPr>
              </a:p>
            </p:txBody>
          </p:sp>
          <p:sp>
            <p:nvSpPr>
              <p:cNvPr id="83986" name="Text Box 18"/>
              <p:cNvSpPr txBox="1">
                <a:spLocks noChangeArrowheads="1"/>
              </p:cNvSpPr>
              <p:nvPr/>
            </p:nvSpPr>
            <p:spPr bwMode="auto">
              <a:xfrm>
                <a:off x="740221" y="4855752"/>
                <a:ext cx="7811029" cy="46808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/>
                <a:r>
                  <a:rPr lang="ru-RU" sz="1000" b="1">
                    <a:latin typeface="Calibri" pitchFamily="34" charset="0"/>
                  </a:rPr>
                  <a:t>Развивать абстрактное воображение, образную память, ассоциативное мышление, мышление по аналогии – </a:t>
                </a:r>
              </a:p>
              <a:p>
                <a:pPr algn="ctr"/>
                <a:r>
                  <a:rPr lang="ru-RU" sz="1000" b="1">
                    <a:latin typeface="Calibri" pitchFamily="34" charset="0"/>
                  </a:rPr>
                  <a:t>предпосылки творческого продуктивного мышления</a:t>
                </a:r>
                <a:endParaRPr lang="ru-RU" sz="1000">
                  <a:latin typeface="Calibri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59F976-14A9-4C0E-A332-2E0392FDE04F}" type="slidenum">
              <a:rPr lang="ru-RU"/>
              <a:pPr>
                <a:defRPr/>
              </a:pPr>
              <a:t>8</a:t>
            </a:fld>
            <a:endParaRPr lang="ru-RU"/>
          </a:p>
        </p:txBody>
      </p:sp>
      <p:grpSp>
        <p:nvGrpSpPr>
          <p:cNvPr id="20482" name="Группа 28"/>
          <p:cNvGrpSpPr>
            <a:grpSpLocks/>
          </p:cNvGrpSpPr>
          <p:nvPr/>
        </p:nvGrpSpPr>
        <p:grpSpPr bwMode="auto">
          <a:xfrm>
            <a:off x="250825" y="2997200"/>
            <a:ext cx="8712200" cy="3092450"/>
            <a:chOff x="216000" y="3009680"/>
            <a:chExt cx="8712000" cy="3092314"/>
          </a:xfrm>
        </p:grpSpPr>
        <p:sp>
          <p:nvSpPr>
            <p:cNvPr id="85004" name="Text Box 2"/>
            <p:cNvSpPr txBox="1">
              <a:spLocks noChangeArrowheads="1"/>
            </p:cNvSpPr>
            <p:nvPr/>
          </p:nvSpPr>
          <p:spPr bwMode="auto">
            <a:xfrm>
              <a:off x="216000" y="3009680"/>
              <a:ext cx="8712000" cy="3092314"/>
            </a:xfrm>
            <a:prstGeom prst="rect">
              <a:avLst/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1600" b="1">
                  <a:latin typeface="+mn-lt"/>
                  <a:cs typeface="+mn-cs"/>
                </a:rPr>
                <a:t>Формы работы по развитию элементарных математических представлений</a:t>
              </a:r>
              <a:endParaRPr lang="ru-RU" sz="1600">
                <a:latin typeface="+mn-lt"/>
                <a:cs typeface="+mn-cs"/>
              </a:endParaRPr>
            </a:p>
          </p:txBody>
        </p:sp>
        <p:grpSp>
          <p:nvGrpSpPr>
            <p:cNvPr id="20492" name="Группа 26"/>
            <p:cNvGrpSpPr>
              <a:grpSpLocks/>
            </p:cNvGrpSpPr>
            <p:nvPr/>
          </p:nvGrpSpPr>
          <p:grpSpPr bwMode="auto">
            <a:xfrm>
              <a:off x="395652" y="3327820"/>
              <a:ext cx="8352697" cy="1476960"/>
              <a:chOff x="430559" y="3327820"/>
              <a:chExt cx="8352697" cy="1476960"/>
            </a:xfrm>
          </p:grpSpPr>
          <p:sp>
            <p:nvSpPr>
              <p:cNvPr id="20497" name="Text Box 3"/>
              <p:cNvSpPr txBox="1">
                <a:spLocks noChangeArrowheads="1"/>
              </p:cNvSpPr>
              <p:nvPr/>
            </p:nvSpPr>
            <p:spPr bwMode="auto">
              <a:xfrm>
                <a:off x="430559" y="3485222"/>
                <a:ext cx="1260000" cy="111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Обучение в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повседневных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бытовых ситуациях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(МлДВ)</a:t>
                </a:r>
                <a:endParaRPr lang="ru-RU" altLang="ru-RU" sz="1000">
                  <a:latin typeface="Calibri" pitchFamily="34" charset="0"/>
                </a:endParaRPr>
              </a:p>
            </p:txBody>
          </p:sp>
          <p:sp>
            <p:nvSpPr>
              <p:cNvPr id="20498" name="Text Box 5"/>
              <p:cNvSpPr txBox="1">
                <a:spLocks noChangeArrowheads="1"/>
              </p:cNvSpPr>
              <p:nvPr/>
            </p:nvSpPr>
            <p:spPr bwMode="auto">
              <a:xfrm>
                <a:off x="1779770" y="3683222"/>
                <a:ext cx="1692000" cy="720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Демонстрационные опыты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(МлДВ)</a:t>
                </a:r>
                <a:endParaRPr lang="ru-RU" altLang="ru-RU" sz="1000">
                  <a:latin typeface="Calibri" pitchFamily="34" charset="0"/>
                </a:endParaRPr>
              </a:p>
            </p:txBody>
          </p:sp>
          <p:sp>
            <p:nvSpPr>
              <p:cNvPr id="20499" name="Text Box 6"/>
              <p:cNvSpPr txBox="1">
                <a:spLocks noChangeArrowheads="1"/>
              </p:cNvSpPr>
              <p:nvPr/>
            </p:nvSpPr>
            <p:spPr bwMode="auto">
              <a:xfrm>
                <a:off x="3576882" y="3395222"/>
                <a:ext cx="1260000" cy="129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Сенсорные праздники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на основе народного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календаря (МлДВ)</a:t>
                </a:r>
                <a:endParaRPr lang="ru-RU" altLang="ru-RU" sz="1000">
                  <a:latin typeface="Calibri" pitchFamily="34" charset="0"/>
                </a:endParaRPr>
              </a:p>
            </p:txBody>
          </p:sp>
          <p:sp>
            <p:nvSpPr>
              <p:cNvPr id="20500" name="Text Box 7"/>
              <p:cNvSpPr txBox="1">
                <a:spLocks noChangeArrowheads="1"/>
              </p:cNvSpPr>
              <p:nvPr/>
            </p:nvSpPr>
            <p:spPr bwMode="auto">
              <a:xfrm>
                <a:off x="4937674" y="3328780"/>
                <a:ext cx="2196000" cy="147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Театрализация с математическим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содержанием – на этапе объяснения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или повторения и закрепления 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(средняя и старшая группы)</a:t>
                </a:r>
                <a:endParaRPr lang="ru-RU" altLang="ru-RU" sz="1000">
                  <a:latin typeface="Calibri" pitchFamily="34" charset="0"/>
                </a:endParaRPr>
              </a:p>
            </p:txBody>
          </p:sp>
          <p:sp>
            <p:nvSpPr>
              <p:cNvPr id="20501" name="Text Box 8"/>
              <p:cNvSpPr txBox="1">
                <a:spLocks noChangeArrowheads="1"/>
              </p:cNvSpPr>
              <p:nvPr/>
            </p:nvSpPr>
            <p:spPr bwMode="auto">
              <a:xfrm>
                <a:off x="7235256" y="3327820"/>
                <a:ext cx="1548000" cy="1476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Коллективное занятие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при условии свободы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участия в нем (средняя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и старшая группы)</a:t>
                </a:r>
                <a:endParaRPr lang="ru-RU" altLang="ru-RU" sz="1000">
                  <a:latin typeface="Calibri" pitchFamily="34" charset="0"/>
                </a:endParaRPr>
              </a:p>
            </p:txBody>
          </p:sp>
        </p:grpSp>
        <p:sp>
          <p:nvSpPr>
            <p:cNvPr id="20493" name="Text Box 12"/>
            <p:cNvSpPr txBox="1">
              <a:spLocks noChangeArrowheads="1"/>
            </p:cNvSpPr>
            <p:nvPr/>
          </p:nvSpPr>
          <p:spPr bwMode="auto">
            <a:xfrm>
              <a:off x="1584000" y="5661248"/>
              <a:ext cx="5976000" cy="28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000" b="1">
                  <a:latin typeface="Calibri" pitchFamily="34" charset="0"/>
                </a:rPr>
                <a:t>Самостоятельная деятельность в развивающей среде (все возрастные группы)</a:t>
              </a:r>
              <a:endParaRPr lang="ru-RU" altLang="ru-RU" sz="1000">
                <a:latin typeface="Calibri" pitchFamily="34" charset="0"/>
              </a:endParaRPr>
            </a:p>
          </p:txBody>
        </p:sp>
        <p:grpSp>
          <p:nvGrpSpPr>
            <p:cNvPr id="20494" name="Группа 27"/>
            <p:cNvGrpSpPr>
              <a:grpSpLocks/>
            </p:cNvGrpSpPr>
            <p:nvPr/>
          </p:nvGrpSpPr>
          <p:grpSpPr bwMode="auto">
            <a:xfrm>
              <a:off x="403682" y="4886285"/>
              <a:ext cx="8336637" cy="684000"/>
              <a:chOff x="446619" y="4886285"/>
              <a:chExt cx="8336637" cy="684000"/>
            </a:xfrm>
          </p:grpSpPr>
          <p:sp>
            <p:nvSpPr>
              <p:cNvPr id="20495" name="Text Box 9"/>
              <p:cNvSpPr txBox="1">
                <a:spLocks noChangeArrowheads="1"/>
              </p:cNvSpPr>
              <p:nvPr/>
            </p:nvSpPr>
            <p:spPr bwMode="auto">
              <a:xfrm>
                <a:off x="446619" y="4886285"/>
                <a:ext cx="4716000" cy="684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Занятие с четкими правилами, обязательное для всех, фиксированной продолжительности  (подготовительная группа, на основе соглашения с детьми)</a:t>
                </a:r>
                <a:endParaRPr lang="ru-RU" altLang="ru-RU" sz="1000">
                  <a:latin typeface="Calibri" pitchFamily="34" charset="0"/>
                </a:endParaRPr>
              </a:p>
            </p:txBody>
          </p:sp>
          <p:sp>
            <p:nvSpPr>
              <p:cNvPr id="20496" name="Text Box 13"/>
              <p:cNvSpPr txBox="1">
                <a:spLocks noChangeArrowheads="1"/>
              </p:cNvSpPr>
              <p:nvPr/>
            </p:nvSpPr>
            <p:spPr bwMode="auto">
              <a:xfrm>
                <a:off x="5219256" y="4886285"/>
                <a:ext cx="3564000" cy="684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Свободные беседы гуманитарной </a:t>
                </a:r>
              </a:p>
              <a:p>
                <a:r>
                  <a:rPr lang="ru-RU" altLang="ru-RU" sz="1000" b="1">
                    <a:latin typeface="Calibri" pitchFamily="34" charset="0"/>
                  </a:rPr>
                  <a:t>направленности по истории математики, о прикладных аспектах математики  (МлДВ)</a:t>
                </a:r>
                <a:endParaRPr lang="ru-RU" altLang="ru-RU" sz="1000">
                  <a:latin typeface="Calibri" pitchFamily="34" charset="0"/>
                </a:endParaRPr>
              </a:p>
            </p:txBody>
          </p:sp>
        </p:grpSp>
      </p:grpSp>
      <p:grpSp>
        <p:nvGrpSpPr>
          <p:cNvPr id="20483" name="Группа 25"/>
          <p:cNvGrpSpPr>
            <a:grpSpLocks/>
          </p:cNvGrpSpPr>
          <p:nvPr/>
        </p:nvGrpSpPr>
        <p:grpSpPr bwMode="auto">
          <a:xfrm>
            <a:off x="250825" y="981075"/>
            <a:ext cx="8785225" cy="1871663"/>
            <a:chOff x="200633" y="926745"/>
            <a:chExt cx="8784976" cy="1872208"/>
          </a:xfrm>
        </p:grpSpPr>
        <p:sp>
          <p:nvSpPr>
            <p:cNvPr id="84998" name="Text Box 2"/>
            <p:cNvSpPr txBox="1">
              <a:spLocks noChangeArrowheads="1"/>
            </p:cNvSpPr>
            <p:nvPr/>
          </p:nvSpPr>
          <p:spPr bwMode="auto">
            <a:xfrm>
              <a:off x="200633" y="926745"/>
              <a:ext cx="8784976" cy="1872208"/>
            </a:xfrm>
            <a:prstGeom prst="rect">
              <a:avLst/>
            </a:prstGeom>
            <a:gradFill rotWithShape="0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8900000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1600" b="1">
                  <a:solidFill>
                    <a:schemeClr val="bg1"/>
                  </a:solidFill>
                  <a:latin typeface="+mn-lt"/>
                  <a:cs typeface="+mn-cs"/>
                </a:rPr>
                <a:t>Принципы организации работы по развитию элементарных математических представлений</a:t>
              </a:r>
              <a:endParaRPr lang="ru-RU" sz="1600">
                <a:solidFill>
                  <a:schemeClr val="bg1"/>
                </a:solidFill>
                <a:latin typeface="+mn-lt"/>
                <a:cs typeface="+mn-cs"/>
              </a:endParaRPr>
            </a:p>
          </p:txBody>
        </p:sp>
        <p:grpSp>
          <p:nvGrpSpPr>
            <p:cNvPr id="20486" name="Группа 24"/>
            <p:cNvGrpSpPr>
              <a:grpSpLocks/>
            </p:cNvGrpSpPr>
            <p:nvPr/>
          </p:nvGrpSpPr>
          <p:grpSpPr bwMode="auto">
            <a:xfrm>
              <a:off x="430559" y="1246986"/>
              <a:ext cx="8352697" cy="1455477"/>
              <a:chOff x="395535" y="1254633"/>
              <a:chExt cx="8352697" cy="1455477"/>
            </a:xfrm>
          </p:grpSpPr>
          <p:sp>
            <p:nvSpPr>
              <p:cNvPr id="20487" name="Text Box 3"/>
              <p:cNvSpPr txBox="1">
                <a:spLocks noChangeArrowheads="1"/>
              </p:cNvSpPr>
              <p:nvPr/>
            </p:nvSpPr>
            <p:spPr bwMode="auto">
              <a:xfrm>
                <a:off x="395535" y="1268759"/>
                <a:ext cx="2052000" cy="14401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Формирование математических представлений на основе перцептивных (ручных) действий детей,  накопления чувственного опыта и его осмысления</a:t>
                </a:r>
                <a:r>
                  <a:rPr lang="ru-RU" altLang="ru-RU" sz="1300" b="1">
                    <a:latin typeface="Calibri" pitchFamily="34" charset="0"/>
                  </a:rPr>
                  <a:t>     </a:t>
                </a:r>
                <a:endParaRPr lang="ru-RU" altLang="ru-RU" sz="1300">
                  <a:latin typeface="Calibri" pitchFamily="34" charset="0"/>
                </a:endParaRPr>
              </a:p>
            </p:txBody>
          </p:sp>
          <p:sp>
            <p:nvSpPr>
              <p:cNvPr id="20488" name="Text Box 3"/>
              <p:cNvSpPr txBox="1">
                <a:spLocks noChangeArrowheads="1"/>
              </p:cNvSpPr>
              <p:nvPr/>
            </p:nvSpPr>
            <p:spPr bwMode="auto">
              <a:xfrm>
                <a:off x="2569858" y="1269925"/>
                <a:ext cx="2232000" cy="14401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Использование разнообразного и разнопланового  дидактического материала, позволяющего обобщить понятия «число», «множество», «форма»</a:t>
                </a:r>
                <a:endParaRPr lang="ru-RU" altLang="ru-RU" sz="1000">
                  <a:latin typeface="Calibri" pitchFamily="34" charset="0"/>
                </a:endParaRPr>
              </a:p>
            </p:txBody>
          </p:sp>
          <p:sp>
            <p:nvSpPr>
              <p:cNvPr id="20489" name="Text Box 3"/>
              <p:cNvSpPr txBox="1">
                <a:spLocks noChangeArrowheads="1"/>
              </p:cNvSpPr>
              <p:nvPr/>
            </p:nvSpPr>
            <p:spPr bwMode="auto">
              <a:xfrm>
                <a:off x="4914043" y="1269925"/>
                <a:ext cx="1620000" cy="14401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Стимулирование активной речевой деятельности детей, речевое сопровождение перцептивных действий </a:t>
                </a:r>
                <a:endParaRPr lang="ru-RU" altLang="ru-RU" sz="1000">
                  <a:latin typeface="Calibri" pitchFamily="34" charset="0"/>
                </a:endParaRPr>
              </a:p>
            </p:txBody>
          </p:sp>
          <p:sp>
            <p:nvSpPr>
              <p:cNvPr id="20490" name="Text Box 3"/>
              <p:cNvSpPr txBox="1">
                <a:spLocks noChangeArrowheads="1"/>
              </p:cNvSpPr>
              <p:nvPr/>
            </p:nvSpPr>
            <p:spPr bwMode="auto">
              <a:xfrm>
                <a:off x="6660232" y="1254633"/>
                <a:ext cx="2088000" cy="14401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altLang="ru-RU" sz="1000" b="1">
                    <a:latin typeface="Calibri" pitchFamily="34" charset="0"/>
                  </a:rPr>
                  <a:t>Возможность сочетания самостоятельной деятельности детей и их разнообразного взаимодействия при освоении математических понятий</a:t>
                </a:r>
                <a:endParaRPr lang="ru-RU" altLang="ru-RU" sz="1000">
                  <a:latin typeface="Calibri" pitchFamily="34" charset="0"/>
                </a:endParaRPr>
              </a:p>
            </p:txBody>
          </p:sp>
        </p:grpSp>
      </p:grp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468313" y="404813"/>
            <a:ext cx="8207375" cy="4492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РАЗВИТИЕ ЭЛЕМЕНТАРНЫХ МАТЕМАТИЧЕСКИХ ПРЕДСТАВЛЕНИЙ</a:t>
            </a:r>
            <a:endParaRPr lang="ru-RU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Детское экспериментирование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827088" y="1268413"/>
            <a:ext cx="7537450" cy="4752975"/>
            <a:chOff x="1573" y="1723"/>
            <a:chExt cx="14130" cy="8742"/>
          </a:xfrm>
        </p:grpSpPr>
        <p:sp>
          <p:nvSpPr>
            <p:cNvPr id="86021" name="AutoShape 3"/>
            <p:cNvSpPr>
              <a:spLocks noChangeArrowheads="1"/>
            </p:cNvSpPr>
            <p:nvPr/>
          </p:nvSpPr>
          <p:spPr bwMode="auto">
            <a:xfrm>
              <a:off x="1618" y="1723"/>
              <a:ext cx="13859" cy="1349"/>
            </a:xfrm>
            <a:prstGeom prst="wedgeRoundRectCallout">
              <a:avLst>
                <a:gd name="adj1" fmla="val -32514"/>
                <a:gd name="adj2" fmla="val 43778"/>
                <a:gd name="adj3" fmla="val 16667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sz="1600" b="1">
                  <a:latin typeface="Calibri" pitchFamily="34" charset="0"/>
                </a:rPr>
                <a:t>Экспериментирование как методическая система познавательного развития дошкольников</a:t>
              </a:r>
              <a:endParaRPr lang="ru-RU" sz="1600"/>
            </a:p>
          </p:txBody>
        </p:sp>
        <p:sp>
          <p:nvSpPr>
            <p:cNvPr id="21509" name="AutoShape 4" descr="Белый мрамор"/>
            <p:cNvSpPr>
              <a:spLocks noChangeArrowheads="1"/>
            </p:cNvSpPr>
            <p:nvPr/>
          </p:nvSpPr>
          <p:spPr bwMode="auto">
            <a:xfrm>
              <a:off x="7648" y="5564"/>
              <a:ext cx="2370" cy="1020"/>
            </a:xfrm>
            <a:prstGeom prst="wedgeRoundRectCallout">
              <a:avLst>
                <a:gd name="adj1" fmla="val -23185"/>
                <a:gd name="adj2" fmla="val -285722"/>
                <a:gd name="adj3" fmla="val 16667"/>
              </a:avLst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</a:pPr>
              <a:r>
                <a:rPr lang="ru-RU" altLang="ru-RU" b="1">
                  <a:latin typeface="Calibri" pitchFamily="34" charset="0"/>
                </a:rPr>
                <a:t>Опыты</a:t>
              </a:r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21510" name="AutoShape 5" descr="Почтовая бумага"/>
            <p:cNvSpPr>
              <a:spLocks noChangeArrowheads="1"/>
            </p:cNvSpPr>
            <p:nvPr/>
          </p:nvSpPr>
          <p:spPr bwMode="auto">
            <a:xfrm>
              <a:off x="1573" y="3577"/>
              <a:ext cx="4995" cy="2516"/>
            </a:xfrm>
            <a:prstGeom prst="wedgeRoundRectCallout">
              <a:avLst>
                <a:gd name="adj1" fmla="val 39060"/>
                <a:gd name="adj2" fmla="val -68222"/>
                <a:gd name="adj3" fmla="val 16667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Наблюдения – целенаправленный процесс, в результате которого ребенок должен сам получать знания</a:t>
              </a:r>
              <a:endParaRPr lang="ru-RU" altLang="ru-RU" sz="1400">
                <a:latin typeface="Calibri" pitchFamily="34" charset="0"/>
              </a:endParaRPr>
            </a:p>
          </p:txBody>
        </p:sp>
        <p:sp>
          <p:nvSpPr>
            <p:cNvPr id="21511" name="AutoShape 6" descr="Букет"/>
            <p:cNvSpPr>
              <a:spLocks noChangeArrowheads="1"/>
            </p:cNvSpPr>
            <p:nvPr/>
          </p:nvSpPr>
          <p:spPr bwMode="auto">
            <a:xfrm>
              <a:off x="10888" y="3811"/>
              <a:ext cx="4530" cy="2150"/>
            </a:xfrm>
            <a:prstGeom prst="wedgeRoundRectCallout">
              <a:avLst>
                <a:gd name="adj1" fmla="val -46856"/>
                <a:gd name="adj2" fmla="val -81579"/>
                <a:gd name="adj3" fmla="val 16667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Поисковая деятельность</a:t>
              </a:r>
              <a:br>
                <a:rPr lang="ru-RU" altLang="ru-RU" sz="1400" b="1">
                  <a:latin typeface="Calibri" pitchFamily="34" charset="0"/>
                </a:rPr>
              </a:br>
              <a:r>
                <a:rPr lang="ru-RU" altLang="ru-RU" sz="1400" b="1">
                  <a:latin typeface="Calibri" pitchFamily="34" charset="0"/>
                </a:rPr>
                <a:t>как нахождение способа действия</a:t>
              </a:r>
              <a:endParaRPr lang="ru-RU" altLang="ru-RU" sz="1400">
                <a:latin typeface="Calibri" pitchFamily="34" charset="0"/>
              </a:endParaRPr>
            </a:p>
          </p:txBody>
        </p:sp>
        <p:sp>
          <p:nvSpPr>
            <p:cNvPr id="21512" name="AutoShape 7" descr="Белый мрамор"/>
            <p:cNvSpPr>
              <a:spLocks noChangeArrowheads="1"/>
            </p:cNvSpPr>
            <p:nvPr/>
          </p:nvSpPr>
          <p:spPr bwMode="auto">
            <a:xfrm>
              <a:off x="1573" y="6756"/>
              <a:ext cx="5220" cy="3330"/>
            </a:xfrm>
            <a:prstGeom prst="wedgeEllipseCallout">
              <a:avLst>
                <a:gd name="adj1" fmla="val 66167"/>
                <a:gd name="adj2" fmla="val -55583"/>
              </a:avLst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</a:pPr>
              <a:r>
                <a:rPr lang="en-US" altLang="ru-RU" sz="1400" b="1">
                  <a:latin typeface="Calibri" pitchFamily="34" charset="0"/>
                </a:rPr>
                <a:t>Демонстрационные (показ воспитателя) и лабораторные </a:t>
              </a:r>
            </a:p>
            <a:p>
              <a:pPr algn="ctr"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(дети вместе</a:t>
              </a:r>
              <a:br>
                <a:rPr lang="ru-RU" altLang="ru-RU" sz="1400" b="1">
                  <a:latin typeface="Calibri" pitchFamily="34" charset="0"/>
                </a:rPr>
              </a:br>
              <a:r>
                <a:rPr lang="ru-RU" altLang="ru-RU" sz="1400" b="1">
                  <a:latin typeface="Calibri" pitchFamily="34" charset="0"/>
                </a:rPr>
                <a:t>с воспитателем,</a:t>
              </a:r>
              <a:br>
                <a:rPr lang="ru-RU" altLang="ru-RU" sz="1400" b="1">
                  <a:latin typeface="Calibri" pitchFamily="34" charset="0"/>
                </a:rPr>
              </a:br>
              <a:r>
                <a:rPr lang="ru-RU" altLang="ru-RU" sz="1400" b="1">
                  <a:latin typeface="Calibri" pitchFamily="34" charset="0"/>
                </a:rPr>
                <a:t>с его помощью)</a:t>
              </a:r>
              <a:endParaRPr lang="ru-RU" altLang="ru-RU" sz="1400">
                <a:latin typeface="Calibri" pitchFamily="34" charset="0"/>
              </a:endParaRPr>
            </a:p>
          </p:txBody>
        </p:sp>
        <p:sp>
          <p:nvSpPr>
            <p:cNvPr id="21513" name="AutoShape 8" descr="Белый мрамор"/>
            <p:cNvSpPr>
              <a:spLocks noChangeArrowheads="1"/>
            </p:cNvSpPr>
            <p:nvPr/>
          </p:nvSpPr>
          <p:spPr bwMode="auto">
            <a:xfrm>
              <a:off x="6568" y="9008"/>
              <a:ext cx="4950" cy="1457"/>
            </a:xfrm>
            <a:prstGeom prst="wedgeEllipseCallout">
              <a:avLst>
                <a:gd name="adj1" fmla="val -12565"/>
                <a:gd name="adj2" fmla="val -207222"/>
              </a:avLst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90000"/>
                </a:lnSpc>
              </a:pPr>
              <a:r>
                <a:rPr lang="en-US" altLang="ru-RU" sz="1400" b="1">
                  <a:latin typeface="Calibri" pitchFamily="34" charset="0"/>
                </a:rPr>
                <a:t>Кратковременные и долгосрочные</a:t>
              </a:r>
              <a:endParaRPr lang="ru-RU" altLang="ru-RU" sz="1400">
                <a:latin typeface="Calibri" pitchFamily="34" charset="0"/>
              </a:endParaRPr>
            </a:p>
          </p:txBody>
        </p:sp>
        <p:sp>
          <p:nvSpPr>
            <p:cNvPr id="21514" name="AutoShape 9" descr="Белый мрамор"/>
            <p:cNvSpPr>
              <a:spLocks noChangeArrowheads="1"/>
            </p:cNvSpPr>
            <p:nvPr/>
          </p:nvSpPr>
          <p:spPr bwMode="auto">
            <a:xfrm>
              <a:off x="10483" y="7286"/>
              <a:ext cx="5220" cy="1791"/>
            </a:xfrm>
            <a:prstGeom prst="wedgeEllipseCallout">
              <a:avLst>
                <a:gd name="adj1" fmla="val -57778"/>
                <a:gd name="adj2" fmla="val -87653"/>
              </a:avLst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lnSpc>
                  <a:spcPct val="90000"/>
                </a:lnSpc>
              </a:pPr>
              <a:r>
                <a:rPr lang="en-US" altLang="ru-RU" sz="1400" b="1">
                  <a:latin typeface="Calibri" pitchFamily="34" charset="0"/>
                </a:rPr>
                <a:t>Опыт-доказательство и опыт-исследование</a:t>
              </a:r>
              <a:endParaRPr lang="ru-RU" altLang="ru-RU" sz="1400">
                <a:latin typeface="Calibri" pitchFamily="34" charset="0"/>
              </a:endParaRPr>
            </a:p>
          </p:txBody>
        </p:sp>
      </p:grp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61C94-F240-4111-AB5D-EAFCCD2EB53C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992</Words>
  <Application>Microsoft Office PowerPoint</Application>
  <PresentationFormat>Экран (4:3)</PresentationFormat>
  <Paragraphs>243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Arial</vt:lpstr>
      <vt:lpstr>Webdings</vt:lpstr>
      <vt:lpstr>Symbol</vt:lpstr>
      <vt:lpstr>Times New Roman</vt:lpstr>
      <vt:lpstr>Тема Office</vt:lpstr>
      <vt:lpstr>Слайд 1</vt:lpstr>
      <vt:lpstr>Слайд 2</vt:lpstr>
      <vt:lpstr>Слайд 3</vt:lpstr>
      <vt:lpstr>Слайд 4</vt:lpstr>
      <vt:lpstr>Педагогические условия успешного и полноценного интеллектуального развития детей дошкольного возраста</vt:lpstr>
      <vt:lpstr>Педагогические условия успешного и полноценного интеллектуального развития детей дошкольного возраста</vt:lpstr>
      <vt:lpstr>Слайд 7</vt:lpstr>
      <vt:lpstr>Слайд 8</vt:lpstr>
      <vt:lpstr>Детское экспериментирование</vt:lpstr>
      <vt:lpstr>РЕБЕНОК И МИР ПРИРОДЫ</vt:lpstr>
      <vt:lpstr>РЕБЕНОК И МИР ПРИРОДЫ</vt:lpstr>
      <vt:lpstr>Система формирования отношения ребёнка к природе родного края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Елена</cp:lastModifiedBy>
  <cp:revision>2</cp:revision>
  <dcterms:created xsi:type="dcterms:W3CDTF">2014-02-24T07:46:33Z</dcterms:created>
  <dcterms:modified xsi:type="dcterms:W3CDTF">2017-12-12T11:59:57Z</dcterms:modified>
</cp:coreProperties>
</file>